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1" r:id="rId1"/>
  </p:sldMasterIdLst>
  <p:notesMasterIdLst>
    <p:notesMasterId r:id="rId21"/>
  </p:notesMasterIdLst>
  <p:sldIdLst>
    <p:sldId id="256" r:id="rId2"/>
    <p:sldId id="270" r:id="rId3"/>
    <p:sldId id="257" r:id="rId4"/>
    <p:sldId id="258" r:id="rId5"/>
    <p:sldId id="259" r:id="rId6"/>
    <p:sldId id="260" r:id="rId7"/>
    <p:sldId id="261" r:id="rId8"/>
    <p:sldId id="262" r:id="rId9"/>
    <p:sldId id="266" r:id="rId10"/>
    <p:sldId id="267" r:id="rId11"/>
    <p:sldId id="263" r:id="rId12"/>
    <p:sldId id="264" r:id="rId13"/>
    <p:sldId id="268" r:id="rId14"/>
    <p:sldId id="269"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3" autoAdjust="0"/>
    <p:restoredTop sz="94727" autoAdjust="0"/>
  </p:normalViewPr>
  <p:slideViewPr>
    <p:cSldViewPr>
      <p:cViewPr varScale="1">
        <p:scale>
          <a:sx n="82" d="100"/>
          <a:sy n="82" d="100"/>
        </p:scale>
        <p:origin x="-1664"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D2120A-39A7-4A36-8AA8-BE0C856D1CAA}" type="datetimeFigureOut">
              <a:rPr lang="en-US" smtClean="0"/>
              <a:t>6/21/12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8737AF-6B42-4B09-B70E-103B910BB5B3}" type="slidenum">
              <a:rPr lang="en-US" smtClean="0"/>
              <a:t>‹#›</a:t>
            </a:fld>
            <a:endParaRPr lang="en-US"/>
          </a:p>
        </p:txBody>
      </p:sp>
    </p:spTree>
    <p:extLst>
      <p:ext uri="{BB962C8B-B14F-4D97-AF65-F5344CB8AC3E}">
        <p14:creationId xmlns:p14="http://schemas.microsoft.com/office/powerpoint/2010/main" val="184823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A079EA-6468-4003-B03C-5FFB6F0B6CCB}" type="datetimeFigureOut">
              <a:rPr lang="en-US" smtClean="0"/>
              <a:t>6/21/12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984021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A079EA-6468-4003-B03C-5FFB6F0B6CCB}" type="datetimeFigureOut">
              <a:rPr lang="en-US" smtClean="0"/>
              <a:t>6/21/12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84922-9E37-4D76-89AC-1D1DE82BB331}" type="slidenum">
              <a:rPr lang="en-US" smtClean="0"/>
              <a:t>‹#›</a:t>
            </a:fld>
            <a:endParaRPr lang="en-US"/>
          </a:p>
        </p:txBody>
      </p:sp>
    </p:spTree>
    <p:extLst>
      <p:ext uri="{BB962C8B-B14F-4D97-AF65-F5344CB8AC3E}">
        <p14:creationId xmlns:p14="http://schemas.microsoft.com/office/powerpoint/2010/main" val="2762431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A079EA-6468-4003-B03C-5FFB6F0B6CCB}" type="datetimeFigureOut">
              <a:rPr lang="en-US" smtClean="0"/>
              <a:t>6/21/12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84922-9E37-4D76-89AC-1D1DE82BB331}" type="slidenum">
              <a:rPr lang="en-US" smtClean="0"/>
              <a:t>‹#›</a:t>
            </a:fld>
            <a:endParaRPr lang="en-US"/>
          </a:p>
        </p:txBody>
      </p:sp>
    </p:spTree>
    <p:extLst>
      <p:ext uri="{BB962C8B-B14F-4D97-AF65-F5344CB8AC3E}">
        <p14:creationId xmlns:p14="http://schemas.microsoft.com/office/powerpoint/2010/main" val="4094868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A079EA-6468-4003-B03C-5FFB6F0B6CCB}" type="datetimeFigureOut">
              <a:rPr lang="en-US" smtClean="0"/>
              <a:t>6/21/12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84922-9E37-4D76-89AC-1D1DE82BB331}" type="slidenum">
              <a:rPr lang="en-US" smtClean="0"/>
              <a:t>‹#›</a:t>
            </a:fld>
            <a:endParaRPr lang="en-US"/>
          </a:p>
        </p:txBody>
      </p:sp>
    </p:spTree>
    <p:extLst>
      <p:ext uri="{BB962C8B-B14F-4D97-AF65-F5344CB8AC3E}">
        <p14:creationId xmlns:p14="http://schemas.microsoft.com/office/powerpoint/2010/main" val="36433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A079EA-6468-4003-B03C-5FFB6F0B6CCB}" type="datetimeFigureOut">
              <a:rPr lang="en-US" smtClean="0"/>
              <a:t>6/21/12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84922-9E37-4D76-89AC-1D1DE82BB331}" type="slidenum">
              <a:rPr lang="en-US" smtClean="0"/>
              <a:t>‹#›</a:t>
            </a:fld>
            <a:endParaRPr lang="en-US"/>
          </a:p>
        </p:txBody>
      </p:sp>
    </p:spTree>
    <p:extLst>
      <p:ext uri="{BB962C8B-B14F-4D97-AF65-F5344CB8AC3E}">
        <p14:creationId xmlns:p14="http://schemas.microsoft.com/office/powerpoint/2010/main" val="3232525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A079EA-6468-4003-B03C-5FFB6F0B6CCB}" type="datetimeFigureOut">
              <a:rPr lang="en-US" smtClean="0"/>
              <a:t>6/21/12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84922-9E37-4D76-89AC-1D1DE82BB331}" type="slidenum">
              <a:rPr lang="en-US" smtClean="0"/>
              <a:t>‹#›</a:t>
            </a:fld>
            <a:endParaRPr lang="en-US"/>
          </a:p>
        </p:txBody>
      </p:sp>
    </p:spTree>
    <p:extLst>
      <p:ext uri="{BB962C8B-B14F-4D97-AF65-F5344CB8AC3E}">
        <p14:creationId xmlns:p14="http://schemas.microsoft.com/office/powerpoint/2010/main" val="3478330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A079EA-6468-4003-B03C-5FFB6F0B6CCB}" type="datetimeFigureOut">
              <a:rPr lang="en-US" smtClean="0"/>
              <a:t>6/21/12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584922-9E37-4D76-89AC-1D1DE82BB331}" type="slidenum">
              <a:rPr lang="en-US" smtClean="0"/>
              <a:t>‹#›</a:t>
            </a:fld>
            <a:endParaRPr lang="en-US"/>
          </a:p>
        </p:txBody>
      </p:sp>
    </p:spTree>
    <p:extLst>
      <p:ext uri="{BB962C8B-B14F-4D97-AF65-F5344CB8AC3E}">
        <p14:creationId xmlns:p14="http://schemas.microsoft.com/office/powerpoint/2010/main" val="3173242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A079EA-6468-4003-B03C-5FFB6F0B6CCB}" type="datetimeFigureOut">
              <a:rPr lang="en-US" smtClean="0"/>
              <a:t>6/21/12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584922-9E37-4D76-89AC-1D1DE82BB331}" type="slidenum">
              <a:rPr lang="en-US" smtClean="0"/>
              <a:t>‹#›</a:t>
            </a:fld>
            <a:endParaRPr lang="en-US"/>
          </a:p>
        </p:txBody>
      </p:sp>
    </p:spTree>
    <p:extLst>
      <p:ext uri="{BB962C8B-B14F-4D97-AF65-F5344CB8AC3E}">
        <p14:creationId xmlns:p14="http://schemas.microsoft.com/office/powerpoint/2010/main" val="2396726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A079EA-6468-4003-B03C-5FFB6F0B6CCB}" type="datetimeFigureOut">
              <a:rPr lang="en-US" smtClean="0"/>
              <a:t>6/21/12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584922-9E37-4D76-89AC-1D1DE82BB331}" type="slidenum">
              <a:rPr lang="en-US" smtClean="0"/>
              <a:t>‹#›</a:t>
            </a:fld>
            <a:endParaRPr lang="en-US"/>
          </a:p>
        </p:txBody>
      </p:sp>
    </p:spTree>
    <p:extLst>
      <p:ext uri="{BB962C8B-B14F-4D97-AF65-F5344CB8AC3E}">
        <p14:creationId xmlns:p14="http://schemas.microsoft.com/office/powerpoint/2010/main" val="2234904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A079EA-6468-4003-B03C-5FFB6F0B6CCB}" type="datetimeFigureOut">
              <a:rPr lang="en-US" smtClean="0"/>
              <a:t>6/21/12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851576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A079EA-6468-4003-B03C-5FFB6F0B6CCB}" type="datetimeFigureOut">
              <a:rPr lang="en-US" smtClean="0"/>
              <a:t>6/21/12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84922-9E37-4D76-89AC-1D1DE82BB331}" type="slidenum">
              <a:rPr lang="en-US" smtClean="0"/>
              <a:t>‹#›</a:t>
            </a:fld>
            <a:endParaRPr lang="en-US"/>
          </a:p>
        </p:txBody>
      </p:sp>
    </p:spTree>
    <p:extLst>
      <p:ext uri="{BB962C8B-B14F-4D97-AF65-F5344CB8AC3E}">
        <p14:creationId xmlns:p14="http://schemas.microsoft.com/office/powerpoint/2010/main" val="10817900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079EA-6468-4003-B03C-5FFB6F0B6CCB}" type="datetimeFigureOut">
              <a:rPr lang="en-US" smtClean="0"/>
              <a:t>6/21/12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84922-9E37-4D76-89AC-1D1DE82BB331}" type="slidenum">
              <a:rPr lang="en-US" smtClean="0"/>
              <a:t>‹#›</a:t>
            </a:fld>
            <a:endParaRPr lang="en-US"/>
          </a:p>
        </p:txBody>
      </p:sp>
    </p:spTree>
    <p:extLst>
      <p:ext uri="{BB962C8B-B14F-4D97-AF65-F5344CB8AC3E}">
        <p14:creationId xmlns:p14="http://schemas.microsoft.com/office/powerpoint/2010/main" val="2805871988"/>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ixie.ovcsa.unc.edu/uncbar" TargetMode="External"/><Relationship Id="rId3" Type="http://schemas.openxmlformats.org/officeDocument/2006/relationships/hyperlink" Target="http://chancellorsawards.unc.edu"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pixie.ovcsa.unc.edu/uncbar/unc-bar-preview.php" TargetMode="External"/><Relationship Id="rId4" Type="http://schemas.openxmlformats.org/officeDocument/2006/relationships/hyperlink" Target="http://pixie.ovcsa.unc.edu/uncbar/unc-bar-adaptive.css" TargetMode="External"/><Relationship Id="rId5" Type="http://schemas.openxmlformats.org/officeDocument/2006/relationships/hyperlink" Target="http://pixie.ovcsa.unc.edu/uncbar/ie-unc-bar-adaptive.css" TargetMode="External"/><Relationship Id="rId1" Type="http://schemas.openxmlformats.org/officeDocument/2006/relationships/slideLayout" Target="../slideLayouts/slideLayout2.xml"/><Relationship Id="rId2" Type="http://schemas.openxmlformats.org/officeDocument/2006/relationships/hyperlink" Target="http://pixie.ovcsa.unc.edu/uncbar/index-preview.php"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chancellorsawards.unc.edu/styles/styles.css" TargetMode="External"/><Relationship Id="rId4" Type="http://schemas.openxmlformats.org/officeDocument/2006/relationships/hyperlink" Target="http://chancellorsawards.unc.edu/styles/ie.css" TargetMode="External"/><Relationship Id="rId5" Type="http://schemas.openxmlformats.org/officeDocument/2006/relationships/hyperlink" Target="http://chancellorsawards.unc.edu/js/jquery.leftnav.js" TargetMode="External"/><Relationship Id="rId1" Type="http://schemas.openxmlformats.org/officeDocument/2006/relationships/slideLayout" Target="../slideLayouts/slideLayout2.xml"/><Relationship Id="rId2" Type="http://schemas.openxmlformats.org/officeDocument/2006/relationships/hyperlink" Target="http://chancellorsawards.unc.edu/main-preview.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92375"/>
            <a:ext cx="7772400" cy="1470025"/>
          </a:xfrm>
        </p:spPr>
        <p:txBody>
          <a:bodyPr/>
          <a:lstStyle/>
          <a:p>
            <a:r>
              <a:rPr lang="en-US" dirty="0" smtClean="0"/>
              <a:t>Adaptive / Responsive Web Design</a:t>
            </a:r>
            <a:endParaRPr lang="en-US" dirty="0"/>
          </a:p>
        </p:txBody>
      </p:sp>
      <p:sp>
        <p:nvSpPr>
          <p:cNvPr id="3" name="Subtitle 2"/>
          <p:cNvSpPr>
            <a:spLocks noGrp="1"/>
          </p:cNvSpPr>
          <p:nvPr>
            <p:ph type="subTitle" idx="1"/>
          </p:nvPr>
        </p:nvSpPr>
        <p:spPr>
          <a:xfrm>
            <a:off x="1371600" y="4267200"/>
            <a:ext cx="6400800" cy="1752600"/>
          </a:xfrm>
        </p:spPr>
        <p:txBody>
          <a:bodyPr>
            <a:normAutofit fontScale="85000" lnSpcReduction="20000"/>
          </a:bodyPr>
          <a:lstStyle/>
          <a:p>
            <a:r>
              <a:rPr lang="en-US" dirty="0" smtClean="0"/>
              <a:t>By Diana Woodhouse</a:t>
            </a:r>
          </a:p>
          <a:p>
            <a:r>
              <a:rPr lang="en-US" dirty="0" smtClean="0"/>
              <a:t>Student Affairs – Information Technology</a:t>
            </a:r>
          </a:p>
          <a:p>
            <a:r>
              <a:rPr lang="en-US" dirty="0" smtClean="0"/>
              <a:t>UNC Chapel Hill</a:t>
            </a:r>
          </a:p>
          <a:p>
            <a:r>
              <a:rPr lang="en-US" dirty="0" smtClean="0"/>
              <a:t>June 7, 2012</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381000"/>
            <a:ext cx="2209800" cy="1473200"/>
          </a:xfrm>
          <a:prstGeom prst="rect">
            <a:avLst/>
          </a:prstGeom>
        </p:spPr>
      </p:pic>
    </p:spTree>
    <p:extLst>
      <p:ext uri="{BB962C8B-B14F-4D97-AF65-F5344CB8AC3E}">
        <p14:creationId xmlns:p14="http://schemas.microsoft.com/office/powerpoint/2010/main" val="22779809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a:t>
            </a:r>
            <a:endParaRPr lang="en-US" dirty="0"/>
          </a:p>
        </p:txBody>
      </p:sp>
      <p:sp>
        <p:nvSpPr>
          <p:cNvPr id="3" name="Content Placeholder 2"/>
          <p:cNvSpPr>
            <a:spLocks noGrp="1"/>
          </p:cNvSpPr>
          <p:nvPr>
            <p:ph idx="1"/>
          </p:nvPr>
        </p:nvSpPr>
        <p:spPr/>
        <p:txBody>
          <a:bodyPr/>
          <a:lstStyle/>
          <a:p>
            <a:pPr marL="0" indent="0">
              <a:buNone/>
            </a:pPr>
            <a:r>
              <a:rPr lang="en-US" dirty="0" smtClean="0"/>
              <a:t>Andreessen thought about building a social element into Mosaic, but back then the internet was all about anonymity.  In 2004 he cofounded </a:t>
            </a:r>
            <a:r>
              <a:rPr lang="en-US" dirty="0" err="1" smtClean="0"/>
              <a:t>Ning</a:t>
            </a:r>
            <a:r>
              <a:rPr lang="en-US" dirty="0" smtClean="0"/>
              <a:t> (not a big success), and long before that in 1999 he invested in </a:t>
            </a:r>
            <a:r>
              <a:rPr lang="en-US" dirty="0" err="1" smtClean="0"/>
              <a:t>Mobshop</a:t>
            </a:r>
            <a:r>
              <a:rPr lang="en-US" dirty="0" smtClean="0"/>
              <a:t> (commerce through group sales) that didn’t work back then. What changed between 1999 and 2009 that made Facebook and </a:t>
            </a:r>
            <a:r>
              <a:rPr lang="en-US" dirty="0" err="1" smtClean="0"/>
              <a:t>Groupon</a:t>
            </a:r>
            <a:r>
              <a:rPr lang="en-US" dirty="0" smtClean="0"/>
              <a:t> succeed was partially because of broadband.   </a:t>
            </a:r>
            <a:endParaRPr lang="en-US" dirty="0"/>
          </a:p>
        </p:txBody>
      </p:sp>
    </p:spTree>
    <p:extLst>
      <p:ext uri="{BB962C8B-B14F-4D97-AF65-F5344CB8AC3E}">
        <p14:creationId xmlns:p14="http://schemas.microsoft.com/office/powerpoint/2010/main" val="34041174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Tablets and Smart Phones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Andreessen:  </a:t>
            </a:r>
          </a:p>
          <a:p>
            <a:pPr marL="0" indent="0">
              <a:buNone/>
            </a:pPr>
            <a:endParaRPr lang="en-US" dirty="0"/>
          </a:p>
          <a:p>
            <a:pPr marL="0" indent="0">
              <a:buNone/>
            </a:pPr>
            <a:r>
              <a:rPr lang="en-US" dirty="0" smtClean="0"/>
              <a:t>In 1995, he was at Netscape where they invented JavaScript and catalyzed Java, which enabled far more sophisticated applications on the network, by building support for Java into the browser.  The basic idea, which is still true today, is to do some computation on the device, but the server application is in control of it.</a:t>
            </a:r>
          </a:p>
          <a:p>
            <a:pPr marL="0" indent="0">
              <a:buNone/>
            </a:pPr>
            <a:endParaRPr lang="en-US" dirty="0" smtClean="0"/>
          </a:p>
          <a:p>
            <a:pPr marL="0" indent="0">
              <a:buNone/>
            </a:pPr>
            <a:r>
              <a:rPr lang="en-US" dirty="0"/>
              <a:t>It took 15 years for browsers to do </a:t>
            </a:r>
            <a:r>
              <a:rPr lang="en-US" b="1" i="1" dirty="0"/>
              <a:t>more</a:t>
            </a:r>
            <a:r>
              <a:rPr lang="en-US" dirty="0"/>
              <a:t>. It </a:t>
            </a:r>
            <a:r>
              <a:rPr lang="en-US" dirty="0" smtClean="0"/>
              <a:t>was only with the arrival of the tablets and smartphones.  Of all computing devices in use, </a:t>
            </a:r>
            <a:r>
              <a:rPr lang="en-US" dirty="0"/>
              <a:t> </a:t>
            </a:r>
            <a:r>
              <a:rPr lang="en-US" dirty="0" smtClean="0"/>
              <a:t>they are more than 50 percent of the market and growing rapidly.  They are really the network computers.  In an ironic twist of fate, the devices do have all these local apps, but they can all access the same websites and applications that you can get on your desktop.</a:t>
            </a:r>
          </a:p>
        </p:txBody>
      </p:sp>
    </p:spTree>
    <p:extLst>
      <p:ext uri="{BB962C8B-B14F-4D97-AF65-F5344CB8AC3E}">
        <p14:creationId xmlns:p14="http://schemas.microsoft.com/office/powerpoint/2010/main" val="205604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Model</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Andreessen:</a:t>
            </a:r>
          </a:p>
          <a:p>
            <a:pPr marL="0" indent="0">
              <a:buNone/>
            </a:pPr>
            <a:endParaRPr lang="en-US" dirty="0"/>
          </a:p>
          <a:p>
            <a:pPr marL="0" indent="0">
              <a:buNone/>
            </a:pPr>
            <a:r>
              <a:rPr lang="en-US" dirty="0" smtClean="0"/>
              <a:t>The application model of the future is the web application model.  The apps will live on the web.  Mobile apps are temporary steps along the way toward the full mobile web.  That temporary step may be for a very long time, but if you assume the networks are not limited, at some point we will have ubiquitous, high-speed wireless connectivity, then in time everything will end up back in the web model.   </a:t>
            </a:r>
            <a:r>
              <a:rPr lang="en-US" b="1" dirty="0" smtClean="0"/>
              <a:t>Because the technology wants it to be that way.</a:t>
            </a:r>
            <a:endParaRPr lang="en-US" b="1" dirty="0"/>
          </a:p>
        </p:txBody>
      </p:sp>
    </p:spTree>
    <p:extLst>
      <p:ext uri="{BB962C8B-B14F-4D97-AF65-F5344CB8AC3E}">
        <p14:creationId xmlns:p14="http://schemas.microsoft.com/office/powerpoint/2010/main" val="9036564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Software Will Eat the World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Andreessen believes that enormous technology companies can now be built around the use of hyper intelligent software to revolutionize whole sectors of the economy, from retail to real estate to health care.  In 2009 he decided to only invest in companies based on computer science, no matter what sector their business was in.  It is the software engine and proprietary algorithms that will drive these companies, much like an operating system, but applied to sectors of the economy instead.</a:t>
            </a:r>
            <a:endParaRPr lang="en-US" dirty="0"/>
          </a:p>
        </p:txBody>
      </p:sp>
    </p:spTree>
    <p:extLst>
      <p:ext uri="{BB962C8B-B14F-4D97-AF65-F5344CB8AC3E}">
        <p14:creationId xmlns:p14="http://schemas.microsoft.com/office/powerpoint/2010/main" val="310149992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 Destruction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Andreessen:  </a:t>
            </a:r>
          </a:p>
          <a:p>
            <a:pPr marL="0" indent="0">
              <a:buNone/>
            </a:pPr>
            <a:endParaRPr lang="en-US" dirty="0"/>
          </a:p>
          <a:p>
            <a:pPr marL="0" indent="0">
              <a:buNone/>
            </a:pPr>
            <a:r>
              <a:rPr lang="en-US" dirty="0" smtClean="0"/>
              <a:t>Kodak filed for bankruptcy.  Photography now requires a lot of hardware engineering, but 90 % of the intellectual property is software.   Amazon drove Borders out of business and the vast majority of Borders employees are not qualified to work at Amazon.   Amazon is a force for human progress and culture and economics in a way that Borders never was.   The majority of jobs are now in information, but what happens when computers get smart enough?  It will be whatever we invent next. </a:t>
            </a: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54185419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Get Started</a:t>
            </a:r>
            <a:endParaRPr lang="en-US" dirty="0"/>
          </a:p>
        </p:txBody>
      </p:sp>
      <p:sp>
        <p:nvSpPr>
          <p:cNvPr id="3" name="Content Placeholder 2"/>
          <p:cNvSpPr>
            <a:spLocks noGrp="1"/>
          </p:cNvSpPr>
          <p:nvPr>
            <p:ph idx="1"/>
          </p:nvPr>
        </p:nvSpPr>
        <p:spPr>
          <a:xfrm>
            <a:off x="457200" y="1371600"/>
            <a:ext cx="8229600" cy="4953000"/>
          </a:xfrm>
        </p:spPr>
        <p:txBody>
          <a:bodyPr/>
          <a:lstStyle/>
          <a:p>
            <a:pPr marL="0" indent="0" algn="ctr">
              <a:buNone/>
            </a:pPr>
            <a:r>
              <a:rPr lang="en-US" dirty="0" smtClean="0"/>
              <a:t>Start small, but always think global</a:t>
            </a:r>
          </a:p>
          <a:p>
            <a:pPr marL="0" indent="0" algn="ctr">
              <a:buNone/>
            </a:pPr>
            <a:r>
              <a:rPr lang="en-US" dirty="0"/>
              <a:t>A</a:t>
            </a:r>
            <a:r>
              <a:rPr lang="en-US" dirty="0" smtClean="0"/>
              <a:t> fixed width UNC Utility Bar</a:t>
            </a:r>
          </a:p>
          <a:p>
            <a:pPr marL="0" indent="0">
              <a:buNone/>
            </a:pPr>
            <a:endParaRPr lang="en-US" dirty="0" smtClean="0"/>
          </a:p>
          <a:p>
            <a:pPr marL="0" indent="0" algn="ctr">
              <a:buNone/>
            </a:pPr>
            <a:r>
              <a:rPr lang="en-US" dirty="0" smtClean="0"/>
              <a:t>A UNC Utility Bar that adapts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72" y="2514600"/>
            <a:ext cx="924877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3990975"/>
            <a:ext cx="848677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467225"/>
            <a:ext cx="80772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3050" y="4953000"/>
            <a:ext cx="60579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27200" y="5511800"/>
            <a:ext cx="5689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45896" y="6096000"/>
            <a:ext cx="54991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02105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r>
              <a:rPr lang="en-US" dirty="0" smtClean="0"/>
              <a:t>Simple UNC Bar</a:t>
            </a:r>
          </a:p>
          <a:p>
            <a:pPr marL="0" indent="0">
              <a:buNone/>
            </a:pPr>
            <a:r>
              <a:rPr lang="en-US" dirty="0" smtClean="0">
                <a:hlinkClick r:id="rId2"/>
              </a:rPr>
              <a:t>http</a:t>
            </a:r>
            <a:r>
              <a:rPr lang="en-US" dirty="0">
                <a:hlinkClick r:id="rId2"/>
              </a:rPr>
              <a:t>://pixie.ovcsa.unc.edu/</a:t>
            </a:r>
            <a:r>
              <a:rPr lang="en-US" dirty="0" smtClean="0">
                <a:hlinkClick r:id="rId2"/>
              </a:rPr>
              <a:t>uncbar</a:t>
            </a:r>
            <a:endParaRPr lang="en-US" dirty="0" smtClean="0"/>
          </a:p>
          <a:p>
            <a:pPr marL="0" indent="0">
              <a:buNone/>
            </a:pPr>
            <a:endParaRPr lang="en-US" dirty="0"/>
          </a:p>
          <a:p>
            <a:pPr marL="0" indent="0">
              <a:buNone/>
            </a:pPr>
            <a:r>
              <a:rPr lang="en-US" dirty="0" smtClean="0"/>
              <a:t>Sample Usage with other responsive design features</a:t>
            </a:r>
            <a:endParaRPr lang="en-US" dirty="0"/>
          </a:p>
          <a:p>
            <a:pPr marL="0" indent="0">
              <a:buNone/>
            </a:pPr>
            <a:r>
              <a:rPr lang="en-US" dirty="0" smtClean="0">
                <a:hlinkClick r:id="rId3"/>
              </a:rPr>
              <a:t>http://chancellorsawards.unc.edu</a:t>
            </a:r>
            <a:endParaRPr lang="en-US" dirty="0" smtClean="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2836180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to know …</a:t>
            </a:r>
            <a:endParaRPr lang="en-US" dirty="0"/>
          </a:p>
        </p:txBody>
      </p:sp>
      <p:sp>
        <p:nvSpPr>
          <p:cNvPr id="3" name="Content Placeholder 2"/>
          <p:cNvSpPr>
            <a:spLocks noGrp="1"/>
          </p:cNvSpPr>
          <p:nvPr>
            <p:ph idx="1"/>
          </p:nvPr>
        </p:nvSpPr>
        <p:spPr/>
        <p:txBody>
          <a:bodyPr>
            <a:normAutofit fontScale="92500" lnSpcReduction="10000"/>
          </a:bodyPr>
          <a:lstStyle/>
          <a:p>
            <a:r>
              <a:rPr lang="en-US" dirty="0"/>
              <a:t>&lt;!DOCTYPE html</a:t>
            </a:r>
            <a:r>
              <a:rPr lang="en-US" dirty="0" smtClean="0"/>
              <a:t>&gt; - for html5</a:t>
            </a:r>
          </a:p>
          <a:p>
            <a:r>
              <a:rPr lang="en-US" dirty="0"/>
              <a:t>&lt;meta name="viewport" content="width=device-width, minimum-scale=1.0, maximum-scale=1.0"</a:t>
            </a:r>
            <a:r>
              <a:rPr lang="en-US" dirty="0" smtClean="0"/>
              <a:t>&gt;</a:t>
            </a:r>
          </a:p>
          <a:p>
            <a:r>
              <a:rPr lang="en-US" dirty="0" smtClean="0"/>
              <a:t>Avoid fixed widths.  Use width 100% for images.</a:t>
            </a:r>
          </a:p>
          <a:p>
            <a:r>
              <a:rPr lang="en-US" dirty="0" smtClean="0"/>
              <a:t>IE doesn’t support @media min-width and max-width</a:t>
            </a:r>
          </a:p>
          <a:p>
            <a:r>
              <a:rPr lang="en-US" dirty="0" smtClean="0"/>
              <a:t>Trouble shoot </a:t>
            </a:r>
            <a:r>
              <a:rPr lang="en-US" dirty="0" err="1" smtClean="0"/>
              <a:t>jQuery</a:t>
            </a:r>
            <a:r>
              <a:rPr lang="en-US" dirty="0" smtClean="0"/>
              <a:t> with Chrome, Inspect Element, Console</a:t>
            </a:r>
          </a:p>
          <a:p>
            <a:endParaRPr lang="en-US" dirty="0" smtClean="0"/>
          </a:p>
          <a:p>
            <a:endParaRPr lang="en-US" dirty="0"/>
          </a:p>
          <a:p>
            <a:endParaRPr lang="en-US" dirty="0"/>
          </a:p>
        </p:txBody>
      </p:sp>
    </p:spTree>
    <p:extLst>
      <p:ext uri="{BB962C8B-B14F-4D97-AF65-F5344CB8AC3E}">
        <p14:creationId xmlns:p14="http://schemas.microsoft.com/office/powerpoint/2010/main" val="338056446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 Utility Bar Code</a:t>
            </a:r>
            <a:endParaRPr lang="en-US" dirty="0"/>
          </a:p>
        </p:txBody>
      </p:sp>
      <p:sp>
        <p:nvSpPr>
          <p:cNvPr id="3" name="Content Placeholder 2"/>
          <p:cNvSpPr>
            <a:spLocks noGrp="1"/>
          </p:cNvSpPr>
          <p:nvPr>
            <p:ph idx="1"/>
          </p:nvPr>
        </p:nvSpPr>
        <p:spPr/>
        <p:txBody>
          <a:bodyPr/>
          <a:lstStyle/>
          <a:p>
            <a:r>
              <a:rPr lang="en-US" dirty="0" smtClean="0">
                <a:hlinkClick r:id="rId2"/>
              </a:rPr>
              <a:t>http://pixie.ovcsa.unc.edu/uncbar/index-preview.php</a:t>
            </a:r>
            <a:endParaRPr lang="en-US" dirty="0" smtClean="0"/>
          </a:p>
          <a:p>
            <a:r>
              <a:rPr lang="en-US" dirty="0" smtClean="0">
                <a:hlinkClick r:id="rId3"/>
              </a:rPr>
              <a:t>http://pixie.ovcsa.unc.edu/uncbar/unc-bar-preview.php</a:t>
            </a:r>
            <a:endParaRPr lang="en-US" dirty="0" smtClean="0"/>
          </a:p>
          <a:p>
            <a:r>
              <a:rPr lang="en-US" dirty="0" smtClean="0">
                <a:hlinkClick r:id="rId4"/>
              </a:rPr>
              <a:t>http://pixie.ovcsa.unc.edu/uncbar/unc-bar-adaptive.css</a:t>
            </a:r>
            <a:endParaRPr lang="en-US" dirty="0" smtClean="0"/>
          </a:p>
          <a:p>
            <a:r>
              <a:rPr lang="en-US" dirty="0" smtClean="0">
                <a:hlinkClick r:id="rId5"/>
              </a:rPr>
              <a:t>http://pixie.ovcsa.unc.edu/uncbar/ie-unc-bar-adaptive.css</a:t>
            </a:r>
            <a:endParaRPr lang="en-US" dirty="0" smtClean="0"/>
          </a:p>
          <a:p>
            <a:endParaRPr lang="en-US" dirty="0" smtClean="0"/>
          </a:p>
          <a:p>
            <a:endParaRPr lang="en-US" dirty="0"/>
          </a:p>
        </p:txBody>
      </p:sp>
    </p:spTree>
    <p:extLst>
      <p:ext uri="{BB962C8B-B14F-4D97-AF65-F5344CB8AC3E}">
        <p14:creationId xmlns:p14="http://schemas.microsoft.com/office/powerpoint/2010/main" val="243093222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Chancellor’s Awards</a:t>
            </a:r>
            <a:endParaRPr lang="en-US" dirty="0"/>
          </a:p>
        </p:txBody>
      </p:sp>
      <p:sp>
        <p:nvSpPr>
          <p:cNvPr id="3" name="Content Placeholder 2"/>
          <p:cNvSpPr>
            <a:spLocks noGrp="1"/>
          </p:cNvSpPr>
          <p:nvPr>
            <p:ph idx="1"/>
          </p:nvPr>
        </p:nvSpPr>
        <p:spPr/>
        <p:txBody>
          <a:bodyPr>
            <a:normAutofit/>
          </a:bodyPr>
          <a:lstStyle/>
          <a:p>
            <a:r>
              <a:rPr lang="en-US" dirty="0" smtClean="0">
                <a:hlinkClick r:id="rId2"/>
              </a:rPr>
              <a:t>http://chancellorsawards.unc.edu/main-preview.php</a:t>
            </a:r>
            <a:endParaRPr lang="en-US" dirty="0" smtClean="0"/>
          </a:p>
          <a:p>
            <a:r>
              <a:rPr lang="en-US" dirty="0" smtClean="0">
                <a:hlinkClick r:id="rId3"/>
              </a:rPr>
              <a:t>http://chancellorsawards.unc.edu/styles/styles.css</a:t>
            </a:r>
            <a:endParaRPr lang="en-US" dirty="0" smtClean="0"/>
          </a:p>
          <a:p>
            <a:r>
              <a:rPr lang="en-US" dirty="0" smtClean="0">
                <a:hlinkClick r:id="rId4"/>
              </a:rPr>
              <a:t>http://chancellorsawards.unc.edu/styles/</a:t>
            </a:r>
            <a:r>
              <a:rPr lang="en-US" smtClean="0">
                <a:hlinkClick r:id="rId4"/>
              </a:rPr>
              <a:t>ie.css</a:t>
            </a:r>
            <a:endParaRPr lang="en-US" dirty="0" smtClean="0"/>
          </a:p>
          <a:p>
            <a:r>
              <a:rPr lang="en-US" dirty="0" smtClean="0">
                <a:hlinkClick r:id="rId5"/>
              </a:rPr>
              <a:t>http://chancellorsawards.unc.edu/js/jquery.leftnav.js</a:t>
            </a:r>
            <a:endParaRPr lang="en-US" dirty="0" smtClean="0"/>
          </a:p>
          <a:p>
            <a:endParaRPr lang="en-US" dirty="0" smtClean="0"/>
          </a:p>
          <a:p>
            <a:endParaRPr lang="en-US" dirty="0" smtClean="0"/>
          </a:p>
          <a:p>
            <a:endParaRPr lang="en-US" dirty="0"/>
          </a:p>
          <a:p>
            <a:pPr marL="0" indent="0">
              <a:buNone/>
            </a:pPr>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999226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a:t>How Important is it?</a:t>
            </a:r>
          </a:p>
        </p:txBody>
      </p:sp>
      <p:sp>
        <p:nvSpPr>
          <p:cNvPr id="3" name="Content Placeholder 2"/>
          <p:cNvSpPr>
            <a:spLocks noGrp="1"/>
          </p:cNvSpPr>
          <p:nvPr>
            <p:ph idx="1"/>
          </p:nvPr>
        </p:nvSpPr>
        <p:spPr/>
        <p:txBody>
          <a:bodyPr>
            <a:normAutofit/>
          </a:bodyPr>
          <a:lstStyle/>
          <a:p>
            <a:pPr marL="0" indent="0">
              <a:buNone/>
            </a:pPr>
            <a:r>
              <a:rPr lang="en-US" sz="3600" dirty="0" smtClean="0"/>
              <a:t>Do you think Adaptive / Responsive web design is important?  </a:t>
            </a:r>
          </a:p>
          <a:p>
            <a:pPr marL="0" indent="0">
              <a:buNone/>
            </a:pPr>
            <a:endParaRPr lang="en-US" sz="3600" dirty="0"/>
          </a:p>
          <a:p>
            <a:pPr marL="0" indent="0">
              <a:buNone/>
            </a:pPr>
            <a:r>
              <a:rPr lang="en-US" sz="3600" dirty="0" smtClean="0"/>
              <a:t>First, I’ll give the long answer as to why it is important and just how important it is.  Then I’ll talk about how to get started.</a:t>
            </a:r>
          </a:p>
        </p:txBody>
      </p:sp>
    </p:spTree>
    <p:extLst>
      <p:ext uri="{BB962C8B-B14F-4D97-AF65-F5344CB8AC3E}">
        <p14:creationId xmlns:p14="http://schemas.microsoft.com/office/powerpoint/2010/main" val="6697985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Wired Magazine - May 2012</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828800"/>
            <a:ext cx="1905000" cy="2447925"/>
          </a:xfrm>
        </p:spPr>
      </p:pic>
      <p:sp>
        <p:nvSpPr>
          <p:cNvPr id="5" name="TextBox 4"/>
          <p:cNvSpPr txBox="1"/>
          <p:nvPr/>
        </p:nvSpPr>
        <p:spPr>
          <a:xfrm>
            <a:off x="3200400" y="1828800"/>
            <a:ext cx="5334000" cy="4524315"/>
          </a:xfrm>
          <a:prstGeom prst="rect">
            <a:avLst/>
          </a:prstGeom>
          <a:noFill/>
        </p:spPr>
        <p:txBody>
          <a:bodyPr wrap="square" rtlCol="0">
            <a:spAutoFit/>
          </a:bodyPr>
          <a:lstStyle/>
          <a:p>
            <a:r>
              <a:rPr lang="en-US" i="1" dirty="0" smtClean="0"/>
              <a:t>He invented the web browser.  He was first to the cloud.  Now he’s the most influential Venture Capitalist in Silicon Valley.</a:t>
            </a:r>
          </a:p>
          <a:p>
            <a:endParaRPr lang="en-US" i="1" dirty="0"/>
          </a:p>
          <a:p>
            <a:r>
              <a:rPr lang="en-US" b="1" i="1" dirty="0" smtClean="0"/>
              <a:t>Marc Andreessen </a:t>
            </a:r>
            <a:r>
              <a:rPr lang="en-US" i="1" dirty="0" smtClean="0"/>
              <a:t>brought us some of the most important inventions of our time …</a:t>
            </a:r>
          </a:p>
          <a:p>
            <a:endParaRPr lang="en-US" i="1" dirty="0"/>
          </a:p>
          <a:p>
            <a:r>
              <a:rPr lang="en-US" b="1" dirty="0" smtClean="0"/>
              <a:t>Ideas that Marc Andreessen had before anyone else:</a:t>
            </a:r>
          </a:p>
          <a:p>
            <a:endParaRPr lang="en-US" i="1" dirty="0"/>
          </a:p>
          <a:p>
            <a:r>
              <a:rPr lang="en-US" b="1" i="1" dirty="0" smtClean="0"/>
              <a:t>Idea 1</a:t>
            </a:r>
            <a:r>
              <a:rPr lang="en-US" i="1" dirty="0" smtClean="0"/>
              <a:t>:  1992 Everyone will have the web</a:t>
            </a:r>
          </a:p>
          <a:p>
            <a:r>
              <a:rPr lang="en-US" b="1" i="1" dirty="0" smtClean="0"/>
              <a:t>Idea 2</a:t>
            </a:r>
            <a:r>
              <a:rPr lang="en-US" i="1" dirty="0" smtClean="0"/>
              <a:t>: 1995 The browser will be the operating system</a:t>
            </a:r>
          </a:p>
          <a:p>
            <a:r>
              <a:rPr lang="en-US" b="1" i="1" dirty="0" smtClean="0"/>
              <a:t>Idea 3</a:t>
            </a:r>
            <a:r>
              <a:rPr lang="en-US" i="1" dirty="0" smtClean="0"/>
              <a:t>: 1999 Web business will live in the cloud</a:t>
            </a:r>
          </a:p>
          <a:p>
            <a:r>
              <a:rPr lang="en-US" b="1" i="1" dirty="0" smtClean="0"/>
              <a:t>Idea 4</a:t>
            </a:r>
            <a:r>
              <a:rPr lang="en-US" i="1" dirty="0" smtClean="0"/>
              <a:t>: 2004 Everything will be social</a:t>
            </a:r>
          </a:p>
          <a:p>
            <a:r>
              <a:rPr lang="en-US" b="1" i="1" dirty="0" smtClean="0"/>
              <a:t>Idea 5</a:t>
            </a:r>
            <a:r>
              <a:rPr lang="en-US" i="1" dirty="0" smtClean="0"/>
              <a:t>: 2009 Software will eat the world</a:t>
            </a:r>
          </a:p>
          <a:p>
            <a:endParaRPr lang="en-US" dirty="0"/>
          </a:p>
          <a:p>
            <a:endParaRPr lang="en-US" dirty="0"/>
          </a:p>
        </p:txBody>
      </p:sp>
    </p:spTree>
    <p:extLst>
      <p:ext uri="{BB962C8B-B14F-4D97-AF65-F5344CB8AC3E}">
        <p14:creationId xmlns:p14="http://schemas.microsoft.com/office/powerpoint/2010/main" val="18272700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Browser as OS</a:t>
            </a:r>
            <a:endParaRPr lang="en-US" dirty="0"/>
          </a:p>
        </p:txBody>
      </p:sp>
      <p:sp>
        <p:nvSpPr>
          <p:cNvPr id="3" name="Content Placeholder 2"/>
          <p:cNvSpPr>
            <a:spLocks noGrp="1"/>
          </p:cNvSpPr>
          <p:nvPr>
            <p:ph idx="1"/>
          </p:nvPr>
        </p:nvSpPr>
        <p:spPr/>
        <p:txBody>
          <a:bodyPr/>
          <a:lstStyle/>
          <a:p>
            <a:pPr marL="0" indent="0">
              <a:buNone/>
            </a:pPr>
            <a:r>
              <a:rPr lang="en-US" dirty="0" smtClean="0"/>
              <a:t>In 1995, Andreessen predicted a future where computers would dispense with feature-heavy operating systems entirely.  Instead, we would use a browser to run programs over the network.  Most applications today live entirely on the internet.</a:t>
            </a:r>
            <a:endParaRPr lang="en-US" dirty="0"/>
          </a:p>
        </p:txBody>
      </p:sp>
    </p:spTree>
    <p:extLst>
      <p:ext uri="{BB962C8B-B14F-4D97-AF65-F5344CB8AC3E}">
        <p14:creationId xmlns:p14="http://schemas.microsoft.com/office/powerpoint/2010/main" val="34941559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Bob Metcalfe, the 3Com founder said … </a:t>
            </a:r>
          </a:p>
          <a:p>
            <a:pPr marL="0" indent="0">
              <a:buNone/>
            </a:pPr>
            <a:r>
              <a:rPr lang="en-US" b="1" i="1" dirty="0" smtClean="0"/>
              <a:t>Netscape would render Windows “a poorly debugged set of device drivers.”</a:t>
            </a:r>
          </a:p>
          <a:p>
            <a:pPr marL="0" indent="0">
              <a:buNone/>
            </a:pPr>
            <a:r>
              <a:rPr lang="en-US" dirty="0" smtClean="0"/>
              <a:t>Andreessen used to repeat this quote.  The idea was to lift the computing off of each user’s device and perform it in the network instead.  It is inherent in the technology --- what some thinkers refer to as the ‘technological imperative’.  </a:t>
            </a:r>
            <a:r>
              <a:rPr lang="en-US" b="1" dirty="0" smtClean="0"/>
              <a:t>It’s as if the technology </a:t>
            </a:r>
            <a:r>
              <a:rPr lang="en-US" b="1" i="1" dirty="0" smtClean="0"/>
              <a:t>wants</a:t>
            </a:r>
            <a:r>
              <a:rPr lang="en-US" b="1" dirty="0" smtClean="0"/>
              <a:t> it to happen.</a:t>
            </a:r>
          </a:p>
          <a:p>
            <a:pPr marL="0" indent="0">
              <a:buNone/>
            </a:pPr>
            <a:endParaRPr lang="en-US" dirty="0"/>
          </a:p>
        </p:txBody>
      </p:sp>
    </p:spTree>
    <p:extLst>
      <p:ext uri="{BB962C8B-B14F-4D97-AF65-F5344CB8AC3E}">
        <p14:creationId xmlns:p14="http://schemas.microsoft.com/office/powerpoint/2010/main" val="16775634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want to be free</a:t>
            </a:r>
            <a:endParaRPr lang="en-US" dirty="0"/>
          </a:p>
        </p:txBody>
      </p:sp>
      <p:sp>
        <p:nvSpPr>
          <p:cNvPr id="3" name="Content Placeholder 2"/>
          <p:cNvSpPr>
            <a:spLocks noGrp="1"/>
          </p:cNvSpPr>
          <p:nvPr>
            <p:ph idx="1"/>
          </p:nvPr>
        </p:nvSpPr>
        <p:spPr/>
        <p:txBody>
          <a:bodyPr/>
          <a:lstStyle/>
          <a:p>
            <a:pPr marL="0" indent="0">
              <a:buNone/>
            </a:pPr>
            <a:r>
              <a:rPr lang="en-US" dirty="0" smtClean="0"/>
              <a:t>Andreessen says … As in Stewart Brand’s famous formulation that “Information wants to be free”, technology is like water:  It wants to find its level.  It just makes sense that a tremendous share of the resources you want to use will be located remotely … The web is about accessing applications, and every single click is a way to be on the vey latest version of that application.</a:t>
            </a:r>
            <a:endParaRPr lang="en-US" dirty="0"/>
          </a:p>
        </p:txBody>
      </p:sp>
    </p:spTree>
    <p:extLst>
      <p:ext uri="{BB962C8B-B14F-4D97-AF65-F5344CB8AC3E}">
        <p14:creationId xmlns:p14="http://schemas.microsoft.com/office/powerpoint/2010/main" val="381072837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Networks</a:t>
            </a:r>
            <a:endParaRPr lang="en-US" dirty="0"/>
          </a:p>
        </p:txBody>
      </p:sp>
      <p:sp>
        <p:nvSpPr>
          <p:cNvPr id="3" name="Content Placeholder 2"/>
          <p:cNvSpPr>
            <a:spLocks noGrp="1"/>
          </p:cNvSpPr>
          <p:nvPr>
            <p:ph idx="1"/>
          </p:nvPr>
        </p:nvSpPr>
        <p:spPr/>
        <p:txBody>
          <a:bodyPr/>
          <a:lstStyle/>
          <a:p>
            <a:pPr marL="0" indent="0">
              <a:buNone/>
            </a:pPr>
            <a:r>
              <a:rPr lang="en-US" dirty="0" smtClean="0"/>
              <a:t>Andreessen says: </a:t>
            </a:r>
          </a:p>
          <a:p>
            <a:pPr marL="0" indent="0">
              <a:buNone/>
            </a:pPr>
            <a:r>
              <a:rPr lang="en-US" dirty="0" smtClean="0"/>
              <a:t>Once you start thinking in terms of networks, it just doesn’t make much sense to prefer local apps, with downloadable, installable code that needs to be constantly updated.</a:t>
            </a:r>
          </a:p>
          <a:p>
            <a:pPr marL="0" indent="0">
              <a:buNone/>
            </a:pPr>
            <a:endParaRPr lang="en-US" dirty="0" smtClean="0"/>
          </a:p>
          <a:p>
            <a:pPr marL="0" indent="0">
              <a:buNone/>
            </a:pPr>
            <a:r>
              <a:rPr lang="en-US" dirty="0" smtClean="0"/>
              <a:t>Bandwidth:  it is the very big IF in the equation.</a:t>
            </a:r>
            <a:endParaRPr lang="en-US" dirty="0"/>
          </a:p>
        </p:txBody>
      </p:sp>
    </p:spTree>
    <p:extLst>
      <p:ext uri="{BB962C8B-B14F-4D97-AF65-F5344CB8AC3E}">
        <p14:creationId xmlns:p14="http://schemas.microsoft.com/office/powerpoint/2010/main" val="14238778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Bandwidth</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Andreessen says:  </a:t>
            </a:r>
          </a:p>
          <a:p>
            <a:pPr marL="0" indent="0">
              <a:buNone/>
            </a:pPr>
            <a:endParaRPr lang="en-US" dirty="0"/>
          </a:p>
          <a:p>
            <a:pPr marL="0" indent="0">
              <a:buNone/>
            </a:pPr>
            <a:r>
              <a:rPr lang="en-US" dirty="0" smtClean="0"/>
              <a:t>The technology wants infinitely fast network bandwidths.  We don’t have that yet, so that is why we have mobile apps and PC and Mac software on laptops and phones.  That’s why there are still Xbox games on discs.  That’s why everything isn’t in the cloud. </a:t>
            </a:r>
            <a:r>
              <a:rPr lang="en-US" b="1" i="1" dirty="0" smtClean="0"/>
              <a:t>But eventually the technology wants it all to be up there.</a:t>
            </a:r>
            <a:endParaRPr lang="en-US" b="1" i="1" dirty="0"/>
          </a:p>
        </p:txBody>
      </p:sp>
    </p:spTree>
    <p:extLst>
      <p:ext uri="{BB962C8B-B14F-4D97-AF65-F5344CB8AC3E}">
        <p14:creationId xmlns:p14="http://schemas.microsoft.com/office/powerpoint/2010/main" val="15843016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Cloud</a:t>
            </a:r>
            <a:endParaRPr lang="en-US" dirty="0"/>
          </a:p>
        </p:txBody>
      </p:sp>
      <p:sp>
        <p:nvSpPr>
          <p:cNvPr id="3" name="Content Placeholder 2"/>
          <p:cNvSpPr>
            <a:spLocks noGrp="1"/>
          </p:cNvSpPr>
          <p:nvPr>
            <p:ph idx="1"/>
          </p:nvPr>
        </p:nvSpPr>
        <p:spPr>
          <a:xfrm>
            <a:off x="457200" y="1295400"/>
            <a:ext cx="8229600" cy="4525963"/>
          </a:xfrm>
        </p:spPr>
        <p:txBody>
          <a:bodyPr>
            <a:normAutofit fontScale="92500" lnSpcReduction="20000"/>
          </a:bodyPr>
          <a:lstStyle/>
          <a:p>
            <a:pPr marL="0" indent="0">
              <a:buNone/>
            </a:pPr>
            <a:r>
              <a:rPr lang="en-US" dirty="0" smtClean="0"/>
              <a:t>Andreessen cofounded </a:t>
            </a:r>
            <a:r>
              <a:rPr lang="en-US" dirty="0" err="1" smtClean="0"/>
              <a:t>Loudcloud</a:t>
            </a:r>
            <a:r>
              <a:rPr lang="en-US" dirty="0" smtClean="0"/>
              <a:t> in 1999, a firm that would move whole businesses to the cloud. The word </a:t>
            </a:r>
            <a:r>
              <a:rPr lang="en-US" b="1" i="1" dirty="0" smtClean="0"/>
              <a:t>cloud</a:t>
            </a:r>
            <a:r>
              <a:rPr lang="en-US" dirty="0" smtClean="0"/>
              <a:t> was common in the telecom business.   AT&amp;T used it to talk about their Centrex service, which took all the hassles out of switching phone calls out of the individual enterprise and turned it into a service.</a:t>
            </a:r>
          </a:p>
          <a:p>
            <a:pPr marL="0" indent="0">
              <a:buNone/>
            </a:pPr>
            <a:endParaRPr lang="en-US" dirty="0"/>
          </a:p>
          <a:p>
            <a:pPr marL="0" indent="0">
              <a:buNone/>
            </a:pPr>
            <a:r>
              <a:rPr lang="en-US" dirty="0" smtClean="0"/>
              <a:t>They were five or six years too early.  Since then, server costs came way down and virtualization made managing servers far easier.</a:t>
            </a:r>
            <a:endParaRPr lang="en-US" dirty="0"/>
          </a:p>
        </p:txBody>
      </p:sp>
    </p:spTree>
    <p:extLst>
      <p:ext uri="{BB962C8B-B14F-4D97-AF65-F5344CB8AC3E}">
        <p14:creationId xmlns:p14="http://schemas.microsoft.com/office/powerpoint/2010/main" val="276172753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TotalTime>
  <Words>1295</Words>
  <Application>Microsoft Macintosh PowerPoint</Application>
  <PresentationFormat>On-screen Show (4:3)</PresentationFormat>
  <Paragraphs>95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Adaptive / Responsive Web Design</vt:lpstr>
      <vt:lpstr>How Important is it?</vt:lpstr>
      <vt:lpstr>Wired Magazine - May 2012</vt:lpstr>
      <vt:lpstr>Browser as OS</vt:lpstr>
      <vt:lpstr>Quote</vt:lpstr>
      <vt:lpstr>Technology want to be free</vt:lpstr>
      <vt:lpstr>Networks</vt:lpstr>
      <vt:lpstr>Bandwidth</vt:lpstr>
      <vt:lpstr>The Cloud</vt:lpstr>
      <vt:lpstr>Social</vt:lpstr>
      <vt:lpstr>Tablets and Smart Phones</vt:lpstr>
      <vt:lpstr>Application Model</vt:lpstr>
      <vt:lpstr>Software Will Eat the World</vt:lpstr>
      <vt:lpstr>Creative Destruction</vt:lpstr>
      <vt:lpstr>How to Get Started</vt:lpstr>
      <vt:lpstr>Example</vt:lpstr>
      <vt:lpstr>Good to know …</vt:lpstr>
      <vt:lpstr>UNC Utility Bar Code</vt:lpstr>
      <vt:lpstr>Chancellor’s Awards</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Adaptive / Responsive Themes</dc:title>
  <dc:creator>Diana Woodhouse</dc:creator>
  <cp:lastModifiedBy>Bill Hylton</cp:lastModifiedBy>
  <cp:revision>72</cp:revision>
  <dcterms:created xsi:type="dcterms:W3CDTF">2012-06-07T02:34:09Z</dcterms:created>
  <dcterms:modified xsi:type="dcterms:W3CDTF">2012-06-22T02:28:34Z</dcterms:modified>
</cp:coreProperties>
</file>