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notesMasterIdLst>
    <p:notesMasterId r:id="rId26"/>
  </p:notesMasterIdLst>
  <p:sldIdLst>
    <p:sldId id="257" r:id="rId2"/>
    <p:sldId id="281" r:id="rId3"/>
    <p:sldId id="278" r:id="rId4"/>
    <p:sldId id="290" r:id="rId5"/>
    <p:sldId id="260" r:id="rId6"/>
    <p:sldId id="282" r:id="rId7"/>
    <p:sldId id="283" r:id="rId8"/>
    <p:sldId id="279" r:id="rId9"/>
    <p:sldId id="280" r:id="rId10"/>
    <p:sldId id="291" r:id="rId11"/>
    <p:sldId id="268" r:id="rId12"/>
    <p:sldId id="285" r:id="rId13"/>
    <p:sldId id="284" r:id="rId14"/>
    <p:sldId id="277" r:id="rId15"/>
    <p:sldId id="263" r:id="rId16"/>
    <p:sldId id="292" r:id="rId17"/>
    <p:sldId id="288" r:id="rId18"/>
    <p:sldId id="289" r:id="rId19"/>
    <p:sldId id="264" r:id="rId20"/>
    <p:sldId id="287" r:id="rId21"/>
    <p:sldId id="286" r:id="rId22"/>
    <p:sldId id="293" r:id="rId23"/>
    <p:sldId id="266" r:id="rId24"/>
    <p:sldId id="272" r:id="rId2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748" autoAdjust="0"/>
  </p:normalViewPr>
  <p:slideViewPr>
    <p:cSldViewPr snapToGrid="0" snapToObjects="1">
      <p:cViewPr>
        <p:scale>
          <a:sx n="76" d="100"/>
          <a:sy n="76" d="100"/>
        </p:scale>
        <p:origin x="-1840" y="-2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5F086C-41E0-CD4D-917D-B85C6EAF65FE}" type="datetimeFigureOut">
              <a:rPr lang="en-US" smtClean="0"/>
              <a:t>2/6/12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0DE5D2-D156-7347-8A26-BD071ECD38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605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DE5D2-D156-7347-8A26-BD071ECD38D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7122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DE5D2-D156-7347-8A26-BD071ECD38D7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264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DE5D2-D156-7347-8A26-BD071ECD38D7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5695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DE5D2-D156-7347-8A26-BD071ECD38D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9694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DE5D2-D156-7347-8A26-BD071ECD38D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86587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DE5D2-D156-7347-8A26-BD071ECD38D7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1495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DE5D2-D156-7347-8A26-BD071ECD38D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4211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DE5D2-D156-7347-8A26-BD071ECD38D7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06380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DE5D2-D156-7347-8A26-BD071ECD38D7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0018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DE5D2-D156-7347-8A26-BD071ECD38D7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1508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DE5D2-D156-7347-8A26-BD071ECD38D7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3524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DE5D2-D156-7347-8A26-BD071ECD38D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4557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DE5D2-D156-7347-8A26-BD071ECD38D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2393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DE5D2-D156-7347-8A26-BD071ECD38D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3361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DE5D2-D156-7347-8A26-BD071ECD38D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4979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DE5D2-D156-7347-8A26-BD071ECD38D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236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DE5D2-D156-7347-8A26-BD071ECD38D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9071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DE5D2-D156-7347-8A26-BD071ECD38D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375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0DE5D2-D156-7347-8A26-BD071ECD38D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29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2/6/12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2/6/12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2/6/12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2/6/12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2/6/12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2/6/12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2/6/12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2/6/12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2/6/12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2/6/12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2/6/12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2/6/12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://ha.ckers.org/xss.html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emo.testfire.net" TargetMode="External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1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wasp.org/index.php/SQL_Injection_Prevention_Cheat_Sheet" TargetMode="External"/><Relationship Id="rId4" Type="http://schemas.openxmlformats.org/officeDocument/2006/relationships/hyperlink" Target="http://www.owasp.org/index.php/Category:Authentication_Vulnerability" TargetMode="External"/><Relationship Id="rId5" Type="http://schemas.openxmlformats.org/officeDocument/2006/relationships/hyperlink" Target="http://www.tcnj.edu/~it/security/DetectingCross-SiteScriptingAttacks.htm" TargetMode="External"/><Relationship Id="rId6" Type="http://schemas.openxmlformats.org/officeDocument/2006/relationships/hyperlink" Target="http://thehackernews.com/2011/09/20-famous-websites-vulnerable-to-cross.html" TargetMode="External"/><Relationship Id="rId7" Type="http://schemas.openxmlformats.org/officeDocument/2006/relationships/hyperlink" Target="http://security.stackexchange.com/questions/1344/get-with-additional-parameters-leads-to-code-injection-in-html-displayed" TargetMode="External"/><Relationship Id="rId8" Type="http://schemas.openxmlformats.org/officeDocument/2006/relationships/hyperlink" Target="http://blog.spiderlabs.com/2011/04/analysis-of-lizamoon-stored-xss-via-sql-injection.html" TargetMode="External"/><Relationship Id="rId9" Type="http://schemas.openxmlformats.org/officeDocument/2006/relationships/hyperlink" Target="https://www.owasp.org/images/7/74/Advanced_SQL_Injection.ppt" TargetMode="External"/><Relationship Id="rId10" Type="http://schemas.openxmlformats.org/officeDocument/2006/relationships/hyperlink" Target="http://securitystreetknowledge.com/?p=193" TargetMode="External"/><Relationship Id="rId11" Type="http://schemas.openxmlformats.org/officeDocument/2006/relationships/hyperlink" Target="http://www.phpro.org/tutorials/Introduction-to-PHP-PDO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ecunia.com/advisories/search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Custom software or Commercial/Open software</a:t>
            </a:r>
          </a:p>
          <a:p>
            <a:r>
              <a:rPr lang="en-US" dirty="0" smtClean="0"/>
              <a:t>Authentication</a:t>
            </a:r>
          </a:p>
          <a:p>
            <a:r>
              <a:rPr lang="en-US" dirty="0" smtClean="0"/>
              <a:t>Cross-Site Scripting</a:t>
            </a:r>
          </a:p>
          <a:p>
            <a:r>
              <a:rPr lang="en-US" dirty="0" smtClean="0"/>
              <a:t>SQL Injection</a:t>
            </a:r>
          </a:p>
          <a:p>
            <a:r>
              <a:rPr lang="en-US" dirty="0" smtClean="0"/>
              <a:t>Tips</a:t>
            </a:r>
          </a:p>
          <a:p>
            <a:r>
              <a:rPr lang="en-US" dirty="0" smtClean="0"/>
              <a:t>References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829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XSS in Visio!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83" y="1266014"/>
            <a:ext cx="5574082" cy="52475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917201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Cross-Site Scripting </a:t>
            </a:r>
            <a:r>
              <a:rPr lang="en-US" sz="4000" dirty="0"/>
              <a:t>&lt;</a:t>
            </a:r>
            <a:r>
              <a:rPr lang="en-US" sz="4000" dirty="0" smtClean="0"/>
              <a:t>XSS&gt;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15025" cy="4800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Identify attacks in your logs</a:t>
            </a:r>
          </a:p>
          <a:p>
            <a:pPr lvl="1"/>
            <a:r>
              <a:rPr lang="fr-FR" dirty="0"/>
              <a:t>192.168.0.252 – - [05/</a:t>
            </a:r>
            <a:r>
              <a:rPr lang="fr-FR" dirty="0" err="1"/>
              <a:t>Aug</a:t>
            </a:r>
            <a:r>
              <a:rPr lang="fr-FR" dirty="0"/>
              <a:t>/2009:15:16:42 -0400] “GET /%27%27;!–%22%3CXSS%3E=&amp;{(</a:t>
            </a:r>
            <a:r>
              <a:rPr lang="fr-FR" dirty="0" smtClean="0"/>
              <a:t>)} </a:t>
            </a:r>
            <a:r>
              <a:rPr lang="fr-FR" dirty="0"/>
              <a:t>HTTP/1.1″ 404 310 “-” “Mozilla/5.0 (X11; U; Linux x86_64; en-US; rv:1.9.0.12</a:t>
            </a:r>
            <a:r>
              <a:rPr lang="fr-FR" dirty="0" smtClean="0"/>
              <a:t>) Gecko</a:t>
            </a:r>
            <a:r>
              <a:rPr lang="fr-FR" dirty="0"/>
              <a:t>/2009070812 </a:t>
            </a:r>
            <a:r>
              <a:rPr lang="fr-FR" dirty="0" err="1"/>
              <a:t>Ubuntu</a:t>
            </a:r>
            <a:r>
              <a:rPr lang="fr-FR" dirty="0"/>
              <a:t>/8.04 (</a:t>
            </a:r>
            <a:r>
              <a:rPr lang="fr-FR" dirty="0" err="1"/>
              <a:t>hardy</a:t>
            </a:r>
            <a:r>
              <a:rPr lang="fr-FR" dirty="0"/>
              <a:t>) Firefox/3.0.12″ </a:t>
            </a:r>
            <a:endParaRPr lang="fr-FR" dirty="0" smtClean="0"/>
          </a:p>
          <a:p>
            <a:pPr lvl="1"/>
            <a:r>
              <a:rPr lang="en-US" dirty="0"/>
              <a:t>192.168.0.252 – - [05/Aug/2009:15:16:42 -0400] “GET /</a:t>
            </a:r>
            <a:r>
              <a:rPr lang="en-US" dirty="0" err="1"/>
              <a:t>cal</a:t>
            </a:r>
            <a:r>
              <a:rPr lang="en-US" dirty="0"/>
              <a:t>/</a:t>
            </a:r>
            <a:r>
              <a:rPr lang="en-US" dirty="0" err="1"/>
              <a:t>search.php?q</a:t>
            </a:r>
            <a:r>
              <a:rPr lang="en-US" dirty="0"/>
              <a:t>=%22%3E%3Cimg%20src=%22http://i55.tinypic.com/witu7d.png%22%20height=%22650%22%20width=%221000%22%3E HTTP/1.1″ 404 310 “-” “Mozilla/5.0 (X11; U; Linux x86_64; en-US; rv:1.9.0.12) Gecko/2009070812 Ubuntu/8.04 (hardy) Firefox/</a:t>
            </a:r>
            <a:r>
              <a:rPr lang="en-US" dirty="0" smtClean="0"/>
              <a:t>3″ </a:t>
            </a:r>
          </a:p>
          <a:p>
            <a:pPr lvl="1"/>
            <a:r>
              <a:rPr lang="en-US" dirty="0"/>
              <a:t>192.168.0.252 – - [05/Aug/2009:15:16:42 -0400] “GET /</a:t>
            </a:r>
            <a:r>
              <a:rPr lang="en-US" dirty="0" err="1"/>
              <a:t>appdir</a:t>
            </a:r>
            <a:r>
              <a:rPr lang="en-US" dirty="0"/>
              <a:t>/</a:t>
            </a:r>
            <a:r>
              <a:rPr lang="en-US" dirty="0" err="1"/>
              <a:t>ajax</a:t>
            </a:r>
            <a:r>
              <a:rPr lang="en-US" dirty="0"/>
              <a:t>/</a:t>
            </a:r>
            <a:r>
              <a:rPr lang="en-US" dirty="0" err="1"/>
              <a:t>addAvail.php?counter</a:t>
            </a:r>
            <a:r>
              <a:rPr lang="en-US" dirty="0"/>
              <a:t>=1216%3cscript%3ealert(0)%3c%2fscript%3e&amp;from=1216%3cscript%3ealert(0)%3c%2fscript%3e&amp;to=1216%3cscript%3ealert(0)%3c%2fscript%3e&amp;day=1216%3cscript%3ealert(0)%3c%2fscript%3e&amp;parentDiv=1216%3cscript%3ealert(0)%3c%2fscript%3e&amp;type=1216%3cscript%3ealert(0)%3c%2fscript%3e&amp;date=1216%3cscript%3ealert(0)%3c%2fscript%3e&amp;showdate=1216%3cscript%3ealert(0)%3c%2fscript%3e HTTP/1.1″ 404 310 “-” “Mozilla/5.0 (X11; U; Linux x86_64; en-US; rv:1.9.0.12) Gecko/2009070812 Ubuntu/8.04 (hardy) Firefox/3.0.12″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Cross-Site Scripting [XSS]</a:t>
            </a:r>
            <a:endParaRPr lang="en-US" dirty="0"/>
          </a:p>
        </p:txBody>
      </p:sp>
      <p:pic>
        <p:nvPicPr>
          <p:cNvPr id="4" name="Content Placeholder 3" descr="Screen shot 2012-01-27 at 2.03.52 PM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818" r="1681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55494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Cross-Site Scripting [XSS]</a:t>
            </a:r>
            <a:endParaRPr lang="en-US" dirty="0"/>
          </a:p>
        </p:txBody>
      </p:sp>
      <p:pic>
        <p:nvPicPr>
          <p:cNvPr id="4" name="Content Placeholder 3" descr="Screen shot 2012-01-27 at 2.02.42 PM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8" b="758"/>
          <a:stretch>
            <a:fillRect/>
          </a:stretch>
        </p:blipFill>
        <p:spPr>
          <a:xfrm>
            <a:off x="457200" y="1417638"/>
            <a:ext cx="7620000" cy="4800600"/>
          </a:xfrm>
        </p:spPr>
      </p:pic>
      <p:sp>
        <p:nvSpPr>
          <p:cNvPr id="5" name="TextBox 4"/>
          <p:cNvSpPr txBox="1"/>
          <p:nvPr/>
        </p:nvSpPr>
        <p:spPr>
          <a:xfrm>
            <a:off x="891634" y="5346804"/>
            <a:ext cx="746892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96D07"/>
                </a:solidFill>
              </a:rPr>
              <a:t>&lt;div class="</a:t>
            </a:r>
            <a:r>
              <a:rPr lang="en-US" dirty="0" err="1">
                <a:solidFill>
                  <a:srgbClr val="C96D07"/>
                </a:solidFill>
              </a:rPr>
              <a:t>fl</a:t>
            </a:r>
            <a:r>
              <a:rPr lang="en-US" dirty="0">
                <a:solidFill>
                  <a:srgbClr val="C96D07"/>
                </a:solidFill>
              </a:rPr>
              <a:t>" style="width: 99%;"</a:t>
            </a:r>
            <a:r>
              <a:rPr lang="en-US" dirty="0" smtClean="0">
                <a:solidFill>
                  <a:srgbClr val="C96D07"/>
                </a:solidFill>
              </a:rPr>
              <a:t>&gt;</a:t>
            </a:r>
          </a:p>
          <a:p>
            <a:endParaRPr lang="en-US" dirty="0" smtClean="0">
              <a:solidFill>
                <a:srgbClr val="C96D07"/>
              </a:solidFill>
            </a:endParaRPr>
          </a:p>
          <a:p>
            <a:r>
              <a:rPr lang="en-US" dirty="0" smtClean="0">
                <a:solidFill>
                  <a:srgbClr val="C96D07"/>
                </a:solidFill>
              </a:rPr>
              <a:t> </a:t>
            </a:r>
            <a:r>
              <a:rPr lang="en-US" dirty="0">
                <a:solidFill>
                  <a:srgbClr val="C96D07"/>
                </a:solidFill>
              </a:rPr>
              <a:t>&lt;h1&gt;Search Results&lt;/h1&gt; &lt;p&gt;No results were found for the query:&lt;</a:t>
            </a:r>
            <a:r>
              <a:rPr lang="en-US" dirty="0" err="1">
                <a:solidFill>
                  <a:srgbClr val="C96D07"/>
                </a:solidFill>
              </a:rPr>
              <a:t>br</a:t>
            </a:r>
            <a:r>
              <a:rPr lang="en-US" dirty="0">
                <a:solidFill>
                  <a:srgbClr val="C96D07"/>
                </a:solidFill>
              </a:rPr>
              <a:t> /&gt;&lt;</a:t>
            </a:r>
            <a:r>
              <a:rPr lang="en-US" dirty="0" err="1">
                <a:solidFill>
                  <a:srgbClr val="C96D07"/>
                </a:solidFill>
              </a:rPr>
              <a:t>br</a:t>
            </a:r>
            <a:r>
              <a:rPr lang="en-US" dirty="0">
                <a:solidFill>
                  <a:srgbClr val="C96D07"/>
                </a:solidFill>
              </a:rPr>
              <a:t> /&gt; &lt;span id="_ctl0__ctl0_Content_Main_lblSearch"&gt;&lt;script&gt;alert('XSS')&lt;/script&gt;&lt;/span&gt;&lt;/p&gt; &lt;/div&gt; </a:t>
            </a:r>
          </a:p>
        </p:txBody>
      </p:sp>
    </p:spTree>
    <p:extLst>
      <p:ext uri="{BB962C8B-B14F-4D97-AF65-F5344CB8AC3E}">
        <p14:creationId xmlns:p14="http://schemas.microsoft.com/office/powerpoint/2010/main" val="3412115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Cross-Site Scripting [%58%53%53]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Prevention</a:t>
            </a:r>
          </a:p>
          <a:p>
            <a:pPr lvl="1"/>
            <a:r>
              <a:rPr lang="en-US" dirty="0" smtClean="0"/>
              <a:t>Sanitize user-supplied input and output</a:t>
            </a:r>
          </a:p>
          <a:p>
            <a:pPr lvl="2"/>
            <a:r>
              <a:rPr lang="en-US" dirty="0" smtClean="0"/>
              <a:t>Use 3</a:t>
            </a:r>
            <a:r>
              <a:rPr lang="en-US" baseline="30000" dirty="0" smtClean="0"/>
              <a:t>rd</a:t>
            </a:r>
            <a:r>
              <a:rPr lang="en-US" dirty="0" smtClean="0"/>
              <a:t> party data validation libraries</a:t>
            </a:r>
          </a:p>
          <a:p>
            <a:pPr lvl="2"/>
            <a:r>
              <a:rPr lang="en-US" dirty="0" smtClean="0"/>
              <a:t>HTML entities encoding &amp;</a:t>
            </a:r>
            <a:r>
              <a:rPr lang="en-US" dirty="0" err="1" smtClean="0"/>
              <a:t>lt</a:t>
            </a:r>
            <a:r>
              <a:rPr lang="en-US" dirty="0" smtClean="0"/>
              <a:t>; &amp;</a:t>
            </a:r>
            <a:r>
              <a:rPr lang="en-US" dirty="0" err="1" smtClean="0"/>
              <a:t>gt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/>
              <a:t>Try test cases</a:t>
            </a:r>
          </a:p>
          <a:p>
            <a:pPr lvl="2"/>
            <a:r>
              <a:rPr lang="en-US" dirty="0" smtClean="0"/>
              <a:t>&lt;script&gt;alert(1)&lt;/script&gt;</a:t>
            </a:r>
            <a:endParaRPr lang="en-US" dirty="0"/>
          </a:p>
          <a:p>
            <a:pPr lvl="2"/>
            <a:r>
              <a:rPr lang="en-US" dirty="0">
                <a:hlinkClick r:id="rId3"/>
              </a:rPr>
              <a:t>http://ha.ckers.org/</a:t>
            </a:r>
            <a:r>
              <a:rPr lang="en-US" dirty="0" smtClean="0">
                <a:hlinkClick r:id="rId3"/>
              </a:rPr>
              <a:t>xss.html</a:t>
            </a:r>
            <a:endParaRPr lang="en-US" dirty="0" smtClean="0"/>
          </a:p>
          <a:p>
            <a:pPr lvl="2"/>
            <a:r>
              <a:rPr lang="en-US" smtClean="0"/>
              <a:t>Tamper Data add-on</a:t>
            </a:r>
            <a:endParaRPr lang="en-US" dirty="0" smtClean="0"/>
          </a:p>
          <a:p>
            <a:pPr lvl="1"/>
            <a:r>
              <a:rPr lang="en-US" dirty="0" smtClean="0"/>
              <a:t>Vulnerability assessment</a:t>
            </a:r>
          </a:p>
          <a:p>
            <a:pPr lvl="1"/>
            <a:r>
              <a:rPr lang="en-US" dirty="0" smtClean="0"/>
              <a:t>Web Application Firewall</a:t>
            </a:r>
          </a:p>
        </p:txBody>
      </p:sp>
    </p:spTree>
    <p:extLst>
      <p:ext uri="{BB962C8B-B14F-4D97-AF65-F5344CB8AC3E}">
        <p14:creationId xmlns:p14="http://schemas.microsoft.com/office/powerpoint/2010/main" val="2631997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65406" cy="1143000"/>
          </a:xfrm>
        </p:spPr>
        <p:txBody>
          <a:bodyPr/>
          <a:lstStyle/>
          <a:p>
            <a:r>
              <a:rPr lang="en-US" dirty="0" smtClean="0"/>
              <a:t>GET /</a:t>
            </a:r>
            <a:r>
              <a:rPr lang="en-US" dirty="0" err="1" smtClean="0"/>
              <a:t>page.asp?id</a:t>
            </a:r>
            <a:r>
              <a:rPr lang="en-US" dirty="0" smtClean="0"/>
              <a:t>=0;shutdown;--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Remote SQL Execution</a:t>
            </a:r>
          </a:p>
          <a:p>
            <a:pPr lvl="1"/>
            <a:r>
              <a:rPr lang="en-US" dirty="0"/>
              <a:t>Uses permissions given to web server</a:t>
            </a:r>
          </a:p>
          <a:p>
            <a:pPr lvl="1"/>
            <a:r>
              <a:rPr lang="en-US" dirty="0"/>
              <a:t>Goal of attack is to retrieve or post database content</a:t>
            </a:r>
          </a:p>
          <a:p>
            <a:r>
              <a:rPr lang="en-US" dirty="0"/>
              <a:t>Blind SQL Injection</a:t>
            </a:r>
          </a:p>
          <a:p>
            <a:pPr lvl="1"/>
            <a:r>
              <a:rPr lang="en-US" dirty="0"/>
              <a:t>Results of SQL are not </a:t>
            </a:r>
            <a:r>
              <a:rPr lang="en-US" dirty="0" smtClean="0"/>
              <a:t>displayed, no errors or warnings</a:t>
            </a:r>
            <a:endParaRPr lang="en-US" dirty="0"/>
          </a:p>
          <a:p>
            <a:r>
              <a:rPr lang="en-US" dirty="0"/>
              <a:t>Leveraged by Bots</a:t>
            </a:r>
          </a:p>
          <a:p>
            <a:pPr lvl="1"/>
            <a:r>
              <a:rPr lang="en-US" dirty="0" err="1"/>
              <a:t>ASProx</a:t>
            </a:r>
            <a:r>
              <a:rPr lang="en-US" dirty="0"/>
              <a:t> botnet used Google search to find Active Server Pages, then execute obfuscated </a:t>
            </a:r>
            <a:r>
              <a:rPr lang="en-US" dirty="0" smtClean="0"/>
              <a:t>attacks</a:t>
            </a:r>
          </a:p>
          <a:p>
            <a:pPr lvl="1"/>
            <a:r>
              <a:rPr lang="en-US" dirty="0" err="1" smtClean="0"/>
              <a:t>Lizamoon</a:t>
            </a:r>
            <a:r>
              <a:rPr lang="en-US" dirty="0" smtClean="0"/>
              <a:t> updated databases to include a </a:t>
            </a:r>
            <a:r>
              <a:rPr lang="en-US" dirty="0" err="1" smtClean="0"/>
              <a:t>javascript</a:t>
            </a:r>
            <a:r>
              <a:rPr lang="en-US" dirty="0" smtClean="0"/>
              <a:t> file for rendered pages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931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Injection in Visio!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686" y="1600200"/>
            <a:ext cx="5352593" cy="4576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2729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Recognizing SQL Injection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GET /</a:t>
            </a:r>
            <a:r>
              <a:rPr lang="en-US" dirty="0" err="1"/>
              <a:t>author.asp?authornumber</a:t>
            </a:r>
            <a:r>
              <a:rPr lang="en-US" dirty="0"/>
              <a:t>=1);insert%20into%20SubjectTable(Sub_id,%20SubjectName,%20display)%20values%20(666,%</a:t>
            </a:r>
            <a:r>
              <a:rPr lang="en-US" dirty="0" smtClean="0"/>
              <a:t>20’blah'</a:t>
            </a:r>
            <a:r>
              <a:rPr lang="en-US" dirty="0"/>
              <a:t>,%201);%</a:t>
            </a:r>
            <a:r>
              <a:rPr lang="en-US" dirty="0" smtClean="0"/>
              <a:t>20—</a:t>
            </a:r>
          </a:p>
          <a:p>
            <a:r>
              <a:rPr lang="fr-FR" dirty="0"/>
              <a:t>GET /</a:t>
            </a:r>
            <a:r>
              <a:rPr lang="fr-FR" dirty="0" err="1"/>
              <a:t>details.php?id</a:t>
            </a:r>
            <a:r>
              <a:rPr lang="fr-FR" dirty="0"/>
              <a:t>=999999.9+UNION+ALL+SELECT+</a:t>
            </a:r>
            <a:r>
              <a:rPr lang="fr-FR" dirty="0" smtClean="0"/>
              <a:t>0x31303235343830303536– </a:t>
            </a:r>
          </a:p>
          <a:p>
            <a:r>
              <a:rPr lang="fr-FR" dirty="0"/>
              <a:t>GET /</a:t>
            </a:r>
            <a:r>
              <a:rPr lang="fr-FR" dirty="0" err="1"/>
              <a:t>index.php?id</a:t>
            </a:r>
            <a:r>
              <a:rPr lang="fr-FR" dirty="0"/>
              <a:t>=99999 union select 1, (</a:t>
            </a:r>
            <a:r>
              <a:rPr lang="fr-FR" dirty="0" err="1"/>
              <a:t>load_file</a:t>
            </a:r>
            <a:r>
              <a:rPr lang="fr-FR" dirty="0"/>
              <a:t>('/</a:t>
            </a:r>
            <a:r>
              <a:rPr lang="fr-FR" dirty="0" err="1"/>
              <a:t>etc</a:t>
            </a:r>
            <a:r>
              <a:rPr lang="fr-FR" dirty="0"/>
              <a:t>/</a:t>
            </a:r>
            <a:r>
              <a:rPr lang="fr-FR" dirty="0" err="1"/>
              <a:t>passwd</a:t>
            </a:r>
            <a:r>
              <a:rPr lang="fr-FR" dirty="0"/>
              <a:t>')),</a:t>
            </a:r>
            <a:r>
              <a:rPr lang="fr-FR" dirty="0" smtClean="0"/>
              <a:t>1,1,1</a:t>
            </a:r>
          </a:p>
          <a:p>
            <a:r>
              <a:rPr lang="fr-FR" dirty="0"/>
              <a:t>GET </a:t>
            </a:r>
            <a:r>
              <a:rPr lang="fr-FR" dirty="0" err="1"/>
              <a:t>form</a:t>
            </a:r>
            <a:r>
              <a:rPr lang="fr-FR" dirty="0"/>
              <a:t>/?’;DECLARE%20@S%20CHAR(4000);SET%20@S=CAST(</a:t>
            </a:r>
            <a:r>
              <a:rPr lang="fr-FR" dirty="0" smtClean="0"/>
              <a:t>0x4445434C415245204054207661726368617228323535292C40432076617263686172283430303029204445434C415245205461626C655F437572736F7220435552534F5220464F52207………..6C655F437572736F7220494E544F2040542C404320454E4420434C4F5345205461626C655F437572736F72204445414C4C4F43415445205461626C655F437572736F72</a:t>
            </a:r>
            <a:r>
              <a:rPr lang="fr-FR" dirty="0"/>
              <a:t>%20AS%20CHAR(4000));EXEC(@S);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372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SHOW TABLES;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 * FROM users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1193721"/>
              </p:ext>
            </p:extLst>
          </p:nvPr>
        </p:nvGraphicFramePr>
        <p:xfrm>
          <a:off x="805513" y="2509520"/>
          <a:ext cx="6429485" cy="111252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285897"/>
                <a:gridCol w="1285897"/>
                <a:gridCol w="1285897"/>
                <a:gridCol w="1285897"/>
                <a:gridCol w="128589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userID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username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password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First_name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Last_name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User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Handles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19237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SQL Injection Demo</a:t>
            </a:r>
            <a:endParaRPr lang="en-US" dirty="0"/>
          </a:p>
        </p:txBody>
      </p:sp>
      <p:pic>
        <p:nvPicPr>
          <p:cNvPr id="4" name="Content Placeholder 3" descr="Screen shot 2012-01-27 at 3.28.54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66" b="3166"/>
          <a:stretch>
            <a:fillRect/>
          </a:stretch>
        </p:blipFill>
        <p:spPr/>
      </p:pic>
      <p:sp>
        <p:nvSpPr>
          <p:cNvPr id="3" name="TextBox 2"/>
          <p:cNvSpPr txBox="1"/>
          <p:nvPr/>
        </p:nvSpPr>
        <p:spPr>
          <a:xfrm>
            <a:off x="868868" y="5630951"/>
            <a:ext cx="6382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1' UNION SELECT 1,2,username,password,5 FROM users;--</a:t>
            </a:r>
          </a:p>
        </p:txBody>
      </p:sp>
    </p:spTree>
    <p:extLst>
      <p:ext uri="{BB962C8B-B14F-4D97-AF65-F5344CB8AC3E}">
        <p14:creationId xmlns:p14="http://schemas.microsoft.com/office/powerpoint/2010/main" val="3576324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Playtime!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Cracking/hacking is against University policy, state law, and federal law and can carry severe penalties</a:t>
            </a:r>
          </a:p>
          <a:p>
            <a:r>
              <a:rPr lang="en-US" dirty="0" smtClean="0"/>
              <a:t>Exception to University policy for the duration of this presentation for the site below:</a:t>
            </a:r>
          </a:p>
          <a:p>
            <a:r>
              <a:rPr lang="en-US" dirty="0" smtClean="0">
                <a:hlinkClick r:id="rId3"/>
              </a:rPr>
              <a:t>http://demo.testfire.net</a:t>
            </a:r>
            <a:endParaRPr lang="en-US" dirty="0" smtClean="0"/>
          </a:p>
        </p:txBody>
      </p:sp>
      <p:pic>
        <p:nvPicPr>
          <p:cNvPr id="4" name="Picture 3" descr="Screen shot 2012-02-01 at 2.24.33 PM.pn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687" y="3574263"/>
            <a:ext cx="3725997" cy="3099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898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LIKE ‘%SQL Inject%</a:t>
            </a:r>
            <a:endParaRPr lang="en-US" dirty="0"/>
          </a:p>
        </p:txBody>
      </p:sp>
      <p:pic>
        <p:nvPicPr>
          <p:cNvPr id="4" name="Content Placeholder 3" descr="Screen shot 2012-01-27 at 3.29.17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8" r="45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029155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Error Has Occurred!!!</a:t>
            </a:r>
            <a:endParaRPr lang="en-US" dirty="0"/>
          </a:p>
        </p:txBody>
      </p:sp>
      <p:pic>
        <p:nvPicPr>
          <p:cNvPr id="4" name="Content Placeholder 3" descr="Screen shot 2012-01-27 at 3.07.02 PM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14" b="181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7205760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Goal=‘Prevention’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09978" cy="4800600"/>
          </a:xfrm>
        </p:spPr>
        <p:txBody>
          <a:bodyPr/>
          <a:lstStyle/>
          <a:p>
            <a:r>
              <a:rPr lang="en-US" dirty="0" smtClean="0"/>
              <a:t>Prevention</a:t>
            </a:r>
          </a:p>
          <a:p>
            <a:pPr lvl="1"/>
            <a:r>
              <a:rPr lang="en-US" dirty="0" smtClean="0"/>
              <a:t>Sanitize user-supplied input</a:t>
            </a:r>
          </a:p>
          <a:p>
            <a:pPr lvl="2"/>
            <a:r>
              <a:rPr lang="en-US" dirty="0" smtClean="0"/>
              <a:t>Escape meta-characters like single quote, semi-colon</a:t>
            </a:r>
          </a:p>
          <a:p>
            <a:pPr lvl="1"/>
            <a:r>
              <a:rPr lang="en-US" dirty="0" smtClean="0"/>
              <a:t>Use stored procedures or parameterized queries</a:t>
            </a:r>
          </a:p>
          <a:p>
            <a:pPr lvl="2"/>
            <a:r>
              <a:rPr lang="en-US" dirty="0"/>
              <a:t>$</a:t>
            </a:r>
            <a:r>
              <a:rPr lang="en-US" dirty="0" err="1"/>
              <a:t>stmt</a:t>
            </a:r>
            <a:r>
              <a:rPr lang="en-US" dirty="0"/>
              <a:t> = $</a:t>
            </a:r>
            <a:r>
              <a:rPr lang="en-US" dirty="0" err="1"/>
              <a:t>dbh</a:t>
            </a:r>
            <a:r>
              <a:rPr lang="en-US" dirty="0"/>
              <a:t>-&gt;prepare("SELECT * FROM </a:t>
            </a:r>
            <a:r>
              <a:rPr lang="en-US" dirty="0" err="1" smtClean="0"/>
              <a:t>tbl</a:t>
            </a:r>
            <a:r>
              <a:rPr lang="en-US" dirty="0" smtClean="0"/>
              <a:t> </a:t>
            </a:r>
            <a:r>
              <a:rPr lang="en-US" dirty="0"/>
              <a:t>WHERE </a:t>
            </a:r>
            <a:r>
              <a:rPr lang="en-US" dirty="0" err="1" smtClean="0"/>
              <a:t>custid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:</a:t>
            </a:r>
            <a:r>
              <a:rPr lang="en-US" dirty="0" err="1" smtClean="0"/>
              <a:t>custid</a:t>
            </a:r>
            <a:r>
              <a:rPr lang="en-US" dirty="0" smtClean="0"/>
              <a:t> ");</a:t>
            </a:r>
          </a:p>
          <a:p>
            <a:r>
              <a:rPr lang="en-US" dirty="0" smtClean="0"/>
              <a:t>Try test cases</a:t>
            </a:r>
          </a:p>
          <a:p>
            <a:pPr lvl="1"/>
            <a:r>
              <a:rPr lang="en-US" dirty="0" smtClean="0"/>
              <a:t>999999 OR 1=1</a:t>
            </a:r>
          </a:p>
          <a:p>
            <a:pPr lvl="1"/>
            <a:r>
              <a:rPr lang="en-US" dirty="0" smtClean="0"/>
              <a:t>http</a:t>
            </a:r>
            <a:r>
              <a:rPr lang="en-US" dirty="0"/>
              <a:t>://ha.ckers.org/sqlinjection/</a:t>
            </a:r>
            <a:endParaRPr lang="en-US" dirty="0" smtClean="0"/>
          </a:p>
          <a:p>
            <a:r>
              <a:rPr lang="en-US" dirty="0" smtClean="0"/>
              <a:t>Web Application Firewall</a:t>
            </a:r>
          </a:p>
          <a:p>
            <a:r>
              <a:rPr lang="en-US" dirty="0" smtClean="0"/>
              <a:t>Vulnerability Assessment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600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Tips, in a particular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Think like an attacker!</a:t>
            </a:r>
          </a:p>
          <a:p>
            <a:r>
              <a:rPr lang="en-US" dirty="0" smtClean="0"/>
              <a:t>Verify </a:t>
            </a:r>
            <a:r>
              <a:rPr lang="en-US" dirty="0"/>
              <a:t>all applications are up-to-date and regularly </a:t>
            </a:r>
            <a:r>
              <a:rPr lang="en-US" dirty="0" smtClean="0"/>
              <a:t>patched</a:t>
            </a:r>
          </a:p>
          <a:p>
            <a:r>
              <a:rPr lang="en-US" dirty="0"/>
              <a:t>Harden default </a:t>
            </a:r>
            <a:r>
              <a:rPr lang="en-US" dirty="0" smtClean="0"/>
              <a:t>installations</a:t>
            </a:r>
          </a:p>
          <a:p>
            <a:r>
              <a:rPr lang="en-US" dirty="0"/>
              <a:t>Restrict access by way of software firewall </a:t>
            </a:r>
            <a:r>
              <a:rPr lang="en-US" dirty="0" smtClean="0"/>
              <a:t>rules</a:t>
            </a:r>
          </a:p>
          <a:p>
            <a:r>
              <a:rPr lang="en-US" dirty="0"/>
              <a:t>Run services with least </a:t>
            </a:r>
            <a:r>
              <a:rPr lang="en-US" dirty="0" smtClean="0"/>
              <a:t>permissions</a:t>
            </a:r>
            <a:endParaRPr lang="en-US" dirty="0"/>
          </a:p>
          <a:p>
            <a:r>
              <a:rPr lang="en-US" dirty="0" smtClean="0"/>
              <a:t>Never trust user-supplied data, always sanitize it</a:t>
            </a:r>
          </a:p>
          <a:p>
            <a:r>
              <a:rPr lang="en-US" dirty="0" smtClean="0"/>
              <a:t>Submit Remedy ticket to ITS-Security for web assessment </a:t>
            </a:r>
          </a:p>
          <a:p>
            <a:r>
              <a:rPr lang="en-US" dirty="0" smtClean="0"/>
              <a:t>Review your logs*</a:t>
            </a:r>
          </a:p>
        </p:txBody>
      </p:sp>
    </p:spTree>
    <p:extLst>
      <p:ext uri="{BB962C8B-B14F-4D97-AF65-F5344CB8AC3E}">
        <p14:creationId xmlns:p14="http://schemas.microsoft.com/office/powerpoint/2010/main" val="6597911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/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1900" dirty="0" err="1" smtClean="0"/>
              <a:t>Secunia</a:t>
            </a:r>
            <a:r>
              <a:rPr lang="en-US" sz="1900" dirty="0" smtClean="0"/>
              <a:t> search: </a:t>
            </a:r>
            <a:r>
              <a:rPr lang="en-US" sz="1900" dirty="0">
                <a:hlinkClick r:id="rId2"/>
              </a:rPr>
              <a:t>http://secunia.com/advisories/search</a:t>
            </a:r>
            <a:r>
              <a:rPr lang="en-US" sz="1900" dirty="0" smtClean="0">
                <a:hlinkClick r:id="rId2"/>
              </a:rPr>
              <a:t>/</a:t>
            </a:r>
            <a:endParaRPr lang="en-US" sz="1900" dirty="0" smtClean="0"/>
          </a:p>
          <a:p>
            <a:r>
              <a:rPr lang="en-US" sz="1900" dirty="0" smtClean="0"/>
              <a:t>OWASP Cheat Sheet: </a:t>
            </a:r>
            <a:r>
              <a:rPr lang="en-US" sz="1900" u="sng" dirty="0">
                <a:hlinkClick r:id="rId3"/>
              </a:rPr>
              <a:t>http://www.owasp.org/index.php/</a:t>
            </a:r>
            <a:r>
              <a:rPr lang="en-US" sz="1900" u="sng" dirty="0" smtClean="0">
                <a:hlinkClick r:id="rId3"/>
              </a:rPr>
              <a:t>SQL_Injection_Prevention_Cheat_Sheet</a:t>
            </a:r>
            <a:endParaRPr lang="en-US" sz="1900" u="sng" dirty="0" smtClean="0"/>
          </a:p>
          <a:p>
            <a:r>
              <a:rPr lang="en-US" sz="1900" dirty="0" smtClean="0"/>
              <a:t>OWASP Authentication Attacks: </a:t>
            </a:r>
            <a:r>
              <a:rPr lang="en-US" sz="1900" dirty="0">
                <a:hlinkClick r:id="rId4"/>
              </a:rPr>
              <a:t>http://www.owasp.org/index.php/</a:t>
            </a:r>
            <a:r>
              <a:rPr lang="en-US" sz="1900" dirty="0" smtClean="0">
                <a:hlinkClick r:id="rId4"/>
              </a:rPr>
              <a:t>Category:Authentication_Vulnerability</a:t>
            </a:r>
            <a:endParaRPr lang="en-US" sz="1900" dirty="0"/>
          </a:p>
          <a:p>
            <a:r>
              <a:rPr lang="en-US" sz="1900" dirty="0" smtClean="0"/>
              <a:t>OWASP Cross Site Scripting </a:t>
            </a:r>
            <a:r>
              <a:rPr lang="en-US" sz="1900" dirty="0" err="1" smtClean="0"/>
              <a:t>Attacks:</a:t>
            </a:r>
            <a:r>
              <a:rPr lang="en-US" sz="1900" dirty="0" err="1" smtClean="0">
                <a:hlinkClick r:id="rId4"/>
              </a:rPr>
              <a:t>http</a:t>
            </a:r>
            <a:r>
              <a:rPr lang="en-US" sz="1900" dirty="0">
                <a:hlinkClick r:id="rId4"/>
              </a:rPr>
              <a:t>://www.owasp.org/index.php/</a:t>
            </a:r>
            <a:r>
              <a:rPr lang="en-US" sz="1900" dirty="0" smtClean="0">
                <a:hlinkClick r:id="rId4"/>
              </a:rPr>
              <a:t>Category:Authentication_Vulnerability</a:t>
            </a:r>
            <a:endParaRPr lang="en-US" sz="1900" dirty="0" smtClean="0"/>
          </a:p>
          <a:p>
            <a:r>
              <a:rPr lang="en-US" sz="1900" dirty="0"/>
              <a:t>XSS Examples: </a:t>
            </a:r>
            <a:r>
              <a:rPr lang="en-US" sz="1900" dirty="0">
                <a:hlinkClick r:id="rId5"/>
              </a:rPr>
              <a:t>http://www.tcnj.edu/~it/security/DetectingCross-</a:t>
            </a:r>
            <a:r>
              <a:rPr lang="en-US" sz="1900" dirty="0" smtClean="0">
                <a:hlinkClick r:id="rId5"/>
              </a:rPr>
              <a:t>SiteScriptingAttacks.htm</a:t>
            </a:r>
            <a:r>
              <a:rPr lang="en-US" sz="1900" dirty="0"/>
              <a:t> </a:t>
            </a:r>
            <a:r>
              <a:rPr lang="en-US" sz="1900" dirty="0" smtClean="0">
                <a:hlinkClick r:id="rId6"/>
              </a:rPr>
              <a:t>http</a:t>
            </a:r>
            <a:r>
              <a:rPr lang="en-US" sz="1900" dirty="0">
                <a:hlinkClick r:id="rId6"/>
              </a:rPr>
              <a:t>://thehackernews.com/2011/09/20-famous-websites-vulnerable-to-</a:t>
            </a:r>
            <a:r>
              <a:rPr lang="en-US" sz="1900" dirty="0" smtClean="0">
                <a:hlinkClick r:id="rId6"/>
              </a:rPr>
              <a:t>cross.html</a:t>
            </a:r>
            <a:r>
              <a:rPr lang="en-US" sz="1900" dirty="0"/>
              <a:t> </a:t>
            </a:r>
            <a:r>
              <a:rPr lang="en-US" sz="1900" dirty="0" smtClean="0">
                <a:hlinkClick r:id="rId7"/>
              </a:rPr>
              <a:t>http</a:t>
            </a:r>
            <a:r>
              <a:rPr lang="en-US" sz="1900" dirty="0">
                <a:hlinkClick r:id="rId7"/>
              </a:rPr>
              <a:t>://security.stackexchange.com/questions/1344/get-with-additional-parameters-leads-to-code-injection-in-html-</a:t>
            </a:r>
            <a:r>
              <a:rPr lang="en-US" sz="1900" dirty="0" smtClean="0">
                <a:hlinkClick r:id="rId7"/>
              </a:rPr>
              <a:t>displayed</a:t>
            </a:r>
            <a:endParaRPr lang="en-US" sz="1900" dirty="0" smtClean="0"/>
          </a:p>
          <a:p>
            <a:r>
              <a:rPr lang="en-US" sz="1900" dirty="0" smtClean="0"/>
              <a:t>OWASP SQL Injection Attacks: </a:t>
            </a:r>
            <a:r>
              <a:rPr lang="en-US" sz="1900" u="sng" dirty="0">
                <a:hlinkClick r:id="rId3"/>
              </a:rPr>
              <a:t>http://www.owasp.org/index.php/</a:t>
            </a:r>
            <a:r>
              <a:rPr lang="en-US" sz="1900" u="sng" dirty="0" smtClean="0">
                <a:hlinkClick r:id="rId3"/>
              </a:rPr>
              <a:t>SQL_Injection_Prevention_Cheat_Sheet</a:t>
            </a:r>
            <a:endParaRPr lang="en-US" sz="1900" dirty="0" smtClean="0"/>
          </a:p>
          <a:p>
            <a:r>
              <a:rPr lang="en-US" sz="1900" dirty="0" err="1" smtClean="0"/>
              <a:t>LizaMoon</a:t>
            </a:r>
            <a:r>
              <a:rPr lang="en-US" sz="1900" dirty="0"/>
              <a:t> Worm: </a:t>
            </a:r>
            <a:r>
              <a:rPr lang="en-US" sz="1900" dirty="0">
                <a:hlinkClick r:id="rId8"/>
              </a:rPr>
              <a:t>http://blog.spiderlabs.com/2011/04/analysis-of-lizamoon-stored-xss-via-sql-</a:t>
            </a:r>
            <a:r>
              <a:rPr lang="en-US" sz="1900" dirty="0" smtClean="0">
                <a:hlinkClick r:id="rId8"/>
              </a:rPr>
              <a:t>injection.html</a:t>
            </a:r>
            <a:endParaRPr lang="en-US" sz="1900" dirty="0" smtClean="0"/>
          </a:p>
          <a:p>
            <a:r>
              <a:rPr lang="en-US" sz="1900" dirty="0" smtClean="0"/>
              <a:t>SQL Injection Examples: </a:t>
            </a:r>
            <a:r>
              <a:rPr lang="en-US" sz="1900" i="1" dirty="0">
                <a:hlinkClick r:id="rId9"/>
              </a:rPr>
              <a:t>https://www.owasp.org/images/7/74/</a:t>
            </a:r>
            <a:r>
              <a:rPr lang="en-US" sz="1900" i="1" dirty="0" smtClean="0">
                <a:hlinkClick r:id="rId9"/>
              </a:rPr>
              <a:t>Advanced_</a:t>
            </a:r>
            <a:r>
              <a:rPr lang="en-US" sz="1900" b="1" i="1" dirty="0" smtClean="0">
                <a:hlinkClick r:id="rId9"/>
              </a:rPr>
              <a:t>SQL</a:t>
            </a:r>
            <a:r>
              <a:rPr lang="en-US" sz="1900" i="1" dirty="0" smtClean="0">
                <a:hlinkClick r:id="rId9"/>
              </a:rPr>
              <a:t>_</a:t>
            </a:r>
            <a:r>
              <a:rPr lang="en-US" sz="1900" b="1" i="1" dirty="0" smtClean="0">
                <a:hlinkClick r:id="rId9"/>
              </a:rPr>
              <a:t>Injection</a:t>
            </a:r>
            <a:r>
              <a:rPr lang="en-US" sz="1900" i="1" dirty="0" smtClean="0">
                <a:hlinkClick r:id="rId9"/>
              </a:rPr>
              <a:t>.ppt</a:t>
            </a:r>
            <a:endParaRPr lang="en-US" sz="1900" i="1" dirty="0" smtClean="0"/>
          </a:p>
          <a:p>
            <a:r>
              <a:rPr lang="en-US" sz="1900" dirty="0">
                <a:hlinkClick r:id="rId10"/>
              </a:rPr>
              <a:t>http://securitystreetknowledge.com/?</a:t>
            </a:r>
            <a:r>
              <a:rPr lang="en-US" sz="1900" dirty="0" smtClean="0">
                <a:hlinkClick r:id="rId10"/>
              </a:rPr>
              <a:t>p=193</a:t>
            </a:r>
            <a:endParaRPr lang="en-US" sz="1900" dirty="0" smtClean="0"/>
          </a:p>
          <a:p>
            <a:r>
              <a:rPr lang="en-US" sz="1900" dirty="0"/>
              <a:t>Parameterized SQL: </a:t>
            </a:r>
            <a:r>
              <a:rPr lang="en-US" sz="1900" dirty="0">
                <a:hlinkClick r:id="rId11"/>
              </a:rPr>
              <a:t>http://</a:t>
            </a:r>
            <a:r>
              <a:rPr lang="en-US" sz="1900" dirty="0" smtClean="0">
                <a:hlinkClick r:id="rId11"/>
              </a:rPr>
              <a:t>www.phpro.org/tutorials/Introduction-to-PHP-PDO.html</a:t>
            </a:r>
            <a:endParaRPr lang="en-US" sz="1900" dirty="0" smtClean="0"/>
          </a:p>
          <a:p>
            <a:pPr marL="114300" indent="0">
              <a:buNone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4786739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Commercial Off the Shelf Software</a:t>
            </a:r>
          </a:p>
          <a:p>
            <a:pPr lvl="1"/>
            <a:r>
              <a:rPr lang="en-US" dirty="0" smtClean="0"/>
              <a:t>Used for expected purpose?</a:t>
            </a:r>
          </a:p>
          <a:p>
            <a:pPr lvl="1"/>
            <a:r>
              <a:rPr lang="en-US" dirty="0" smtClean="0"/>
              <a:t>Vendor is responsible for patches and vulnerabilities</a:t>
            </a:r>
          </a:p>
          <a:p>
            <a:pPr lvl="1"/>
            <a:r>
              <a:rPr lang="en-US" dirty="0" smtClean="0"/>
              <a:t>You are responsible for configuration and maintenance</a:t>
            </a:r>
          </a:p>
          <a:p>
            <a:r>
              <a:rPr lang="en-US" dirty="0" smtClean="0"/>
              <a:t>Open Source Software</a:t>
            </a:r>
          </a:p>
          <a:p>
            <a:pPr lvl="1"/>
            <a:r>
              <a:rPr lang="en-US" dirty="0" smtClean="0"/>
              <a:t>Used for expected purpose?</a:t>
            </a:r>
          </a:p>
          <a:p>
            <a:pPr lvl="1"/>
            <a:r>
              <a:rPr lang="en-US" dirty="0" smtClean="0"/>
              <a:t>Community is responsible for patches and vulnerabilities</a:t>
            </a:r>
          </a:p>
          <a:p>
            <a:pPr lvl="1"/>
            <a:r>
              <a:rPr lang="en-US" dirty="0" smtClean="0"/>
              <a:t>You are responsible for configuration and maintenance</a:t>
            </a:r>
          </a:p>
          <a:p>
            <a:r>
              <a:rPr lang="en-US" dirty="0" smtClean="0"/>
              <a:t>Custom Software</a:t>
            </a:r>
          </a:p>
          <a:p>
            <a:pPr lvl="1"/>
            <a:r>
              <a:rPr lang="en-US" dirty="0" smtClean="0"/>
              <a:t>You are responsible for patches and vulnerabilities</a:t>
            </a:r>
          </a:p>
          <a:p>
            <a:pPr lvl="1"/>
            <a:r>
              <a:rPr lang="en-US" dirty="0" smtClean="0"/>
              <a:t>Should have security requirements documented</a:t>
            </a:r>
          </a:p>
          <a:p>
            <a:pPr lvl="1"/>
            <a:r>
              <a:rPr lang="en-US" dirty="0" smtClean="0"/>
              <a:t>Should have test cases and security risks documented</a:t>
            </a:r>
          </a:p>
          <a:p>
            <a:pPr lvl="1"/>
            <a:r>
              <a:rPr lang="en-US" dirty="0" smtClean="0"/>
              <a:t>You are responsible for configuration and maintenance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0426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Reachable?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Then you were, are, and will be attacked.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980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LDAP</a:t>
            </a:r>
          </a:p>
          <a:p>
            <a:pPr lvl="1"/>
            <a:r>
              <a:rPr lang="en-US" dirty="0"/>
              <a:t>Supports anonymous and unauthenticated binding</a:t>
            </a:r>
          </a:p>
          <a:p>
            <a:pPr lvl="1"/>
            <a:r>
              <a:rPr lang="en-US" dirty="0"/>
              <a:t>LDAP injection can be used to alter query</a:t>
            </a:r>
          </a:p>
          <a:p>
            <a:r>
              <a:rPr lang="en-US" dirty="0"/>
              <a:t>SQL Database</a:t>
            </a:r>
          </a:p>
          <a:p>
            <a:pPr lvl="1"/>
            <a:r>
              <a:rPr lang="en-US" dirty="0"/>
              <a:t>SQL Injection can allow for authentication bypass</a:t>
            </a:r>
          </a:p>
          <a:p>
            <a:r>
              <a:rPr lang="en-US" dirty="0"/>
              <a:t>Null/Blank</a:t>
            </a:r>
          </a:p>
          <a:p>
            <a:pPr lvl="1"/>
            <a:r>
              <a:rPr lang="en-US" dirty="0"/>
              <a:t>Surprising number of occurrences</a:t>
            </a:r>
          </a:p>
          <a:p>
            <a:r>
              <a:rPr lang="en-US" dirty="0"/>
              <a:t>Default Password</a:t>
            </a:r>
          </a:p>
          <a:p>
            <a:pPr lvl="1"/>
            <a:r>
              <a:rPr lang="en-US" dirty="0"/>
              <a:t>Tomcat/tomcat, admin/password</a:t>
            </a:r>
          </a:p>
          <a:p>
            <a:r>
              <a:rPr lang="en-US" dirty="0" smtClean="0"/>
              <a:t>Weak Passwords</a:t>
            </a:r>
          </a:p>
          <a:p>
            <a:r>
              <a:rPr lang="en-US" dirty="0" smtClean="0"/>
              <a:t>Password Recovery</a:t>
            </a:r>
          </a:p>
          <a:p>
            <a:pPr lvl="1"/>
            <a:r>
              <a:rPr lang="en-US" dirty="0" smtClean="0"/>
              <a:t>What is my favorite color?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415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Authentication!=null</a:t>
            </a:r>
            <a:endParaRPr lang="en-US" dirty="0"/>
          </a:p>
        </p:txBody>
      </p:sp>
      <p:pic>
        <p:nvPicPr>
          <p:cNvPr id="6" name="Content Placeholder 5" descr="Screen shot 2012-01-27 at 12.04.46 PM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74" b="3074"/>
          <a:stretch>
            <a:fillRect/>
          </a:stretch>
        </p:blipFill>
        <p:spPr>
          <a:xfrm>
            <a:off x="233926" y="1417638"/>
            <a:ext cx="7620000" cy="4800600"/>
          </a:xfrm>
        </p:spPr>
      </p:pic>
      <p:sp>
        <p:nvSpPr>
          <p:cNvPr id="5" name="TextBox 4"/>
          <p:cNvSpPr txBox="1"/>
          <p:nvPr/>
        </p:nvSpPr>
        <p:spPr>
          <a:xfrm>
            <a:off x="802032" y="5414539"/>
            <a:ext cx="65165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SELECT * FROM customers WHERE username=‘$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varUser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’ AND password=‘$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varPass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’</a:t>
            </a:r>
          </a:p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SELECT * FROM customers WHERE username=‘bob’ OR 1=1--’ AND password=‘</a:t>
            </a:r>
            <a:r>
              <a:rPr lang="en-US" dirty="0" err="1" smtClean="0">
                <a:solidFill>
                  <a:schemeClr val="accent5">
                    <a:lumMod val="75000"/>
                  </a:schemeClr>
                </a:solidFill>
              </a:rPr>
              <a:t>asdf</a:t>
            </a:r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’; 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850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Authentication</a:t>
            </a:r>
            <a:endParaRPr lang="en-US" dirty="0"/>
          </a:p>
        </p:txBody>
      </p:sp>
      <p:pic>
        <p:nvPicPr>
          <p:cNvPr id="4" name="Content Placeholder 3" descr="Screen shot 2012-01-27 at 11.52.19 AM.pn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07" b="360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781264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Authentication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Recommendations:</a:t>
            </a:r>
          </a:p>
          <a:p>
            <a:pPr lvl="1"/>
            <a:r>
              <a:rPr lang="en-US" dirty="0" smtClean="0"/>
              <a:t>Use campus Shibboleth</a:t>
            </a:r>
          </a:p>
          <a:p>
            <a:pPr lvl="1"/>
            <a:r>
              <a:rPr lang="en-US" dirty="0" smtClean="0"/>
              <a:t>Use 3</a:t>
            </a:r>
            <a:r>
              <a:rPr lang="en-US" baseline="30000" dirty="0" smtClean="0"/>
              <a:t>rd</a:t>
            </a:r>
            <a:r>
              <a:rPr lang="en-US" dirty="0" smtClean="0"/>
              <a:t> party package</a:t>
            </a:r>
            <a:endParaRPr lang="en-US" dirty="0"/>
          </a:p>
          <a:p>
            <a:r>
              <a:rPr lang="en-US" dirty="0" smtClean="0"/>
              <a:t>Must use Secure Sockets Layer/Transport Layer Security</a:t>
            </a:r>
          </a:p>
          <a:p>
            <a:r>
              <a:rPr lang="en-US" dirty="0" smtClean="0"/>
              <a:t>Change all default passwords for applications</a:t>
            </a:r>
          </a:p>
          <a:p>
            <a:r>
              <a:rPr lang="en-US" dirty="0" smtClean="0"/>
              <a:t>Create test cases and test username/password combinations</a:t>
            </a:r>
          </a:p>
          <a:p>
            <a:r>
              <a:rPr lang="en-US" dirty="0" smtClean="0"/>
              <a:t>Secure administrative section</a:t>
            </a:r>
          </a:p>
          <a:p>
            <a:r>
              <a:rPr lang="en-US" dirty="0" smtClean="0"/>
              <a:t>Use a vulnerability assessment product</a:t>
            </a:r>
          </a:p>
          <a:p>
            <a:r>
              <a:rPr lang="en-US" dirty="0" smtClean="0"/>
              <a:t>Must audit authentication success and failure</a:t>
            </a:r>
          </a:p>
          <a:p>
            <a:r>
              <a:rPr lang="en-US" dirty="0" smtClean="0"/>
              <a:t>Authorization is not authentication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4966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Cross-Site Scripting [XSS</a:t>
            </a:r>
            <a:r>
              <a:rPr lang="en-US" dirty="0"/>
              <a:t>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Leads to client side execution of code, typically </a:t>
            </a:r>
            <a:r>
              <a:rPr lang="en-US" dirty="0" err="1"/>
              <a:t>J</a:t>
            </a:r>
            <a:r>
              <a:rPr lang="en-US" dirty="0" err="1" smtClean="0"/>
              <a:t>avascript</a:t>
            </a:r>
            <a:endParaRPr lang="en-US" dirty="0" smtClean="0"/>
          </a:p>
          <a:p>
            <a:r>
              <a:rPr lang="en-US" dirty="0" smtClean="0"/>
              <a:t>Consequences</a:t>
            </a:r>
          </a:p>
          <a:p>
            <a:pPr lvl="1"/>
            <a:r>
              <a:rPr lang="en-US" dirty="0" smtClean="0"/>
              <a:t>Attacker may steal cookies or execute transactions</a:t>
            </a:r>
          </a:p>
          <a:p>
            <a:pPr lvl="1"/>
            <a:r>
              <a:rPr lang="en-US" dirty="0" smtClean="0"/>
              <a:t>Internet worms</a:t>
            </a:r>
          </a:p>
          <a:p>
            <a:pPr lvl="1"/>
            <a:r>
              <a:rPr lang="en-US" dirty="0" smtClean="0"/>
              <a:t>Redirect clients to malware</a:t>
            </a:r>
          </a:p>
          <a:p>
            <a:r>
              <a:rPr lang="en-US" dirty="0" smtClean="0"/>
              <a:t>Non-Persistent/Reflected</a:t>
            </a:r>
          </a:p>
          <a:p>
            <a:pPr lvl="1"/>
            <a:r>
              <a:rPr lang="en-US" dirty="0" smtClean="0"/>
              <a:t>Caused by user interaction, such as clicking on a link</a:t>
            </a:r>
          </a:p>
          <a:p>
            <a:r>
              <a:rPr lang="en-US" dirty="0" smtClean="0"/>
              <a:t>Persistent/Stored</a:t>
            </a:r>
          </a:p>
          <a:p>
            <a:pPr lvl="1"/>
            <a:r>
              <a:rPr lang="en-US" dirty="0" smtClean="0"/>
              <a:t>Caused by limited user interaction, such as visiting a webpage</a:t>
            </a:r>
          </a:p>
        </p:txBody>
      </p:sp>
    </p:spTree>
    <p:extLst>
      <p:ext uri="{BB962C8B-B14F-4D97-AF65-F5344CB8AC3E}">
        <p14:creationId xmlns:p14="http://schemas.microsoft.com/office/powerpoint/2010/main" val="7825364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6085</TotalTime>
  <Words>1557</Words>
  <Application>Microsoft Macintosh PowerPoint</Application>
  <PresentationFormat>On-screen Show (4:3)</PresentationFormat>
  <Paragraphs>174</Paragraphs>
  <Slides>24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Adjacency</vt:lpstr>
      <vt:lpstr>Overview</vt:lpstr>
      <vt:lpstr>Playtime!</vt:lpstr>
      <vt:lpstr>Considerations</vt:lpstr>
      <vt:lpstr>Internet Reachable?</vt:lpstr>
      <vt:lpstr>Authentication </vt:lpstr>
      <vt:lpstr>If Authentication!=null</vt:lpstr>
      <vt:lpstr>Authentication</vt:lpstr>
      <vt:lpstr>Authentication</vt:lpstr>
      <vt:lpstr>Cross-Site Scripting [XSS]</vt:lpstr>
      <vt:lpstr>XSS in Visio!</vt:lpstr>
      <vt:lpstr>Cross-Site Scripting &lt;XSS&gt;</vt:lpstr>
      <vt:lpstr>Cross-Site Scripting [XSS]</vt:lpstr>
      <vt:lpstr>Cross-Site Scripting [XSS]</vt:lpstr>
      <vt:lpstr>Cross-Site Scripting [%58%53%53]</vt:lpstr>
      <vt:lpstr>GET /page.asp?id=0;shutdown;--</vt:lpstr>
      <vt:lpstr>SQL Injection in Visio!</vt:lpstr>
      <vt:lpstr>Recognizing SQL Injection</vt:lpstr>
      <vt:lpstr>SHOW TABLES;</vt:lpstr>
      <vt:lpstr>SQL Injection Demo</vt:lpstr>
      <vt:lpstr>LIKE ‘%SQL Inject%</vt:lpstr>
      <vt:lpstr>An Error Has Occurred!!!</vt:lpstr>
      <vt:lpstr>WHERE Goal=‘Prevention’</vt:lpstr>
      <vt:lpstr>Tips, in a particular order</vt:lpstr>
      <vt:lpstr>References / 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Protecting Web Applications from SQL Injection and Other Attacks</dc:title>
  <dc:creator>Alex</dc:creator>
  <cp:lastModifiedBy>Bill Hylton</cp:lastModifiedBy>
  <cp:revision>123</cp:revision>
  <dcterms:created xsi:type="dcterms:W3CDTF">2011-02-09T18:18:49Z</dcterms:created>
  <dcterms:modified xsi:type="dcterms:W3CDTF">2012-02-07T02:47:35Z</dcterms:modified>
</cp:coreProperties>
</file>