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2" r:id="rId4"/>
    <p:sldId id="259" r:id="rId5"/>
    <p:sldId id="260" r:id="rId6"/>
    <p:sldId id="264" r:id="rId7"/>
    <p:sldId id="265" r:id="rId8"/>
    <p:sldId id="263" r:id="rId9"/>
    <p:sldId id="270" r:id="rId10"/>
    <p:sldId id="266" r:id="rId11"/>
    <p:sldId id="267" r:id="rId12"/>
    <p:sldId id="268" r:id="rId13"/>
    <p:sldId id="269" r:id="rId14"/>
    <p:sldId id="271" r:id="rId15"/>
    <p:sldId id="285" r:id="rId16"/>
    <p:sldId id="272" r:id="rId17"/>
    <p:sldId id="311" r:id="rId18"/>
    <p:sldId id="312" r:id="rId19"/>
    <p:sldId id="313" r:id="rId20"/>
    <p:sldId id="314" r:id="rId21"/>
    <p:sldId id="310" r:id="rId22"/>
    <p:sldId id="273" r:id="rId23"/>
    <p:sldId id="274" r:id="rId24"/>
    <p:sldId id="275" r:id="rId25"/>
    <p:sldId id="309" r:id="rId26"/>
    <p:sldId id="277" r:id="rId27"/>
    <p:sldId id="278" r:id="rId28"/>
    <p:sldId id="279" r:id="rId29"/>
    <p:sldId id="280" r:id="rId30"/>
    <p:sldId id="282" r:id="rId31"/>
    <p:sldId id="286" r:id="rId32"/>
    <p:sldId id="320" r:id="rId33"/>
    <p:sldId id="321" r:id="rId34"/>
    <p:sldId id="324" r:id="rId35"/>
    <p:sldId id="325" r:id="rId36"/>
    <p:sldId id="323" r:id="rId37"/>
    <p:sldId id="326" r:id="rId38"/>
    <p:sldId id="283" r:id="rId39"/>
    <p:sldId id="287" r:id="rId40"/>
    <p:sldId id="291" r:id="rId41"/>
    <p:sldId id="288" r:id="rId42"/>
    <p:sldId id="289" r:id="rId43"/>
    <p:sldId id="292" r:id="rId44"/>
    <p:sldId id="290" r:id="rId45"/>
    <p:sldId id="293" r:id="rId46"/>
    <p:sldId id="294" r:id="rId47"/>
    <p:sldId id="315" r:id="rId48"/>
    <p:sldId id="295" r:id="rId49"/>
    <p:sldId id="296" r:id="rId50"/>
    <p:sldId id="297" r:id="rId51"/>
    <p:sldId id="298" r:id="rId52"/>
    <p:sldId id="299" r:id="rId53"/>
    <p:sldId id="316" r:id="rId54"/>
    <p:sldId id="317" r:id="rId55"/>
    <p:sldId id="318" r:id="rId56"/>
    <p:sldId id="319" r:id="rId57"/>
    <p:sldId id="306" r:id="rId58"/>
    <p:sldId id="300" r:id="rId59"/>
    <p:sldId id="301" r:id="rId60"/>
    <p:sldId id="308" r:id="rId61"/>
    <p:sldId id="304" r:id="rId62"/>
    <p:sldId id="305" r:id="rId63"/>
    <p:sldId id="327" r:id="rId64"/>
  </p:sldIdLst>
  <p:sldSz cx="9144000" cy="6858000" type="screen4x3"/>
  <p:notesSz cx="6858000" cy="9296400"/>
  <p:embeddedFontLst>
    <p:embeddedFont>
      <p:font typeface="Franklin Gothic Demi Cond" pitchFamily="34" charset="0"/>
      <p:regular r:id="rId65"/>
    </p:embeddedFont>
    <p:embeddedFont>
      <p:font typeface="Franklin Gothic Medium" pitchFamily="34" charset="0"/>
      <p:regular r:id="rId66"/>
      <p:italic r:id="rId67"/>
    </p:embeddedFont>
    <p:embeddedFont>
      <p:font typeface="Calibri" pitchFamily="34"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1" autoAdjust="0"/>
  </p:normalViewPr>
  <p:slideViewPr>
    <p:cSldViewPr>
      <p:cViewPr>
        <p:scale>
          <a:sx n="100" d="100"/>
          <a:sy n="100" d="100"/>
        </p:scale>
        <p:origin x="-1104"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668EA3-D97B-4B8A-8BA8-5933FEBAF8B5}" type="datetimeFigureOut">
              <a:rPr lang="en-US" smtClean="0"/>
              <a:pPr/>
              <a:t>7/1/2010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68EA3-D97B-4B8A-8BA8-5933FEBAF8B5}" type="datetimeFigureOut">
              <a:rPr lang="en-US" smtClean="0"/>
              <a:pPr/>
              <a:t>7/1/2010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68EA3-D97B-4B8A-8BA8-5933FEBAF8B5}" type="datetimeFigureOut">
              <a:rPr lang="en-US" smtClean="0"/>
              <a:pPr/>
              <a:t>7/1/2010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68EA3-D97B-4B8A-8BA8-5933FEBAF8B5}" type="datetimeFigureOut">
              <a:rPr lang="en-US" smtClean="0"/>
              <a:pPr/>
              <a:t>7/1/2010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68EA3-D97B-4B8A-8BA8-5933FEBAF8B5}" type="datetimeFigureOut">
              <a:rPr lang="en-US" smtClean="0"/>
              <a:pPr/>
              <a:t>7/1/2010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668EA3-D97B-4B8A-8BA8-5933FEBAF8B5}" type="datetimeFigureOut">
              <a:rPr lang="en-US" smtClean="0"/>
              <a:pPr/>
              <a:t>7/1/2010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668EA3-D97B-4B8A-8BA8-5933FEBAF8B5}" type="datetimeFigureOut">
              <a:rPr lang="en-US" smtClean="0"/>
              <a:pPr/>
              <a:t>7/1/2010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668EA3-D97B-4B8A-8BA8-5933FEBAF8B5}" type="datetimeFigureOut">
              <a:rPr lang="en-US" smtClean="0"/>
              <a:pPr/>
              <a:t>7/1/2010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68EA3-D97B-4B8A-8BA8-5933FEBAF8B5}" type="datetimeFigureOut">
              <a:rPr lang="en-US" smtClean="0"/>
              <a:pPr/>
              <a:t>7/1/2010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68EA3-D97B-4B8A-8BA8-5933FEBAF8B5}" type="datetimeFigureOut">
              <a:rPr lang="en-US" smtClean="0"/>
              <a:pPr/>
              <a:t>7/1/2010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68EA3-D97B-4B8A-8BA8-5933FEBAF8B5}" type="datetimeFigureOut">
              <a:rPr lang="en-US" smtClean="0"/>
              <a:pPr/>
              <a:t>7/1/2010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E6322-7D36-433A-A59F-689AFB56AF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8EA3-D97B-4B8A-8BA8-5933FEBAF8B5}" type="datetimeFigureOut">
              <a:rPr lang="en-US" smtClean="0"/>
              <a:pPr/>
              <a:t>7/1/2010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E6322-7D36-433A-A59F-689AFB56AF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C:\Users\Abe\Documents\My Dropbox\clients\projects\UX workshop\presentations\Personas Post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152400" y="1600200"/>
            <a:ext cx="9448800" cy="3200400"/>
          </a:xfrm>
        </p:spPr>
        <p:style>
          <a:lnRef idx="3">
            <a:schemeClr val="lt1"/>
          </a:lnRef>
          <a:fillRef idx="1">
            <a:schemeClr val="dk1"/>
          </a:fillRef>
          <a:effectRef idx="1">
            <a:schemeClr val="dk1"/>
          </a:effectRef>
          <a:fontRef idx="minor">
            <a:schemeClr val="lt1"/>
          </a:fontRef>
        </p:style>
        <p:txBody>
          <a:bodyPr>
            <a:normAutofit/>
          </a:bodyPr>
          <a:lstStyle/>
          <a:p>
            <a:r>
              <a:rPr lang="en-US" sz="12800" dirty="0" smtClean="0">
                <a:solidFill>
                  <a:schemeClr val="bg1"/>
                </a:solidFill>
                <a:latin typeface="Franklin Gothic Demi Cond" pitchFamily="34" charset="0"/>
              </a:rPr>
              <a:t>UX 101</a:t>
            </a:r>
            <a:br>
              <a:rPr lang="en-US" sz="12800" dirty="0" smtClean="0">
                <a:solidFill>
                  <a:schemeClr val="bg1"/>
                </a:solidFill>
                <a:latin typeface="Franklin Gothic Demi Cond" pitchFamily="34" charset="0"/>
              </a:rPr>
            </a:br>
            <a:r>
              <a:rPr lang="en-US" sz="3100" dirty="0" smtClean="0">
                <a:solidFill>
                  <a:schemeClr val="bg1"/>
                </a:solidFill>
                <a:latin typeface="Franklin Gothic Demi Cond" pitchFamily="34" charset="0"/>
              </a:rPr>
              <a:t>Research + Strategy + Design</a:t>
            </a:r>
            <a:endParaRPr lang="en-US" dirty="0">
              <a:solidFill>
                <a:schemeClr val="bg1"/>
              </a:solidFill>
              <a:latin typeface="Franklin Gothic Demi Cond" pitchFamily="34" charset="0"/>
            </a:endParaRPr>
          </a:p>
        </p:txBody>
      </p:sp>
      <p:sp>
        <p:nvSpPr>
          <p:cNvPr id="3" name="Subtitle 2"/>
          <p:cNvSpPr>
            <a:spLocks noGrp="1"/>
          </p:cNvSpPr>
          <p:nvPr>
            <p:ph type="subTitle" idx="1"/>
          </p:nvPr>
        </p:nvSpPr>
        <p:spPr>
          <a:xfrm>
            <a:off x="1447800" y="5105400"/>
            <a:ext cx="7696200" cy="1752600"/>
          </a:xfrm>
        </p:spPr>
        <p:txBody>
          <a:bodyPr>
            <a:normAutofit/>
          </a:bodyPr>
          <a:lstStyle/>
          <a:p>
            <a:pPr algn="r"/>
            <a:r>
              <a:rPr lang="en-US" sz="2400" b="1" dirty="0" smtClean="0">
                <a:solidFill>
                  <a:schemeClr val="tx2">
                    <a:lumMod val="40000"/>
                    <a:lumOff val="60000"/>
                  </a:schemeClr>
                </a:solidFill>
                <a:latin typeface="Franklin Gothic Medium" pitchFamily="34" charset="0"/>
              </a:rPr>
              <a:t>Abe Crystal, Ph.D.</a:t>
            </a:r>
            <a:r>
              <a:rPr lang="en-US" sz="2400" dirty="0" smtClean="0">
                <a:solidFill>
                  <a:schemeClr val="tx2">
                    <a:lumMod val="40000"/>
                    <a:lumOff val="60000"/>
                  </a:schemeClr>
                </a:solidFill>
                <a:latin typeface="Franklin Gothic Medium" pitchFamily="34" charset="0"/>
              </a:rPr>
              <a:t> + Jackson Fox + Rick Cecil</a:t>
            </a:r>
          </a:p>
          <a:p>
            <a:pPr algn="r"/>
            <a:r>
              <a:rPr lang="en-US" sz="2400" dirty="0" smtClean="0">
                <a:solidFill>
                  <a:schemeClr val="tx2">
                    <a:lumMod val="40000"/>
                    <a:lumOff val="60000"/>
                  </a:schemeClr>
                </a:solidFill>
                <a:latin typeface="Franklin Gothic Medium" pitchFamily="34" charset="0"/>
              </a:rPr>
              <a:t>morebetterlabs.com + ruzuku.com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p:txBody>
          <a:bodyPr/>
          <a:lstStyle/>
          <a:p>
            <a:r>
              <a:rPr lang="en-US" dirty="0" smtClean="0">
                <a:solidFill>
                  <a:schemeClr val="bg1"/>
                </a:solidFill>
                <a:latin typeface="Franklin Gothic Medium" pitchFamily="34" charset="0"/>
              </a:rPr>
              <a:t>Good UX vs. Bad UX:  Video</a:t>
            </a:r>
            <a:endParaRPr lang="en-US" dirty="0">
              <a:solidFill>
                <a:schemeClr val="bg1"/>
              </a:solidFill>
              <a:latin typeface="Franklin Gothic Medium" pitchFamily="34" charset="0"/>
            </a:endParaRPr>
          </a:p>
        </p:txBody>
      </p:sp>
      <p:pic>
        <p:nvPicPr>
          <p:cNvPr id="6146" name="Picture 2" descr="C:\Users\Abe\Documents\My Dropbox\clients\projects\UX workshop\presentations\slide ideas\Flip.png"/>
          <p:cNvPicPr>
            <a:picLocks noChangeAspect="1" noChangeArrowheads="1"/>
          </p:cNvPicPr>
          <p:nvPr/>
        </p:nvPicPr>
        <p:blipFill>
          <a:blip r:embed="rId3" cstate="print"/>
          <a:srcRect/>
          <a:stretch>
            <a:fillRect/>
          </a:stretch>
        </p:blipFill>
        <p:spPr bwMode="auto">
          <a:xfrm>
            <a:off x="1143000" y="1314449"/>
            <a:ext cx="6945598" cy="53149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274638"/>
            <a:ext cx="9144000" cy="1143000"/>
          </a:xfrm>
        </p:spPr>
        <p:txBody>
          <a:bodyPr>
            <a:normAutofit/>
          </a:bodyPr>
          <a:lstStyle/>
          <a:p>
            <a:r>
              <a:rPr lang="en-US" sz="3600" dirty="0" smtClean="0">
                <a:solidFill>
                  <a:schemeClr val="bg1"/>
                </a:solidFill>
                <a:latin typeface="Franklin Gothic Medium" pitchFamily="34" charset="0"/>
              </a:rPr>
              <a:t>Good UX vs. Bad UX:  Project Management</a:t>
            </a:r>
            <a:endParaRPr lang="en-US" sz="3600" dirty="0">
              <a:solidFill>
                <a:schemeClr val="bg1"/>
              </a:solidFill>
              <a:latin typeface="Franklin Gothic Medium" pitchFamily="34" charset="0"/>
            </a:endParaRPr>
          </a:p>
        </p:txBody>
      </p:sp>
      <p:pic>
        <p:nvPicPr>
          <p:cNvPr id="9" name="Content Placeholder 8" descr="Microsoft Project UI.jpg"/>
          <p:cNvPicPr>
            <a:picLocks noGrp="1" noChangeAspect="1"/>
          </p:cNvPicPr>
          <p:nvPr>
            <p:ph idx="1"/>
          </p:nvPr>
        </p:nvPicPr>
        <p:blipFill>
          <a:blip r:embed="rId3" cstate="print"/>
          <a:stretch>
            <a:fillRect/>
          </a:stretch>
        </p:blipFill>
        <p:spPr>
          <a:xfrm>
            <a:off x="1052700" y="1447800"/>
            <a:ext cx="7100700"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274638"/>
            <a:ext cx="9144000" cy="1143000"/>
          </a:xfrm>
        </p:spPr>
        <p:txBody>
          <a:bodyPr>
            <a:normAutofit/>
          </a:bodyPr>
          <a:lstStyle/>
          <a:p>
            <a:r>
              <a:rPr lang="en-US" sz="3600" dirty="0" smtClean="0">
                <a:solidFill>
                  <a:schemeClr val="bg1"/>
                </a:solidFill>
                <a:latin typeface="Franklin Gothic Medium" pitchFamily="34" charset="0"/>
              </a:rPr>
              <a:t>Good UX vs. Bad UX:  Project Management</a:t>
            </a:r>
            <a:endParaRPr lang="en-US" sz="3600" dirty="0">
              <a:solidFill>
                <a:schemeClr val="bg1"/>
              </a:solidFill>
              <a:latin typeface="Franklin Gothic Medium" pitchFamily="34" charset="0"/>
            </a:endParaRPr>
          </a:p>
        </p:txBody>
      </p:sp>
      <p:pic>
        <p:nvPicPr>
          <p:cNvPr id="7" name="Content Placeholder 6" descr="Basecamp UI.png"/>
          <p:cNvPicPr>
            <a:picLocks noGrp="1" noChangeAspect="1"/>
          </p:cNvPicPr>
          <p:nvPr>
            <p:ph idx="1"/>
          </p:nvPr>
        </p:nvPicPr>
        <p:blipFill>
          <a:blip r:embed="rId3" cstate="print"/>
          <a:stretch>
            <a:fillRect/>
          </a:stretch>
        </p:blipFill>
        <p:spPr>
          <a:xfrm>
            <a:off x="1143000" y="1447800"/>
            <a:ext cx="7101954" cy="5257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274638"/>
            <a:ext cx="9144000" cy="1143000"/>
          </a:xfrm>
        </p:spPr>
        <p:txBody>
          <a:bodyPr>
            <a:noAutofit/>
          </a:bodyPr>
          <a:lstStyle/>
          <a:p>
            <a:r>
              <a:rPr lang="en-US" dirty="0" smtClean="0">
                <a:solidFill>
                  <a:schemeClr val="bg1"/>
                </a:solidFill>
                <a:latin typeface="Franklin Gothic Medium" pitchFamily="34" charset="0"/>
              </a:rPr>
              <a:t>Follow their lead…</a:t>
            </a:r>
            <a:endParaRPr lang="en-US" dirty="0">
              <a:solidFill>
                <a:schemeClr val="bg1"/>
              </a:solidFill>
              <a:latin typeface="Franklin Gothic Medium" pitchFamily="34" charset="0"/>
            </a:endParaRPr>
          </a:p>
        </p:txBody>
      </p:sp>
      <p:pic>
        <p:nvPicPr>
          <p:cNvPr id="8194" name="Picture 2" descr="C:\Users\Abe\Documents\My Dropbox\clients\projects\UX workshop\presentations\screenshots\Mint logo.png"/>
          <p:cNvPicPr>
            <a:picLocks noChangeAspect="1" noChangeArrowheads="1"/>
          </p:cNvPicPr>
          <p:nvPr/>
        </p:nvPicPr>
        <p:blipFill>
          <a:blip r:embed="rId3" cstate="print"/>
          <a:srcRect/>
          <a:stretch>
            <a:fillRect/>
          </a:stretch>
        </p:blipFill>
        <p:spPr bwMode="auto">
          <a:xfrm>
            <a:off x="1905000" y="2209800"/>
            <a:ext cx="1905000" cy="704850"/>
          </a:xfrm>
          <a:prstGeom prst="rect">
            <a:avLst/>
          </a:prstGeom>
          <a:noFill/>
        </p:spPr>
      </p:pic>
      <p:pic>
        <p:nvPicPr>
          <p:cNvPr id="8195" name="Picture 3" descr="C:\Users\Abe\Documents\My Dropbox\clients\projects\UX workshop\presentations\screenshots\Kayak logo.png"/>
          <p:cNvPicPr>
            <a:picLocks noChangeAspect="1" noChangeArrowheads="1"/>
          </p:cNvPicPr>
          <p:nvPr/>
        </p:nvPicPr>
        <p:blipFill>
          <a:blip r:embed="rId4" cstate="print"/>
          <a:srcRect/>
          <a:stretch>
            <a:fillRect/>
          </a:stretch>
        </p:blipFill>
        <p:spPr bwMode="auto">
          <a:xfrm>
            <a:off x="5257800" y="2667000"/>
            <a:ext cx="2387600" cy="584200"/>
          </a:xfrm>
          <a:prstGeom prst="rect">
            <a:avLst/>
          </a:prstGeom>
          <a:noFill/>
        </p:spPr>
      </p:pic>
      <p:pic>
        <p:nvPicPr>
          <p:cNvPr id="8196" name="Picture 4" descr="C:\Users\Abe\Documents\My Dropbox\clients\projects\UX workshop\presentations\screenshots\Flip logo.png"/>
          <p:cNvPicPr>
            <a:picLocks noChangeAspect="1" noChangeArrowheads="1"/>
          </p:cNvPicPr>
          <p:nvPr/>
        </p:nvPicPr>
        <p:blipFill>
          <a:blip r:embed="rId5" cstate="print"/>
          <a:srcRect/>
          <a:stretch>
            <a:fillRect/>
          </a:stretch>
        </p:blipFill>
        <p:spPr bwMode="auto">
          <a:xfrm>
            <a:off x="2667000" y="3810000"/>
            <a:ext cx="933450" cy="790575"/>
          </a:xfrm>
          <a:prstGeom prst="rect">
            <a:avLst/>
          </a:prstGeom>
          <a:noFill/>
        </p:spPr>
      </p:pic>
      <p:pic>
        <p:nvPicPr>
          <p:cNvPr id="8198" name="Picture 6" descr="C:\Users\Abe\Documents\My Dropbox\clients\projects\UX workshop\presentations\screenshots\37signals logo.png"/>
          <p:cNvPicPr>
            <a:picLocks noChangeAspect="1" noChangeArrowheads="1"/>
          </p:cNvPicPr>
          <p:nvPr/>
        </p:nvPicPr>
        <p:blipFill>
          <a:blip r:embed="rId6" cstate="print"/>
          <a:srcRect/>
          <a:stretch>
            <a:fillRect/>
          </a:stretch>
        </p:blipFill>
        <p:spPr bwMode="auto">
          <a:xfrm>
            <a:off x="5638800" y="4038600"/>
            <a:ext cx="1047750" cy="3524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mtClean="0">
                <a:solidFill>
                  <a:schemeClr val="bg1"/>
                </a:solidFill>
                <a:latin typeface="Franklin Gothic Medium" pitchFamily="34" charset="0"/>
              </a:rPr>
              <a:t>But how…?</a:t>
            </a:r>
            <a:endParaRPr lang="en-US">
              <a:solidFill>
                <a:schemeClr val="bg1"/>
              </a:solidFill>
              <a:latin typeface="Franklin Gothic Medium" pitchFamily="34" charset="0"/>
            </a:endParaRPr>
          </a:p>
        </p:txBody>
      </p:sp>
      <p:sp>
        <p:nvSpPr>
          <p:cNvPr id="9" name="Content Placeholder 2"/>
          <p:cNvSpPr>
            <a:spLocks noGrp="1"/>
          </p:cNvSpPr>
          <p:nvPr>
            <p:ph idx="1"/>
          </p:nvPr>
        </p:nvSpPr>
        <p:spPr>
          <a:xfrm>
            <a:off x="3733800" y="1295400"/>
            <a:ext cx="5029200" cy="4876799"/>
          </a:xfrm>
        </p:spPr>
        <p:txBody>
          <a:bodyPr>
            <a:normAutofit fontScale="92500" lnSpcReduction="20000"/>
          </a:bodyPr>
          <a:lstStyle/>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Strategy is about FOCUS</a:t>
            </a:r>
          </a:p>
          <a:p>
            <a:pPr marL="0" indent="0">
              <a:buNone/>
            </a:pPr>
            <a:endParaRPr lang="en-US">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Research is about EMPATHY</a:t>
            </a:r>
          </a:p>
          <a:p>
            <a:pPr marL="0" indent="0">
              <a:buNone/>
            </a:pPr>
            <a:endParaRPr lang="en-US">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Design is about CLARITY</a:t>
            </a:r>
          </a:p>
        </p:txBody>
      </p:sp>
      <p:pic>
        <p:nvPicPr>
          <p:cNvPr id="10248" name="Picture 8" descr="C:\Users\Abe\Documents\My Dropbox\clients\projects\UX workshop\presentations\Focus.jpg"/>
          <p:cNvPicPr>
            <a:picLocks noChangeAspect="1" noChangeArrowheads="1"/>
          </p:cNvPicPr>
          <p:nvPr/>
        </p:nvPicPr>
        <p:blipFill>
          <a:blip r:embed="rId3" cstate="print"/>
          <a:srcRect/>
          <a:stretch>
            <a:fillRect/>
          </a:stretch>
        </p:blipFill>
        <p:spPr bwMode="auto">
          <a:xfrm>
            <a:off x="1371600" y="1191134"/>
            <a:ext cx="2212848" cy="2009266"/>
          </a:xfrm>
          <a:prstGeom prst="rect">
            <a:avLst/>
          </a:prstGeom>
          <a:ln>
            <a:noFill/>
          </a:ln>
          <a:effectLst>
            <a:softEdge rad="112500"/>
          </a:effectLst>
        </p:spPr>
      </p:pic>
      <p:pic>
        <p:nvPicPr>
          <p:cNvPr id="10249" name="Picture 9" descr="C:\Users\Abe\Documents\My Dropbox\clients\projects\UX workshop\presentations\Interview.jpg"/>
          <p:cNvPicPr>
            <a:picLocks noChangeAspect="1" noChangeArrowheads="1"/>
          </p:cNvPicPr>
          <p:nvPr/>
        </p:nvPicPr>
        <p:blipFill>
          <a:blip r:embed="rId4" cstate="print"/>
          <a:srcRect/>
          <a:stretch>
            <a:fillRect/>
          </a:stretch>
        </p:blipFill>
        <p:spPr bwMode="auto">
          <a:xfrm>
            <a:off x="1371600" y="3200400"/>
            <a:ext cx="2209800" cy="1657350"/>
          </a:xfrm>
          <a:prstGeom prst="rect">
            <a:avLst/>
          </a:prstGeom>
          <a:ln>
            <a:noFill/>
          </a:ln>
          <a:effectLst>
            <a:softEdge rad="112500"/>
          </a:effectLst>
        </p:spPr>
      </p:pic>
      <p:pic>
        <p:nvPicPr>
          <p:cNvPr id="10250" name="Picture 10" descr="C:\Users\Abe\Documents\My Dropbox\clients\projects\UX workshop\presentations\Clarity.jpg"/>
          <p:cNvPicPr>
            <a:picLocks noChangeAspect="1" noChangeArrowheads="1"/>
          </p:cNvPicPr>
          <p:nvPr/>
        </p:nvPicPr>
        <p:blipFill>
          <a:blip r:embed="rId5" cstate="print"/>
          <a:srcRect/>
          <a:stretch>
            <a:fillRect/>
          </a:stretch>
        </p:blipFill>
        <p:spPr bwMode="auto">
          <a:xfrm>
            <a:off x="1368552" y="5105400"/>
            <a:ext cx="2212848" cy="16596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mtClean="0">
                <a:solidFill>
                  <a:schemeClr val="bg1"/>
                </a:solidFill>
                <a:latin typeface="Franklin Gothic Medium" pitchFamily="34" charset="0"/>
              </a:rPr>
              <a:t>Strategy</a:t>
            </a:r>
            <a:endParaRPr lang="en-US">
              <a:solidFill>
                <a:schemeClr val="bg1"/>
              </a:solidFill>
              <a:latin typeface="Franklin Gothic Medium" pitchFamily="34" charset="0"/>
            </a:endParaRPr>
          </a:p>
        </p:txBody>
      </p:sp>
      <p:sp>
        <p:nvSpPr>
          <p:cNvPr id="9" name="Content Placeholder 2"/>
          <p:cNvSpPr>
            <a:spLocks noGrp="1"/>
          </p:cNvSpPr>
          <p:nvPr>
            <p:ph idx="1"/>
          </p:nvPr>
        </p:nvSpPr>
        <p:spPr>
          <a:xfrm>
            <a:off x="3733800" y="1295400"/>
            <a:ext cx="5029200" cy="4876799"/>
          </a:xfrm>
        </p:spPr>
        <p:txBody>
          <a:bodyPr>
            <a:normAutofit fontScale="92500" lnSpcReduction="20000"/>
          </a:bodyPr>
          <a:lstStyle/>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Strategy is about FOCUS</a:t>
            </a:r>
          </a:p>
          <a:p>
            <a:pPr marL="0" indent="0">
              <a:buNone/>
            </a:pPr>
            <a:endParaRPr lang="en-US">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Research is about EMPATHY</a:t>
            </a:r>
          </a:p>
          <a:p>
            <a:pPr marL="0" indent="0">
              <a:buNone/>
            </a:pPr>
            <a:endParaRPr lang="en-US">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Design is about CLARITY</a:t>
            </a:r>
          </a:p>
        </p:txBody>
      </p:sp>
      <p:pic>
        <p:nvPicPr>
          <p:cNvPr id="10248" name="Picture 8" descr="C:\Users\Abe\Documents\My Dropbox\clients\projects\UX workshop\presentations\Focus.jpg"/>
          <p:cNvPicPr>
            <a:picLocks noChangeAspect="1" noChangeArrowheads="1"/>
          </p:cNvPicPr>
          <p:nvPr/>
        </p:nvPicPr>
        <p:blipFill>
          <a:blip r:embed="rId3" cstate="print"/>
          <a:srcRect/>
          <a:stretch>
            <a:fillRect/>
          </a:stretch>
        </p:blipFill>
        <p:spPr bwMode="auto">
          <a:xfrm>
            <a:off x="1371600" y="1191134"/>
            <a:ext cx="2212848" cy="2009266"/>
          </a:xfrm>
          <a:prstGeom prst="rect">
            <a:avLst/>
          </a:prstGeom>
          <a:ln>
            <a:noFill/>
          </a:ln>
          <a:effectLst>
            <a:softEdge rad="112500"/>
          </a:effectLst>
        </p:spPr>
      </p:pic>
      <p:pic>
        <p:nvPicPr>
          <p:cNvPr id="10249" name="Picture 9" descr="C:\Users\Abe\Documents\My Dropbox\clients\projects\UX workshop\presentations\Interview.jpg"/>
          <p:cNvPicPr>
            <a:picLocks noChangeAspect="1" noChangeArrowheads="1"/>
          </p:cNvPicPr>
          <p:nvPr/>
        </p:nvPicPr>
        <p:blipFill>
          <a:blip r:embed="rId4" cstate="print"/>
          <a:srcRect/>
          <a:stretch>
            <a:fillRect/>
          </a:stretch>
        </p:blipFill>
        <p:spPr bwMode="auto">
          <a:xfrm>
            <a:off x="1371600" y="3200400"/>
            <a:ext cx="2209800" cy="1657350"/>
          </a:xfrm>
          <a:prstGeom prst="rect">
            <a:avLst/>
          </a:prstGeom>
          <a:ln>
            <a:noFill/>
          </a:ln>
          <a:effectLst>
            <a:softEdge rad="112500"/>
          </a:effectLst>
        </p:spPr>
      </p:pic>
      <p:pic>
        <p:nvPicPr>
          <p:cNvPr id="10250" name="Picture 10" descr="C:\Users\Abe\Documents\My Dropbox\clients\projects\UX workshop\presentations\Clarity.jpg"/>
          <p:cNvPicPr>
            <a:picLocks noChangeAspect="1" noChangeArrowheads="1"/>
          </p:cNvPicPr>
          <p:nvPr/>
        </p:nvPicPr>
        <p:blipFill>
          <a:blip r:embed="rId5" cstate="print"/>
          <a:srcRect/>
          <a:stretch>
            <a:fillRect/>
          </a:stretch>
        </p:blipFill>
        <p:spPr bwMode="auto">
          <a:xfrm>
            <a:off x="1368552" y="5105400"/>
            <a:ext cx="2212848" cy="1659636"/>
          </a:xfrm>
          <a:prstGeom prst="rect">
            <a:avLst/>
          </a:prstGeom>
          <a:ln>
            <a:noFill/>
          </a:ln>
          <a:effectLst>
            <a:softEdge rad="112500"/>
          </a:effectLst>
        </p:spPr>
      </p:pic>
      <p:sp>
        <p:nvSpPr>
          <p:cNvPr id="8" name="Rectangle 7"/>
          <p:cNvSpPr/>
          <p:nvPr/>
        </p:nvSpPr>
        <p:spPr>
          <a:xfrm>
            <a:off x="1143000" y="3124200"/>
            <a:ext cx="7543800" cy="36576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Case #1: NCSU Libraries Website</a:t>
            </a:r>
            <a:endParaRPr lang="en-US" dirty="0">
              <a:solidFill>
                <a:schemeClr val="bg1"/>
              </a:solidFill>
              <a:latin typeface="Franklin Gothic Medium" pitchFamily="34" charset="0"/>
            </a:endParaRPr>
          </a:p>
        </p:txBody>
      </p:sp>
      <p:pic>
        <p:nvPicPr>
          <p:cNvPr id="1026" name="Picture 2" descr="C:\Users\Abe\Documents\DonationCoder\ScreenshotCaptor\Screenshots\Screenshot - 6_30_2010 , 1_58_45 PM.png"/>
          <p:cNvPicPr>
            <a:picLocks noChangeAspect="1" noChangeArrowheads="1"/>
          </p:cNvPicPr>
          <p:nvPr/>
        </p:nvPicPr>
        <p:blipFill>
          <a:blip r:embed="rId3" cstate="print"/>
          <a:srcRect/>
          <a:stretch>
            <a:fillRect/>
          </a:stretch>
        </p:blipFill>
        <p:spPr bwMode="auto">
          <a:xfrm>
            <a:off x="762000" y="1296987"/>
            <a:ext cx="4200672" cy="4570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ontent Placeholder 2"/>
          <p:cNvSpPr>
            <a:spLocks noGrp="1"/>
          </p:cNvSpPr>
          <p:nvPr>
            <p:ph idx="1"/>
          </p:nvPr>
        </p:nvSpPr>
        <p:spPr>
          <a:xfrm>
            <a:off x="5410200" y="1295400"/>
            <a:ext cx="3352800" cy="4876799"/>
          </a:xfrm>
        </p:spPr>
        <p:txBody>
          <a:bodyPr>
            <a:normAutofit/>
          </a:bodyPr>
          <a:lstStyle/>
          <a:p>
            <a:pPr marL="0" indent="0">
              <a:buNone/>
            </a:pPr>
            <a:r>
              <a:rPr lang="en-US" dirty="0" smtClean="0">
                <a:solidFill>
                  <a:schemeClr val="bg1"/>
                </a:solidFill>
                <a:latin typeface="Franklin Gothic Medium" pitchFamily="34" charset="0"/>
              </a:rPr>
              <a:t>Many stakeholders, many users</a:t>
            </a: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How to work toward focus and addressing key user needs?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Case #1: NCSU Libraries Website</a:t>
            </a:r>
            <a:endParaRPr lang="en-US" dirty="0">
              <a:solidFill>
                <a:schemeClr val="bg1"/>
              </a:solidFill>
              <a:latin typeface="Franklin Gothic Medium" pitchFamily="34" charset="0"/>
            </a:endParaRPr>
          </a:p>
        </p:txBody>
      </p:sp>
      <p:pic>
        <p:nvPicPr>
          <p:cNvPr id="1026" name="Picture 2" descr="C:\Users\Abe\Documents\DonationCoder\ScreenshotCaptor\Screenshots\Screenshot - 6_30_2010 , 1_58_45 PM.png"/>
          <p:cNvPicPr>
            <a:picLocks noChangeAspect="1" noChangeArrowheads="1"/>
          </p:cNvPicPr>
          <p:nvPr/>
        </p:nvPicPr>
        <p:blipFill>
          <a:blip r:embed="rId3" cstate="print"/>
          <a:srcRect/>
          <a:stretch>
            <a:fillRect/>
          </a:stretch>
        </p:blipFill>
        <p:spPr bwMode="auto">
          <a:xfrm>
            <a:off x="762000" y="1296987"/>
            <a:ext cx="4200672" cy="4570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ontent Placeholder 2"/>
          <p:cNvSpPr>
            <a:spLocks noGrp="1"/>
          </p:cNvSpPr>
          <p:nvPr>
            <p:ph idx="1"/>
          </p:nvPr>
        </p:nvSpPr>
        <p:spPr>
          <a:xfrm>
            <a:off x="5410200" y="1295400"/>
            <a:ext cx="3352800" cy="4876799"/>
          </a:xfrm>
        </p:spPr>
        <p:txBody>
          <a:bodyPr>
            <a:normAutofit/>
          </a:bodyPr>
          <a:lstStyle/>
          <a:p>
            <a:pPr marL="0" indent="0">
              <a:buNone/>
            </a:pPr>
            <a:r>
              <a:rPr lang="en-US" dirty="0" smtClean="0">
                <a:solidFill>
                  <a:schemeClr val="bg1"/>
                </a:solidFill>
                <a:latin typeface="Franklin Gothic Medium" pitchFamily="34" charset="0"/>
              </a:rPr>
              <a:t>Many stakeholders, many users</a:t>
            </a: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How to work toward focus and addressing key user needs?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7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6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3074" name="Picture 2" descr="C:\Users\Abe\Documents\My Dropbox\clients\projects\UX workshop\presentations\slide ideas\Yodlee marketing.png"/>
          <p:cNvPicPr>
            <a:picLocks noChangeAspect="1" noChangeArrowheads="1"/>
          </p:cNvPicPr>
          <p:nvPr/>
        </p:nvPicPr>
        <p:blipFill>
          <a:blip r:embed="rId2" cstate="print"/>
          <a:srcRect/>
          <a:stretch>
            <a:fillRect/>
          </a:stretch>
        </p:blipFill>
        <p:spPr bwMode="auto">
          <a:xfrm>
            <a:off x="0" y="914400"/>
            <a:ext cx="9144000" cy="52828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Reduce the data</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457200" y="1752600"/>
            <a:ext cx="6781800" cy="990599"/>
          </a:xfrm>
        </p:spPr>
        <p:txBody>
          <a:bodyPr>
            <a:normAutofit/>
          </a:bodyPr>
          <a:lstStyle/>
          <a:p>
            <a:pPr marL="0" indent="0">
              <a:buNone/>
            </a:pPr>
            <a:r>
              <a:rPr lang="en-US" dirty="0" smtClean="0">
                <a:solidFill>
                  <a:schemeClr val="bg1"/>
                </a:solidFill>
                <a:latin typeface="Franklin Gothic Medium" pitchFamily="34" charset="0"/>
              </a:rPr>
              <a:t>21 pages (6,000+ words) of notes</a:t>
            </a:r>
          </a:p>
        </p:txBody>
      </p:sp>
      <p:sp>
        <p:nvSpPr>
          <p:cNvPr id="6" name="Down Arrow 5"/>
          <p:cNvSpPr/>
          <p:nvPr/>
        </p:nvSpPr>
        <p:spPr>
          <a:xfrm rot="19066745">
            <a:off x="3048000" y="2590799"/>
            <a:ext cx="9906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057400" y="4724399"/>
            <a:ext cx="6781800" cy="99059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Franklin Gothic Medium" pitchFamily="34" charset="0"/>
                <a:ea typeface="+mn-ea"/>
                <a:cs typeface="+mn-cs"/>
              </a:rPr>
              <a:t>4 key findings + 3 future directions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mtClean="0">
                <a:solidFill>
                  <a:schemeClr val="bg1"/>
                </a:solidFill>
                <a:latin typeface="Franklin Gothic Medium" pitchFamily="34" charset="0"/>
              </a:rPr>
              <a:t>Focus, Jedi</a:t>
            </a:r>
            <a:endParaRPr lang="en-US">
              <a:solidFill>
                <a:schemeClr val="bg1"/>
              </a:solidFill>
              <a:latin typeface="Franklin Gothic Medium" pitchFamily="34" charset="0"/>
            </a:endParaRPr>
          </a:p>
        </p:txBody>
      </p:sp>
      <p:sp>
        <p:nvSpPr>
          <p:cNvPr id="9" name="Content Placeholder 2"/>
          <p:cNvSpPr>
            <a:spLocks noGrp="1"/>
          </p:cNvSpPr>
          <p:nvPr>
            <p:ph idx="1"/>
          </p:nvPr>
        </p:nvSpPr>
        <p:spPr>
          <a:xfrm>
            <a:off x="3733800" y="1295400"/>
            <a:ext cx="5029200" cy="4876799"/>
          </a:xfrm>
        </p:spPr>
        <p:txBody>
          <a:bodyPr>
            <a:normAutofit fontScale="85000" lnSpcReduction="10000"/>
          </a:bodyPr>
          <a:lstStyle/>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Define a mantra and key “experience principles”</a:t>
            </a:r>
          </a:p>
          <a:p>
            <a:pPr marL="0" indent="0">
              <a:buNone/>
            </a:pPr>
            <a:endParaRPr lang="en-US">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Create concrete and tangible (NOT abstract and high-falutin’) visions of a desirable future</a:t>
            </a:r>
            <a:endParaRPr lang="en-US">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endParaRPr lang="en-US" smtClean="0">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Simplify, simplify – Say “no”</a:t>
            </a:r>
          </a:p>
        </p:txBody>
      </p:sp>
      <p:pic>
        <p:nvPicPr>
          <p:cNvPr id="2050" name="Picture 2" descr="C:\Users\Abe\Documents\My Dropbox\clients\projects\UX workshop\presentations\Mantra.jpg"/>
          <p:cNvPicPr>
            <a:picLocks noChangeAspect="1" noChangeArrowheads="1"/>
          </p:cNvPicPr>
          <p:nvPr/>
        </p:nvPicPr>
        <p:blipFill>
          <a:blip r:embed="rId3" cstate="print"/>
          <a:srcRect/>
          <a:stretch>
            <a:fillRect/>
          </a:stretch>
        </p:blipFill>
        <p:spPr bwMode="auto">
          <a:xfrm>
            <a:off x="1371600" y="1371600"/>
            <a:ext cx="2212848" cy="1659636"/>
          </a:xfrm>
          <a:prstGeom prst="rect">
            <a:avLst/>
          </a:prstGeom>
          <a:ln>
            <a:noFill/>
          </a:ln>
          <a:effectLst>
            <a:softEdge rad="112500"/>
          </a:effectLst>
        </p:spPr>
      </p:pic>
      <p:pic>
        <p:nvPicPr>
          <p:cNvPr id="2051" name="Picture 3" descr="C:\Users\Abe\Documents\My Dropbox\clients\projects\UX workshop\presentations\DesignTheBox.jpg"/>
          <p:cNvPicPr>
            <a:picLocks noChangeAspect="1" noChangeArrowheads="1"/>
          </p:cNvPicPr>
          <p:nvPr/>
        </p:nvPicPr>
        <p:blipFill>
          <a:blip r:embed="rId4" cstate="print"/>
          <a:srcRect/>
          <a:stretch>
            <a:fillRect/>
          </a:stretch>
        </p:blipFill>
        <p:spPr bwMode="auto">
          <a:xfrm>
            <a:off x="1524000" y="3200400"/>
            <a:ext cx="1919726" cy="1664208"/>
          </a:xfrm>
          <a:prstGeom prst="rect">
            <a:avLst/>
          </a:prstGeom>
          <a:ln>
            <a:noFill/>
          </a:ln>
          <a:effectLst>
            <a:softEdge rad="112500"/>
          </a:effectLst>
        </p:spPr>
      </p:pic>
      <p:pic>
        <p:nvPicPr>
          <p:cNvPr id="2052" name="Picture 4" descr="G:\cache\Temporary Internet Files\Content.IE5\4LNJ5M1O\MC900054584[1].wmf"/>
          <p:cNvPicPr>
            <a:picLocks noChangeAspect="1" noChangeArrowheads="1"/>
          </p:cNvPicPr>
          <p:nvPr/>
        </p:nvPicPr>
        <p:blipFill>
          <a:blip r:embed="rId5" cstate="print"/>
          <a:srcRect/>
          <a:stretch>
            <a:fillRect/>
          </a:stretch>
        </p:blipFill>
        <p:spPr bwMode="auto">
          <a:xfrm>
            <a:off x="1676400" y="5041392"/>
            <a:ext cx="1657443" cy="1664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Mantras &gt; Missions</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0" y="1371601"/>
            <a:ext cx="9144000" cy="4876799"/>
          </a:xfrm>
        </p:spPr>
        <p:txBody>
          <a:bodyPr>
            <a:normAutofit/>
          </a:bodyPr>
          <a:lstStyle/>
          <a:p>
            <a:pPr marL="0" indent="0" algn="ctr">
              <a:buNone/>
            </a:pPr>
            <a:r>
              <a:rPr lang="en-US" dirty="0" smtClean="0">
                <a:solidFill>
                  <a:schemeClr val="bg1"/>
                </a:solidFill>
                <a:latin typeface="Franklin Gothic Medium" pitchFamily="34" charset="0"/>
              </a:rPr>
              <a:t>“The mission of Wendy’s is to deliver superior quality products and services for our customers and communities through leadership, innovation, and partnerships.”</a:t>
            </a:r>
          </a:p>
          <a:p>
            <a:pPr marL="0" indent="0">
              <a:buNone/>
            </a:pPr>
            <a:endParaRPr lang="en-US" dirty="0" smtClean="0">
              <a:solidFill>
                <a:schemeClr val="bg1"/>
              </a:solidFill>
              <a:latin typeface="Franklin Gothic Medium" pitchFamily="34" charset="0"/>
            </a:endParaRPr>
          </a:p>
          <a:p>
            <a:pPr marL="0" indent="0" algn="ctr">
              <a:buNone/>
            </a:pPr>
            <a:r>
              <a:rPr lang="en-US" i="1" dirty="0" smtClean="0">
                <a:solidFill>
                  <a:schemeClr val="bg1"/>
                </a:solidFill>
                <a:latin typeface="Franklin Gothic Medium" pitchFamily="34" charset="0"/>
              </a:rPr>
              <a:t>… or …</a:t>
            </a:r>
          </a:p>
          <a:p>
            <a:pPr marL="0" indent="0">
              <a:buNone/>
            </a:pPr>
            <a:endParaRPr lang="en-US" dirty="0" smtClean="0">
              <a:solidFill>
                <a:schemeClr val="bg1"/>
              </a:solidFill>
              <a:latin typeface="Franklin Gothic Medium" pitchFamily="34" charset="0"/>
            </a:endParaRPr>
          </a:p>
          <a:p>
            <a:pPr marL="0" indent="0" algn="ctr">
              <a:buNone/>
            </a:pPr>
            <a:r>
              <a:rPr lang="en-US" dirty="0" smtClean="0">
                <a:solidFill>
                  <a:schemeClr val="bg1"/>
                </a:solidFill>
                <a:latin typeface="Franklin Gothic Medium" pitchFamily="34" charset="0"/>
              </a:rPr>
              <a:t>“Healthy fast food” </a:t>
            </a:r>
          </a:p>
          <a:p>
            <a:pPr marL="0" indent="0">
              <a:buNone/>
            </a:pPr>
            <a:endParaRPr lang="en-US" dirty="0" smtClean="0">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More Mantras</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0" y="1676401"/>
            <a:ext cx="9144000" cy="4876799"/>
          </a:xfrm>
        </p:spPr>
        <p:txBody>
          <a:bodyPr>
            <a:normAutofit/>
          </a:bodyPr>
          <a:lstStyle/>
          <a:p>
            <a:pPr marL="633413" indent="452438">
              <a:buFont typeface="Wingdings" pitchFamily="2" charset="2"/>
              <a:buChar char="ü"/>
            </a:pPr>
            <a:r>
              <a:rPr lang="en-US" dirty="0" smtClean="0">
                <a:solidFill>
                  <a:schemeClr val="bg1"/>
                </a:solidFill>
                <a:latin typeface="Franklin Gothic Medium" pitchFamily="34" charset="0"/>
              </a:rPr>
              <a:t>Federal Express: “Peace of mind”</a:t>
            </a:r>
          </a:p>
          <a:p>
            <a:pPr marL="633413" indent="452438">
              <a:buFont typeface="Wingdings" pitchFamily="2" charset="2"/>
              <a:buChar char="ü"/>
            </a:pPr>
            <a:r>
              <a:rPr lang="en-US" dirty="0" smtClean="0">
                <a:solidFill>
                  <a:schemeClr val="bg1"/>
                </a:solidFill>
                <a:latin typeface="Franklin Gothic Medium" pitchFamily="34" charset="0"/>
              </a:rPr>
              <a:t>Nike: “Authentic athletic performance”</a:t>
            </a:r>
          </a:p>
          <a:p>
            <a:pPr marL="633413" indent="452438">
              <a:buFont typeface="Wingdings" pitchFamily="2" charset="2"/>
              <a:buChar char="ü"/>
            </a:pPr>
            <a:r>
              <a:rPr lang="en-US" dirty="0" smtClean="0">
                <a:solidFill>
                  <a:schemeClr val="bg1"/>
                </a:solidFill>
                <a:latin typeface="Franklin Gothic Medium" pitchFamily="34" charset="0"/>
              </a:rPr>
              <a:t>Target: “Democratize design”</a:t>
            </a:r>
          </a:p>
          <a:p>
            <a:pPr marL="633413" indent="452438">
              <a:buFont typeface="Wingdings" pitchFamily="2" charset="2"/>
              <a:buChar char="ü"/>
            </a:pPr>
            <a:r>
              <a:rPr lang="en-US" dirty="0" smtClean="0">
                <a:solidFill>
                  <a:schemeClr val="bg1"/>
                </a:solidFill>
                <a:latin typeface="Franklin Gothic Medium" pitchFamily="34" charset="0"/>
              </a:rPr>
              <a:t>Mary Kay: “Enriching women’s lives”</a:t>
            </a:r>
          </a:p>
        </p:txBody>
      </p:sp>
      <p:sp>
        <p:nvSpPr>
          <p:cNvPr id="17" name="TextBox 16"/>
          <p:cNvSpPr txBox="1"/>
          <p:nvPr/>
        </p:nvSpPr>
        <p:spPr>
          <a:xfrm>
            <a:off x="1143000" y="4419600"/>
            <a:ext cx="7543800" cy="400110"/>
          </a:xfrm>
          <a:prstGeom prst="rect">
            <a:avLst/>
          </a:prstGeom>
          <a:noFill/>
        </p:spPr>
        <p:txBody>
          <a:bodyPr wrap="square" rtlCol="0">
            <a:spAutoFit/>
          </a:bodyPr>
          <a:lstStyle/>
          <a:p>
            <a:r>
              <a:rPr lang="en-US" sz="2000" b="1" dirty="0" smtClean="0">
                <a:solidFill>
                  <a:schemeClr val="accent6"/>
                </a:solidFill>
              </a:rPr>
              <a:t>Think about a mantra for your service, project, department…</a:t>
            </a:r>
            <a:endParaRPr lang="en-US" sz="2000" b="1" dirty="0">
              <a:solidFill>
                <a:schemeClr val="accent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z="3800" dirty="0" smtClean="0">
                <a:solidFill>
                  <a:schemeClr val="bg1"/>
                </a:solidFill>
                <a:latin typeface="Franklin Gothic Medium" pitchFamily="34" charset="0"/>
              </a:rPr>
              <a:t>Principles: concise, memorable guidelines</a:t>
            </a:r>
            <a:endParaRPr lang="en-US" sz="3800" dirty="0">
              <a:solidFill>
                <a:schemeClr val="bg1"/>
              </a:solidFill>
              <a:latin typeface="Franklin Gothic Medium" pitchFamily="34" charset="0"/>
            </a:endParaRPr>
          </a:p>
        </p:txBody>
      </p:sp>
      <p:sp>
        <p:nvSpPr>
          <p:cNvPr id="9" name="Content Placeholder 2"/>
          <p:cNvSpPr>
            <a:spLocks noGrp="1"/>
          </p:cNvSpPr>
          <p:nvPr>
            <p:ph idx="1"/>
          </p:nvPr>
        </p:nvSpPr>
        <p:spPr>
          <a:xfrm>
            <a:off x="0" y="1676401"/>
            <a:ext cx="9144000" cy="4876799"/>
          </a:xfrm>
        </p:spPr>
        <p:txBody>
          <a:bodyPr>
            <a:normAutofit/>
          </a:bodyPr>
          <a:lstStyle/>
          <a:p>
            <a:pPr marL="633413" indent="452438">
              <a:buNone/>
            </a:pPr>
            <a:r>
              <a:rPr lang="en-US" dirty="0" smtClean="0">
                <a:solidFill>
                  <a:schemeClr val="bg1"/>
                </a:solidFill>
                <a:latin typeface="Franklin Gothic Medium" pitchFamily="34" charset="0"/>
              </a:rPr>
              <a:t>Google</a:t>
            </a:r>
          </a:p>
          <a:p>
            <a:pPr marL="1033463" lvl="1" indent="452438">
              <a:buFont typeface="Wingdings" pitchFamily="2" charset="2"/>
              <a:buChar char="ü"/>
            </a:pPr>
            <a:r>
              <a:rPr lang="en-US" dirty="0" smtClean="0">
                <a:solidFill>
                  <a:schemeClr val="bg1"/>
                </a:solidFill>
                <a:latin typeface="Franklin Gothic Medium" pitchFamily="34" charset="0"/>
              </a:rPr>
              <a:t>“Every millisecond counts.”</a:t>
            </a:r>
          </a:p>
          <a:p>
            <a:pPr marL="1033463" lvl="1" indent="452438">
              <a:buFont typeface="Wingdings" pitchFamily="2" charset="2"/>
              <a:buChar char="ü"/>
            </a:pPr>
            <a:r>
              <a:rPr lang="en-US" dirty="0" smtClean="0">
                <a:solidFill>
                  <a:schemeClr val="bg1"/>
                </a:solidFill>
                <a:latin typeface="Franklin Gothic Medium" pitchFamily="34" charset="0"/>
              </a:rPr>
              <a:t>“Add a human touch.”</a:t>
            </a:r>
            <a:br>
              <a:rPr lang="en-US" dirty="0" smtClean="0">
                <a:solidFill>
                  <a:schemeClr val="bg1"/>
                </a:solidFill>
                <a:latin typeface="Franklin Gothic Medium" pitchFamily="34" charset="0"/>
              </a:rPr>
            </a:br>
            <a:endParaRPr lang="en-US" dirty="0" smtClean="0">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pic>
        <p:nvPicPr>
          <p:cNvPr id="6" name="Content Placeholder 5" descr="Smart.fm Design Principles.png"/>
          <p:cNvPicPr>
            <a:picLocks noGrp="1" noChangeAspect="1"/>
          </p:cNvPicPr>
          <p:nvPr>
            <p:ph idx="1"/>
          </p:nvPr>
        </p:nvPicPr>
        <p:blipFill>
          <a:blip r:embed="rId3" cstate="print"/>
          <a:srcRect l="13000" t="26275" r="15000" b="22720"/>
          <a:stretch>
            <a:fillRect/>
          </a:stretch>
        </p:blipFill>
        <p:spPr>
          <a:xfrm>
            <a:off x="0" y="1524000"/>
            <a:ext cx="9144001" cy="4191000"/>
          </a:xfrm>
        </p:spPr>
      </p:pic>
      <p:sp>
        <p:nvSpPr>
          <p:cNvPr id="7" name="TextBox 6"/>
          <p:cNvSpPr txBox="1"/>
          <p:nvPr/>
        </p:nvSpPr>
        <p:spPr>
          <a:xfrm>
            <a:off x="6248400" y="5791200"/>
            <a:ext cx="2057400" cy="276999"/>
          </a:xfrm>
          <a:prstGeom prst="rect">
            <a:avLst/>
          </a:prstGeom>
          <a:noFill/>
        </p:spPr>
        <p:txBody>
          <a:bodyPr wrap="square" rtlCol="0">
            <a:spAutoFit/>
          </a:bodyPr>
          <a:lstStyle/>
          <a:p>
            <a:r>
              <a:rPr lang="en-US" sz="1200" i="1">
                <a:solidFill>
                  <a:schemeClr val="bg1">
                    <a:lumMod val="50000"/>
                  </a:schemeClr>
                </a:solidFill>
              </a:rPr>
              <a:t>s</a:t>
            </a:r>
            <a:r>
              <a:rPr lang="en-US" sz="1200" i="1" smtClean="0">
                <a:solidFill>
                  <a:schemeClr val="bg1">
                    <a:lumMod val="50000"/>
                  </a:schemeClr>
                </a:solidFill>
              </a:rPr>
              <a:t>lide credit: Adaptive Path</a:t>
            </a:r>
            <a:endParaRPr lang="en-US" sz="1200" i="1">
              <a:solidFill>
                <a:schemeClr val="bg1">
                  <a:lumMod val="50000"/>
                </a:schemeClr>
              </a:solidFill>
            </a:endParaRPr>
          </a:p>
        </p:txBody>
      </p:sp>
      <p:sp>
        <p:nvSpPr>
          <p:cNvPr id="8" name="Title 7"/>
          <p:cNvSpPr>
            <a:spLocks noGrp="1"/>
          </p:cNvSpPr>
          <p:nvPr>
            <p:ph type="title"/>
          </p:nvPr>
        </p:nvSpPr>
        <p:spPr/>
        <p:txBody>
          <a:bodyPr/>
          <a:lstStyle/>
          <a:p>
            <a:endParaRPr lang="en-US"/>
          </a:p>
        </p:txBody>
      </p:sp>
      <p:sp>
        <p:nvSpPr>
          <p:cNvPr id="9" name="Title 1"/>
          <p:cNvSpPr txBox="1">
            <a:spLocks/>
          </p:cNvSpPr>
          <p:nvPr/>
        </p:nvSpPr>
        <p:spPr>
          <a:xfrm>
            <a:off x="0" y="76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smtClean="0">
                <a:ln>
                  <a:noFill/>
                </a:ln>
                <a:solidFill>
                  <a:schemeClr val="bg1"/>
                </a:solidFill>
                <a:effectLst/>
                <a:uLnTx/>
                <a:uFillTx/>
                <a:latin typeface="Franklin Gothic Medium" pitchFamily="34" charset="0"/>
                <a:ea typeface="+mj-ea"/>
                <a:cs typeface="+mj-cs"/>
              </a:rPr>
              <a:t>Principles: concise, memorable guidelines</a:t>
            </a:r>
            <a:endParaRPr kumimoji="0" lang="en-US" sz="3800" b="0" i="0" u="none" strike="noStrike" kern="1200" cap="none" spc="0" normalizeH="0" baseline="0" noProof="0" dirty="0">
              <a:ln>
                <a:noFill/>
              </a:ln>
              <a:solidFill>
                <a:schemeClr val="bg1"/>
              </a:solidFill>
              <a:effectLst/>
              <a:uLnTx/>
              <a:uFillTx/>
              <a:latin typeface="Franklin Gothic Medium" pitchFamily="34"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Make the future tangible</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0" y="1981201"/>
            <a:ext cx="9144000" cy="4876799"/>
          </a:xfrm>
        </p:spPr>
        <p:txBody>
          <a:bodyPr>
            <a:normAutofit/>
          </a:bodyPr>
          <a:lstStyle/>
          <a:p>
            <a:pPr marL="0" indent="0" algn="ctr">
              <a:buNone/>
            </a:pPr>
            <a:r>
              <a:rPr lang="en-US" dirty="0" smtClean="0">
                <a:solidFill>
                  <a:schemeClr val="bg1"/>
                </a:solidFill>
                <a:latin typeface="Franklin Gothic Medium" pitchFamily="34" charset="0"/>
              </a:rPr>
              <a:t>“If you want to build a ship, don't drum up people together to collect wood and don't assign them tasks and work, but rather teach them to long for </a:t>
            </a:r>
            <a:r>
              <a:rPr lang="en-US" dirty="0" smtClean="0">
                <a:solidFill>
                  <a:schemeClr val="accent6"/>
                </a:solidFill>
                <a:latin typeface="Franklin Gothic Medium" pitchFamily="34" charset="0"/>
              </a:rPr>
              <a:t>the endless immensity of the sea</a:t>
            </a:r>
            <a:r>
              <a:rPr lang="en-US" dirty="0" smtClean="0">
                <a:solidFill>
                  <a:schemeClr val="bg1"/>
                </a:solidFill>
                <a:latin typeface="Franklin Gothic Medium" pitchFamily="34" charset="0"/>
              </a:rPr>
              <a:t>.”</a:t>
            </a:r>
          </a:p>
          <a:p>
            <a:pPr marL="0" indent="0" algn="r">
              <a:buNone/>
            </a:pPr>
            <a:r>
              <a:rPr lang="en-US" sz="2400" i="1" dirty="0" smtClean="0">
                <a:solidFill>
                  <a:schemeClr val="bg1"/>
                </a:solidFill>
                <a:latin typeface="Franklin Gothic Medium" pitchFamily="34" charset="0"/>
              </a:rPr>
              <a:t>Antoine de Saint-Exupery</a:t>
            </a:r>
          </a:p>
          <a:p>
            <a:pPr marL="0" indent="0">
              <a:buNone/>
            </a:pPr>
            <a:endParaRPr lang="en-US" dirty="0" smtClean="0">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“Design the Box”</a:t>
            </a:r>
            <a:endParaRPr lang="en-US" dirty="0">
              <a:solidFill>
                <a:schemeClr val="bg1"/>
              </a:solidFill>
              <a:latin typeface="Franklin Gothic Medium" pitchFamily="34" charset="0"/>
            </a:endParaRPr>
          </a:p>
        </p:txBody>
      </p:sp>
      <p:pic>
        <p:nvPicPr>
          <p:cNvPr id="10" name="Content Placeholder 9" descr="Design The Box -- YourSoft.gif"/>
          <p:cNvPicPr>
            <a:picLocks noGrp="1" noChangeAspect="1"/>
          </p:cNvPicPr>
          <p:nvPr>
            <p:ph idx="1"/>
          </p:nvPr>
        </p:nvPicPr>
        <p:blipFill>
          <a:blip r:embed="rId3" cstate="print"/>
          <a:stretch>
            <a:fillRect/>
          </a:stretch>
        </p:blipFill>
        <p:spPr>
          <a:xfrm>
            <a:off x="3131235" y="1600200"/>
            <a:ext cx="2881530"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“Start with No”</a:t>
            </a:r>
            <a:endParaRPr lang="en-US" dirty="0">
              <a:solidFill>
                <a:schemeClr val="bg1"/>
              </a:solidFill>
              <a:latin typeface="Franklin Gothic Medium" pitchFamily="34" charset="0"/>
            </a:endParaRPr>
          </a:p>
        </p:txBody>
      </p:sp>
      <p:pic>
        <p:nvPicPr>
          <p:cNvPr id="5122" name="Picture 2" descr="G:\cache\Temporary Internet Files\Content.IE5\HVR56G94\MC900348327[1].wmf"/>
          <p:cNvPicPr>
            <a:picLocks noChangeAspect="1" noChangeArrowheads="1"/>
          </p:cNvPicPr>
          <p:nvPr/>
        </p:nvPicPr>
        <p:blipFill>
          <a:blip r:embed="rId3" cstate="print"/>
          <a:srcRect/>
          <a:stretch>
            <a:fillRect/>
          </a:stretch>
        </p:blipFill>
        <p:spPr bwMode="auto">
          <a:xfrm>
            <a:off x="2819400" y="1828800"/>
            <a:ext cx="3488284" cy="372373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“Start with No”</a:t>
            </a:r>
            <a:endParaRPr lang="en-US" dirty="0">
              <a:solidFill>
                <a:schemeClr val="bg1"/>
              </a:solidFill>
              <a:latin typeface="Franklin Gothic Medium" pitchFamily="34" charset="0"/>
            </a:endParaRPr>
          </a:p>
        </p:txBody>
      </p:sp>
      <p:pic>
        <p:nvPicPr>
          <p:cNvPr id="6146" name="Picture 2" descr="C:\Users\Abe\Documents\My Dropbox\clients\projects\UX workshop\presentations\Steve Jobs.jpg"/>
          <p:cNvPicPr>
            <a:picLocks noChangeAspect="1" noChangeArrowheads="1"/>
          </p:cNvPicPr>
          <p:nvPr/>
        </p:nvPicPr>
        <p:blipFill>
          <a:blip r:embed="rId3" cstate="print"/>
          <a:srcRect/>
          <a:stretch>
            <a:fillRect/>
          </a:stretch>
        </p:blipFill>
        <p:spPr bwMode="auto">
          <a:xfrm>
            <a:off x="2514600" y="1143000"/>
            <a:ext cx="4114800" cy="5486400"/>
          </a:xfrm>
          <a:prstGeom prst="rect">
            <a:avLst/>
          </a:prstGeom>
          <a:noFill/>
          <a:ln w="57150">
            <a:solidFill>
              <a:schemeClr val="tx1">
                <a:lumMod val="85000"/>
                <a:lumOff val="1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4098" name="Picture 2" descr="C:\Users\Abe\Documents\My Dropbox\clients\projects\UX workshop\presentations\slide ideas\Mint marketing.png"/>
          <p:cNvPicPr>
            <a:picLocks noChangeAspect="1" noChangeArrowheads="1"/>
          </p:cNvPicPr>
          <p:nvPr/>
        </p:nvPicPr>
        <p:blipFill>
          <a:blip r:embed="rId2" cstate="print"/>
          <a:srcRect/>
          <a:stretch>
            <a:fillRect/>
          </a:stretch>
        </p:blipFill>
        <p:spPr bwMode="auto">
          <a:xfrm>
            <a:off x="1447800" y="0"/>
            <a:ext cx="6480253"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z="4000" dirty="0" smtClean="0">
                <a:solidFill>
                  <a:schemeClr val="bg1"/>
                </a:solidFill>
                <a:latin typeface="Franklin Gothic Medium" pitchFamily="34" charset="0"/>
              </a:rPr>
              <a:t>Simplify, simplify</a:t>
            </a:r>
            <a:endParaRPr lang="en-US" sz="4000" dirty="0">
              <a:solidFill>
                <a:schemeClr val="bg1"/>
              </a:solidFill>
              <a:latin typeface="Franklin Gothic Medium" pitchFamily="34" charset="0"/>
            </a:endParaRPr>
          </a:p>
        </p:txBody>
      </p:sp>
      <p:sp>
        <p:nvSpPr>
          <p:cNvPr id="17" name="TextBox 16"/>
          <p:cNvSpPr txBox="1"/>
          <p:nvPr/>
        </p:nvSpPr>
        <p:spPr>
          <a:xfrm>
            <a:off x="2667000" y="2667000"/>
            <a:ext cx="6096000" cy="1323439"/>
          </a:xfrm>
          <a:prstGeom prst="rect">
            <a:avLst/>
          </a:prstGeom>
          <a:noFill/>
        </p:spPr>
        <p:txBody>
          <a:bodyPr wrap="square" rtlCol="0">
            <a:spAutoFit/>
          </a:bodyPr>
          <a:lstStyle/>
          <a:p>
            <a:r>
              <a:rPr lang="en-US" sz="2000" i="1" smtClean="0">
                <a:solidFill>
                  <a:schemeClr val="bg1"/>
                </a:solidFill>
              </a:rPr>
              <a:t>Apply it…</a:t>
            </a:r>
            <a:r>
              <a:rPr lang="en-US" sz="2000" smtClean="0">
                <a:solidFill>
                  <a:schemeClr val="bg1"/>
                </a:solidFill>
              </a:rPr>
              <a:t/>
            </a:r>
            <a:br>
              <a:rPr lang="en-US" sz="2000" smtClean="0">
                <a:solidFill>
                  <a:schemeClr val="bg1"/>
                </a:solidFill>
              </a:rPr>
            </a:br>
            <a:r>
              <a:rPr lang="en-US" sz="2000" b="1" smtClean="0">
                <a:solidFill>
                  <a:schemeClr val="accent6"/>
                </a:solidFill>
              </a:rPr>
              <a:t>What feature or direction have you been considering (or developing), that you could say “no” to?  </a:t>
            </a:r>
            <a:br>
              <a:rPr lang="en-US" sz="2000" b="1" smtClean="0">
                <a:solidFill>
                  <a:schemeClr val="accent6"/>
                </a:solidFill>
              </a:rPr>
            </a:br>
            <a:endParaRPr lang="en-US" sz="2000" b="1">
              <a:solidFill>
                <a:schemeClr val="accent6"/>
              </a:solidFill>
            </a:endParaRPr>
          </a:p>
        </p:txBody>
      </p:sp>
      <p:pic>
        <p:nvPicPr>
          <p:cNvPr id="3087" name="Picture 15" descr="G:\cache\Temporary Internet Files\Content.IE5\HTI8YL3D\MC900434411[1].wmf"/>
          <p:cNvPicPr>
            <a:picLocks noChangeAspect="1" noChangeArrowheads="1"/>
          </p:cNvPicPr>
          <p:nvPr/>
        </p:nvPicPr>
        <p:blipFill>
          <a:blip r:embed="rId3" cstate="print"/>
          <a:srcRect/>
          <a:stretch>
            <a:fillRect/>
          </a:stretch>
        </p:blipFill>
        <p:spPr bwMode="auto">
          <a:xfrm>
            <a:off x="990600" y="2667000"/>
            <a:ext cx="1371600" cy="15430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Research</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3733800" y="1295400"/>
            <a:ext cx="5029200" cy="4876799"/>
          </a:xfrm>
        </p:spPr>
        <p:txBody>
          <a:bodyPr>
            <a:normAutofit fontScale="92500" lnSpcReduction="20000"/>
          </a:bodyPr>
          <a:lstStyle/>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Strategy is about FOCUS</a:t>
            </a:r>
          </a:p>
          <a:p>
            <a:pPr marL="0" indent="0">
              <a:buNone/>
            </a:pPr>
            <a:endParaRPr lang="en-US" dirty="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Research is about EMPATHY</a:t>
            </a:r>
          </a:p>
          <a:p>
            <a:pPr marL="0" indent="0">
              <a:buNone/>
            </a:pPr>
            <a:endParaRPr lang="en-US" dirty="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Design is about CLARITY</a:t>
            </a:r>
          </a:p>
        </p:txBody>
      </p:sp>
      <p:pic>
        <p:nvPicPr>
          <p:cNvPr id="10248" name="Picture 8" descr="C:\Users\Abe\Documents\My Dropbox\clients\projects\UX workshop\presentations\Focus.jpg"/>
          <p:cNvPicPr>
            <a:picLocks noChangeAspect="1" noChangeArrowheads="1"/>
          </p:cNvPicPr>
          <p:nvPr/>
        </p:nvPicPr>
        <p:blipFill>
          <a:blip r:embed="rId3" cstate="print"/>
          <a:srcRect/>
          <a:stretch>
            <a:fillRect/>
          </a:stretch>
        </p:blipFill>
        <p:spPr bwMode="auto">
          <a:xfrm>
            <a:off x="1371600" y="1191134"/>
            <a:ext cx="2212848" cy="2009266"/>
          </a:xfrm>
          <a:prstGeom prst="rect">
            <a:avLst/>
          </a:prstGeom>
          <a:ln>
            <a:noFill/>
          </a:ln>
          <a:effectLst>
            <a:softEdge rad="112500"/>
          </a:effectLst>
        </p:spPr>
      </p:pic>
      <p:pic>
        <p:nvPicPr>
          <p:cNvPr id="10249" name="Picture 9" descr="C:\Users\Abe\Documents\My Dropbox\clients\projects\UX workshop\presentations\Interview.jpg"/>
          <p:cNvPicPr>
            <a:picLocks noChangeAspect="1" noChangeArrowheads="1"/>
          </p:cNvPicPr>
          <p:nvPr/>
        </p:nvPicPr>
        <p:blipFill>
          <a:blip r:embed="rId4" cstate="print"/>
          <a:srcRect/>
          <a:stretch>
            <a:fillRect/>
          </a:stretch>
        </p:blipFill>
        <p:spPr bwMode="auto">
          <a:xfrm>
            <a:off x="1371600" y="3200400"/>
            <a:ext cx="2209800" cy="1657350"/>
          </a:xfrm>
          <a:prstGeom prst="rect">
            <a:avLst/>
          </a:prstGeom>
          <a:ln>
            <a:noFill/>
          </a:ln>
          <a:effectLst>
            <a:softEdge rad="112500"/>
          </a:effectLst>
        </p:spPr>
      </p:pic>
      <p:pic>
        <p:nvPicPr>
          <p:cNvPr id="10250" name="Picture 10" descr="C:\Users\Abe\Documents\My Dropbox\clients\projects\UX workshop\presentations\Clarity.jpg"/>
          <p:cNvPicPr>
            <a:picLocks noChangeAspect="1" noChangeArrowheads="1"/>
          </p:cNvPicPr>
          <p:nvPr/>
        </p:nvPicPr>
        <p:blipFill>
          <a:blip r:embed="rId5" cstate="print"/>
          <a:srcRect/>
          <a:stretch>
            <a:fillRect/>
          </a:stretch>
        </p:blipFill>
        <p:spPr bwMode="auto">
          <a:xfrm>
            <a:off x="1368552" y="5105400"/>
            <a:ext cx="2212848" cy="1659636"/>
          </a:xfrm>
          <a:prstGeom prst="rect">
            <a:avLst/>
          </a:prstGeom>
          <a:ln>
            <a:noFill/>
          </a:ln>
          <a:effectLst>
            <a:softEdge rad="112500"/>
          </a:effectLst>
        </p:spPr>
      </p:pic>
      <p:sp>
        <p:nvSpPr>
          <p:cNvPr id="8" name="Rectangle 7"/>
          <p:cNvSpPr/>
          <p:nvPr/>
        </p:nvSpPr>
        <p:spPr>
          <a:xfrm>
            <a:off x="1219200" y="1066800"/>
            <a:ext cx="7543800" cy="21336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5400" y="5181600"/>
            <a:ext cx="7543800" cy="21336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Case #2: Fuqua School of Business</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5410200" y="1295400"/>
            <a:ext cx="3352800" cy="4876799"/>
          </a:xfrm>
        </p:spPr>
        <p:txBody>
          <a:bodyPr>
            <a:normAutofit/>
          </a:bodyPr>
          <a:lstStyle/>
          <a:p>
            <a:pPr marL="0" indent="0">
              <a:buNone/>
            </a:pPr>
            <a:r>
              <a:rPr lang="en-US" dirty="0" smtClean="0">
                <a:solidFill>
                  <a:schemeClr val="bg1"/>
                </a:solidFill>
                <a:latin typeface="Franklin Gothic Medium" pitchFamily="34" charset="0"/>
              </a:rPr>
              <a:t>Multiple user communities, little collaboration</a:t>
            </a: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Content and community fragmented over many sites and applications</a:t>
            </a:r>
          </a:p>
        </p:txBody>
      </p:sp>
      <p:pic>
        <p:nvPicPr>
          <p:cNvPr id="7" name="Picture 6" descr="Duke HSM logo.gif"/>
          <p:cNvPicPr>
            <a:picLocks noChangeAspect="1"/>
          </p:cNvPicPr>
          <p:nvPr/>
        </p:nvPicPr>
        <p:blipFill>
          <a:blip r:embed="rId3" cstate="print"/>
          <a:stretch>
            <a:fillRect/>
          </a:stretch>
        </p:blipFill>
        <p:spPr>
          <a:xfrm>
            <a:off x="1152525" y="2266950"/>
            <a:ext cx="2809875" cy="16192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Case #2: Fuqua School of Business</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5410200" y="1295400"/>
            <a:ext cx="3352800" cy="4876799"/>
          </a:xfrm>
        </p:spPr>
        <p:txBody>
          <a:bodyPr>
            <a:normAutofit/>
          </a:bodyPr>
          <a:lstStyle/>
          <a:p>
            <a:pPr marL="0" indent="0">
              <a:buNone/>
            </a:pPr>
            <a:r>
              <a:rPr lang="en-US" dirty="0" smtClean="0">
                <a:solidFill>
                  <a:schemeClr val="bg1"/>
                </a:solidFill>
                <a:latin typeface="Franklin Gothic Medium" pitchFamily="34" charset="0"/>
              </a:rPr>
              <a:t>Identify and prioritize key user motivations, goals, needs, and tasks</a:t>
            </a: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Interviews,</a:t>
            </a:r>
            <a:br>
              <a:rPr lang="en-US" dirty="0" smtClean="0">
                <a:solidFill>
                  <a:schemeClr val="bg1"/>
                </a:solidFill>
                <a:latin typeface="Franklin Gothic Medium" pitchFamily="34" charset="0"/>
              </a:rPr>
            </a:br>
            <a:r>
              <a:rPr lang="en-US" dirty="0" smtClean="0">
                <a:solidFill>
                  <a:schemeClr val="bg1"/>
                </a:solidFill>
                <a:latin typeface="Franklin Gothic Medium" pitchFamily="34" charset="0"/>
              </a:rPr>
              <a:t>Analysis,</a:t>
            </a:r>
          </a:p>
          <a:p>
            <a:pPr marL="0" indent="0">
              <a:buNone/>
            </a:pPr>
            <a:r>
              <a:rPr lang="en-US" dirty="0" smtClean="0">
                <a:solidFill>
                  <a:schemeClr val="bg1"/>
                </a:solidFill>
                <a:latin typeface="Franklin Gothic Medium" pitchFamily="34" charset="0"/>
              </a:rPr>
              <a:t>Ideation</a:t>
            </a:r>
          </a:p>
        </p:txBody>
      </p:sp>
      <p:pic>
        <p:nvPicPr>
          <p:cNvPr id="7" name="Picture 6" descr="Duke HSM logo.gif"/>
          <p:cNvPicPr>
            <a:picLocks noChangeAspect="1"/>
          </p:cNvPicPr>
          <p:nvPr/>
        </p:nvPicPr>
        <p:blipFill>
          <a:blip r:embed="rId3" cstate="print"/>
          <a:stretch>
            <a:fillRect/>
          </a:stretch>
        </p:blipFill>
        <p:spPr>
          <a:xfrm>
            <a:off x="1152525" y="2266950"/>
            <a:ext cx="2809875" cy="16192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z="4000" dirty="0" smtClean="0">
                <a:solidFill>
                  <a:schemeClr val="bg1"/>
                </a:solidFill>
                <a:latin typeface="Franklin Gothic Medium" pitchFamily="34" charset="0"/>
              </a:rPr>
              <a:t>Theme: Communicating and Connecting</a:t>
            </a:r>
            <a:endParaRPr lang="en-US" sz="4000" dirty="0">
              <a:solidFill>
                <a:schemeClr val="bg1"/>
              </a:solidFill>
              <a:latin typeface="Franklin Gothic Medium" pitchFamily="34" charset="0"/>
            </a:endParaRPr>
          </a:p>
        </p:txBody>
      </p:sp>
      <p:sp>
        <p:nvSpPr>
          <p:cNvPr id="8" name="Content Placeholder 2"/>
          <p:cNvSpPr>
            <a:spLocks noGrp="1"/>
          </p:cNvSpPr>
          <p:nvPr>
            <p:ph idx="1"/>
          </p:nvPr>
        </p:nvSpPr>
        <p:spPr>
          <a:xfrm>
            <a:off x="457200" y="1143000"/>
            <a:ext cx="8686800" cy="4876800"/>
          </a:xfrm>
        </p:spPr>
        <p:txBody>
          <a:bodyPr>
            <a:normAutofit fontScale="92500" lnSpcReduction="20000"/>
          </a:bodyPr>
          <a:lstStyle/>
          <a:p>
            <a:pPr>
              <a:spcAft>
                <a:spcPts val="600"/>
              </a:spcAft>
            </a:pPr>
            <a:r>
              <a:rPr lang="en-US" sz="2100" dirty="0" smtClean="0">
                <a:solidFill>
                  <a:schemeClr val="bg1"/>
                </a:solidFill>
              </a:rPr>
              <a:t>I really enjoyed the online discussions focused on the week’s reading in a class. </a:t>
            </a:r>
            <a:r>
              <a:rPr lang="en-US" sz="1400" i="1" dirty="0" smtClean="0">
                <a:solidFill>
                  <a:schemeClr val="bg1"/>
                </a:solidFill>
              </a:rPr>
              <a:t>[WEMBA student]</a:t>
            </a:r>
          </a:p>
          <a:p>
            <a:pPr>
              <a:spcAft>
                <a:spcPts val="600"/>
              </a:spcAft>
            </a:pPr>
            <a:r>
              <a:rPr lang="en-US" sz="2100" dirty="0" smtClean="0">
                <a:solidFill>
                  <a:schemeClr val="bg1"/>
                </a:solidFill>
              </a:rPr>
              <a:t>After class is completed, the discussion board goes away, and students miss this.</a:t>
            </a:r>
            <a:r>
              <a:rPr lang="en-US" sz="1200" dirty="0" smtClean="0">
                <a:solidFill>
                  <a:schemeClr val="bg1"/>
                </a:solidFill>
              </a:rPr>
              <a:t> </a:t>
            </a:r>
            <a:r>
              <a:rPr lang="en-US" sz="1500" i="1" dirty="0" smtClean="0">
                <a:solidFill>
                  <a:schemeClr val="bg1"/>
                </a:solidFill>
              </a:rPr>
              <a:t>[faculty]</a:t>
            </a:r>
          </a:p>
          <a:p>
            <a:pPr>
              <a:spcAft>
                <a:spcPts val="600"/>
              </a:spcAft>
            </a:pPr>
            <a:r>
              <a:rPr lang="en-US" sz="2100" dirty="0" smtClean="0">
                <a:solidFill>
                  <a:schemeClr val="bg1"/>
                </a:solidFill>
              </a:rPr>
              <a:t>We could save effort by using publicly available tools, rather than in-house software. </a:t>
            </a:r>
            <a:r>
              <a:rPr lang="en-US" sz="1400" i="1" dirty="0" smtClean="0">
                <a:solidFill>
                  <a:schemeClr val="bg1"/>
                </a:solidFill>
              </a:rPr>
              <a:t>[WEMBA student]</a:t>
            </a:r>
          </a:p>
          <a:p>
            <a:pPr>
              <a:spcAft>
                <a:spcPts val="600"/>
              </a:spcAft>
            </a:pPr>
            <a:r>
              <a:rPr lang="en-US" sz="2100" dirty="0" smtClean="0">
                <a:solidFill>
                  <a:schemeClr val="bg1"/>
                </a:solidFill>
              </a:rPr>
              <a:t>We set up our own Google Group, rather than use the class discussion board, because an alumnus wanted to participate in our discussions.</a:t>
            </a:r>
            <a:r>
              <a:rPr lang="en-US" sz="1400" i="1" dirty="0" smtClean="0">
                <a:solidFill>
                  <a:schemeClr val="bg1"/>
                </a:solidFill>
              </a:rPr>
              <a:t> [WEMBA student]</a:t>
            </a:r>
          </a:p>
          <a:p>
            <a:pPr>
              <a:spcAft>
                <a:spcPts val="600"/>
              </a:spcAft>
            </a:pPr>
            <a:r>
              <a:rPr lang="en-US" sz="2100" dirty="0" smtClean="0">
                <a:solidFill>
                  <a:schemeClr val="bg1"/>
                </a:solidFill>
              </a:rPr>
              <a:t>As an executive student, it’s been difficult to get involved in student clubs. </a:t>
            </a:r>
            <a:r>
              <a:rPr lang="en-US" sz="1500" i="1" dirty="0" smtClean="0">
                <a:solidFill>
                  <a:schemeClr val="bg1"/>
                </a:solidFill>
              </a:rPr>
              <a:t>[WEMBA student]</a:t>
            </a:r>
          </a:p>
          <a:p>
            <a:pPr>
              <a:spcAft>
                <a:spcPts val="600"/>
              </a:spcAft>
            </a:pPr>
            <a:r>
              <a:rPr lang="en-US" sz="2100" dirty="0" smtClean="0">
                <a:solidFill>
                  <a:schemeClr val="bg1"/>
                </a:solidFill>
              </a:rPr>
              <a:t>I had a few alumni email me out of the blue, but it never really generated a relationship. </a:t>
            </a:r>
            <a:r>
              <a:rPr lang="en-US" sz="1500" i="1" dirty="0" smtClean="0">
                <a:solidFill>
                  <a:schemeClr val="bg1"/>
                </a:solidFill>
              </a:rPr>
              <a:t>[WEMBA student]</a:t>
            </a:r>
          </a:p>
          <a:p>
            <a:pPr>
              <a:spcAft>
                <a:spcPts val="600"/>
              </a:spcAft>
            </a:pPr>
            <a:r>
              <a:rPr lang="en-US" sz="2100" dirty="0" smtClean="0">
                <a:solidFill>
                  <a:schemeClr val="bg1"/>
                </a:solidFill>
              </a:rPr>
              <a:t>I know so many people in the pharmaceutical industry, and could help others from HSM connect to them. </a:t>
            </a:r>
            <a:r>
              <a:rPr lang="en-US" sz="1500" i="1" dirty="0" smtClean="0">
                <a:solidFill>
                  <a:schemeClr val="bg1"/>
                </a:solidFill>
              </a:rPr>
              <a:t>[alumni/certificate student]</a:t>
            </a:r>
          </a:p>
          <a:p>
            <a:pPr>
              <a:spcAft>
                <a:spcPts val="600"/>
              </a:spcAft>
            </a:pPr>
            <a:r>
              <a:rPr lang="en-US" sz="2100" dirty="0" smtClean="0">
                <a:solidFill>
                  <a:schemeClr val="bg1"/>
                </a:solidFill>
              </a:rPr>
              <a:t>I’ve used the alumni database to find contacts, but it’s limiting in terms of how I can browse and search—I wanted to be able to connect with other MD/MBA’s. </a:t>
            </a:r>
            <a:r>
              <a:rPr lang="en-US" sz="1500" i="1" dirty="0" smtClean="0">
                <a:solidFill>
                  <a:schemeClr val="bg1"/>
                </a:solidFill>
              </a:rPr>
              <a:t>[WEMBA student]</a:t>
            </a:r>
          </a:p>
          <a:p>
            <a:pPr>
              <a:spcAft>
                <a:spcPts val="600"/>
              </a:spcAft>
            </a:pPr>
            <a:endParaRPr lang="en-US" sz="2000" dirty="0" smtClean="0">
              <a:solidFill>
                <a:schemeClr val="bg1"/>
              </a:solidFill>
            </a:endParaRPr>
          </a:p>
          <a:p>
            <a:pPr>
              <a:spcAft>
                <a:spcPts val="600"/>
              </a:spcAft>
            </a:pPr>
            <a:endParaRPr lang="en-US" sz="2000" dirty="0">
              <a:solidFill>
                <a:schemeClr val="bg1"/>
              </a:solidFill>
            </a:endParaRPr>
          </a:p>
          <a:p>
            <a:pPr>
              <a:spcAft>
                <a:spcPts val="600"/>
              </a:spcAft>
            </a:pPr>
            <a:endParaRPr lang="en-US" sz="2000" dirty="0" smtClean="0">
              <a:solidFill>
                <a:schemeClr val="bg1"/>
              </a:solidFill>
            </a:endParaRPr>
          </a:p>
          <a:p>
            <a:pPr>
              <a:spcAft>
                <a:spcPts val="600"/>
              </a:spcAft>
            </a:pPr>
            <a:endParaRPr lang="en-US" sz="2000" dirty="0" smtClean="0">
              <a:solidFill>
                <a:schemeClr val="bg1"/>
              </a:solidFill>
            </a:endParaRPr>
          </a:p>
          <a:p>
            <a:pPr>
              <a:spcAft>
                <a:spcPts val="600"/>
              </a:spcAft>
            </a:pPr>
            <a:endParaRPr lang="en-US" sz="2000" dirty="0" smtClean="0">
              <a:solidFill>
                <a:schemeClr val="bg1"/>
              </a:solidFill>
            </a:endParaRPr>
          </a:p>
          <a:p>
            <a:pPr>
              <a:spcAft>
                <a:spcPts val="600"/>
              </a:spcAft>
            </a:pPr>
            <a:endParaRPr lang="en-US" sz="2000" dirty="0" smtClean="0">
              <a:solidFill>
                <a:schemeClr val="bg1"/>
              </a:solidFill>
            </a:endParaRPr>
          </a:p>
          <a:p>
            <a:pPr>
              <a:spcAft>
                <a:spcPts val="600"/>
              </a:spcAft>
            </a:pPr>
            <a:endParaRPr lang="en-US" sz="2000" dirty="0" smtClean="0">
              <a:solidFill>
                <a:schemeClr val="bg1"/>
              </a:solidFill>
            </a:endParaRPr>
          </a:p>
          <a:p>
            <a:pPr>
              <a:spcAft>
                <a:spcPts val="600"/>
              </a:spcAft>
            </a:pPr>
            <a:endParaRPr lang="en-US" sz="2000" dirty="0" smtClean="0">
              <a:solidFill>
                <a:schemeClr val="bg1"/>
              </a:solidFill>
            </a:endParaRPr>
          </a:p>
          <a:p>
            <a:endParaRPr lang="en-US" sz="1400" i="1"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6" name="Rectangle 1"/>
          <p:cNvSpPr txBox="1">
            <a:spLocks noChangeArrowheads="1"/>
          </p:cNvSpPr>
          <p:nvPr/>
        </p:nvSpPr>
        <p:spPr>
          <a:xfrm>
            <a:off x="0" y="304800"/>
            <a:ext cx="9144000" cy="822960"/>
          </a:xfrm>
          <a:prstGeom prst="rect">
            <a:avLst/>
          </a:prstGeom>
        </p:spPr>
        <p:txBody>
          <a:bodyPr vert="horz" lIns="0" tIns="0" rIns="0" bIns="0" rtlCol="0" anchor="t">
            <a:normAutofit/>
          </a:body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bg1"/>
                </a:solidFill>
                <a:effectLst/>
                <a:uLnTx/>
                <a:uFillTx/>
                <a:latin typeface="Franklin Gothic Medium" pitchFamily="34" charset="0"/>
                <a:ea typeface="+mj-ea"/>
                <a:cs typeface="+mj-cs"/>
              </a:rPr>
              <a:t>Stories from the future of HSM...</a:t>
            </a:r>
            <a:endParaRPr kumimoji="0" lang="en-US" sz="3900" b="0" i="0" u="none" strike="noStrike" kern="1200" cap="none" spc="0" normalizeH="0" baseline="0" noProof="0" dirty="0">
              <a:ln>
                <a:noFill/>
              </a:ln>
              <a:solidFill>
                <a:schemeClr val="bg1"/>
              </a:solidFill>
              <a:effectLst/>
              <a:uLnTx/>
              <a:uFillTx/>
              <a:latin typeface="Franklin Gothic Medium" pitchFamily="34" charset="0"/>
              <a:ea typeface="+mj-ea"/>
              <a:cs typeface="+mj-cs"/>
            </a:endParaRPr>
          </a:p>
        </p:txBody>
      </p:sp>
      <p:sp>
        <p:nvSpPr>
          <p:cNvPr id="7" name="Rectangle 2"/>
          <p:cNvSpPr txBox="1">
            <a:spLocks noChangeArrowheads="1"/>
          </p:cNvSpPr>
          <p:nvPr/>
        </p:nvSpPr>
        <p:spPr>
          <a:xfrm>
            <a:off x="3057525" y="1633062"/>
            <a:ext cx="5875020" cy="4763453"/>
          </a:xfrm>
          <a:prstGeom prst="rect">
            <a:avLst/>
          </a:prstGeom>
        </p:spPr>
        <p:txBody>
          <a:bodyPr vert="horz" lIns="0" tIns="0" rIns="0" bIns="0" rtlCol="0">
            <a:normAutofit/>
          </a:bodyPr>
          <a:lstStyle/>
          <a:p>
            <a:pPr marL="0" marR="0" lvl="0" indent="0" algn="l" defTabSz="914400" rtl="0" eaLnBrk="1" fontAlgn="auto" latinLnBrk="0" hangingPunct="1">
              <a:lnSpc>
                <a:spcPct val="95000"/>
              </a:lnSpc>
              <a:spcBef>
                <a:spcPct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Franklin Gothic Medium" pitchFamily="34" charset="0"/>
              </a:rPr>
              <a:t>Karen </a:t>
            </a:r>
            <a:endParaRPr kumimoji="0" lang="en-US" sz="3200" b="0" i="0" u="none" strike="noStrike" kern="1200" cap="none" spc="0" normalizeH="0" baseline="0" noProof="0" dirty="0" smtClean="0">
              <a:ln>
                <a:noFill/>
              </a:ln>
              <a:solidFill>
                <a:schemeClr val="bg1"/>
              </a:solidFill>
              <a:effectLst/>
              <a:uLnTx/>
              <a:uFillTx/>
              <a:latin typeface="Franklin Gothic Medium" pitchFamily="34" charset="0"/>
            </a:endParaRPr>
          </a:p>
          <a:p>
            <a:pPr marL="0" marR="0" lvl="0" indent="0" algn="l" defTabSz="914400" rtl="0" eaLnBrk="1" fontAlgn="auto" latinLnBrk="0" hangingPunct="1">
              <a:lnSpc>
                <a:spcPct val="95000"/>
              </a:lnSpc>
              <a:spcBef>
                <a:spcPct val="0"/>
              </a:spcBef>
              <a:spcAft>
                <a:spcPts val="0"/>
              </a:spcAft>
              <a:buClrTx/>
              <a:buSzTx/>
              <a:buFont typeface="Arial" pitchFamily="34" charset="0"/>
              <a:buNone/>
              <a:tabLst/>
              <a:defRPr/>
            </a:pPr>
            <a:r>
              <a:rPr kumimoji="0" lang="en-US" sz="1900" b="0" i="1" u="none" strike="noStrike" kern="1200" cap="none" spc="0" normalizeH="0" baseline="0" noProof="0" dirty="0" smtClean="0">
                <a:ln>
                  <a:noFill/>
                </a:ln>
                <a:solidFill>
                  <a:schemeClr val="bg1"/>
                </a:solidFill>
                <a:effectLst/>
                <a:uLnTx/>
                <a:uFillTx/>
                <a:latin typeface="Franklin Gothic Medium" pitchFamily="34" charset="0"/>
              </a:rPr>
              <a:t>EMBA alumna</a:t>
            </a:r>
            <a:endParaRPr kumimoji="0" lang="en-US" sz="3200" b="0" i="1" u="none" strike="noStrike" kern="1200" cap="none" spc="0" normalizeH="0" baseline="0" noProof="0" dirty="0" smtClean="0">
              <a:ln>
                <a:noFill/>
              </a:ln>
              <a:solidFill>
                <a:schemeClr val="bg1"/>
              </a:solidFill>
              <a:effectLst/>
              <a:uLnTx/>
              <a:uFillTx/>
              <a:latin typeface="Franklin Gothic Medium" pitchFamily="34" charset="0"/>
            </a:endParaRPr>
          </a:p>
          <a:p>
            <a:pPr marL="0" marR="0" lvl="0" indent="0" algn="l" defTabSz="914400" rtl="0" eaLnBrk="1" fontAlgn="auto" latinLnBrk="0" hangingPunct="1">
              <a:lnSpc>
                <a:spcPct val="95000"/>
              </a:lnSpc>
              <a:spcBef>
                <a:spcPct val="0"/>
              </a:spcBef>
              <a:spcAft>
                <a:spcPts val="0"/>
              </a:spcAft>
              <a:buClrTx/>
              <a:buSzTx/>
              <a:buFont typeface="Arial" pitchFamily="34" charset="0"/>
              <a:buNone/>
              <a:tabLst/>
              <a:defRPr/>
            </a:pPr>
            <a:r>
              <a:rPr kumimoji="0" lang="en-US" sz="1900" b="0" i="0" u="none" strike="noStrike" kern="1200" cap="none" spc="0" normalizeH="0" baseline="0" noProof="0" dirty="0" smtClean="0">
                <a:ln>
                  <a:noFill/>
                </a:ln>
                <a:solidFill>
                  <a:schemeClr val="bg1"/>
                </a:solidFill>
                <a:effectLst/>
                <a:uLnTx/>
                <a:uFillTx/>
                <a:latin typeface="Franklin Gothic Medium" pitchFamily="34" charset="0"/>
              </a:rPr>
              <a:t>director of marketing, clinical research company</a:t>
            </a:r>
            <a:endParaRPr kumimoji="0" lang="en-US" sz="3200" b="0" i="0" u="none" strike="noStrike" kern="1200" cap="none" spc="0" normalizeH="0" baseline="0" noProof="0" dirty="0" smtClean="0">
              <a:ln>
                <a:noFill/>
              </a:ln>
              <a:solidFill>
                <a:schemeClr val="bg1"/>
              </a:solidFill>
              <a:effectLst/>
              <a:uLnTx/>
              <a:uFillTx/>
              <a:latin typeface="Franklin Gothic Medium" pitchFamily="34" charset="0"/>
            </a:endParaRPr>
          </a:p>
          <a:p>
            <a:pPr marL="0" marR="0" lvl="0" indent="0" algn="l" defTabSz="914400" rtl="0" eaLnBrk="1" fontAlgn="auto" latinLnBrk="0" hangingPunct="1">
              <a:lnSpc>
                <a:spcPct val="95000"/>
              </a:lnSpc>
              <a:spcBef>
                <a:spcPct val="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bg1"/>
              </a:solidFill>
              <a:effectLst/>
              <a:uLnTx/>
              <a:uFillTx/>
              <a:latin typeface="Franklin Gothic Medium" pitchFamily="34" charset="0"/>
            </a:endParaRPr>
          </a:p>
          <a:p>
            <a:pPr marL="0" marR="0" lvl="0" indent="0" algn="l" defTabSz="914400" rtl="0" eaLnBrk="1" fontAlgn="auto" latinLnBrk="0" hangingPunct="1">
              <a:lnSpc>
                <a:spcPct val="95000"/>
              </a:lnSpc>
              <a:spcBef>
                <a:spcPct val="0"/>
              </a:spcBef>
              <a:spcAft>
                <a:spcPts val="0"/>
              </a:spcAft>
              <a:buClrTx/>
              <a:buSzTx/>
              <a:buFont typeface="Arial" pitchFamily="34" charset="0"/>
              <a:buNone/>
              <a:tabLst/>
              <a:defRPr/>
            </a:pPr>
            <a:r>
              <a:rPr kumimoji="0" lang="en-US" sz="1900" b="0" i="0" u="none" strike="noStrike" kern="1200" cap="none" spc="0" normalizeH="0" baseline="0" noProof="0" dirty="0" smtClean="0">
                <a:ln>
                  <a:noFill/>
                </a:ln>
                <a:solidFill>
                  <a:schemeClr val="bg1"/>
                </a:solidFill>
                <a:effectLst/>
                <a:uLnTx/>
                <a:uFillTx/>
                <a:latin typeface="Franklin Gothic Medium" pitchFamily="34" charset="0"/>
              </a:rPr>
              <a:t>As soon as I graduated, I started to miss the lively discussions I had with my classmates on the learning platform.  And it's hard to keep up with people without the regular rhythms of class and assignments to connect us.  It's great to see my classmates active on HSM, because I feel it we’re still part of the team, even though we live in different cities and don't get together as often.  I hope we’ll stay connected through this platform for a long time.</a:t>
            </a:r>
            <a:endParaRPr kumimoji="0" lang="en-US" sz="1900" b="0" i="0" u="none" strike="noStrike" kern="1200" cap="none" spc="0" normalizeH="0" baseline="0" noProof="0" dirty="0">
              <a:ln>
                <a:noFill/>
              </a:ln>
              <a:solidFill>
                <a:schemeClr val="bg1"/>
              </a:solidFill>
              <a:effectLst/>
              <a:uLnTx/>
              <a:uFillTx/>
              <a:latin typeface="Franklin Gothic Medium" pitchFamily="34" charset="0"/>
            </a:endParaRPr>
          </a:p>
        </p:txBody>
      </p:sp>
      <p:pic>
        <p:nvPicPr>
          <p:cNvPr id="9" name="Picture 4"/>
          <p:cNvPicPr>
            <a:picLocks noChangeAspect="1" noChangeArrowheads="1"/>
          </p:cNvPicPr>
          <p:nvPr/>
        </p:nvPicPr>
        <p:blipFill>
          <a:blip r:embed="rId3" cstate="print"/>
          <a:srcRect/>
          <a:stretch>
            <a:fillRect/>
          </a:stretch>
        </p:blipFill>
        <p:spPr bwMode="auto">
          <a:xfrm>
            <a:off x="274320" y="1554480"/>
            <a:ext cx="2633187" cy="187309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6" name="Content Placeholder 5"/>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srcRect/>
          <a:stretch>
            <a:fillRect/>
          </a:stretch>
        </p:blipFill>
        <p:spPr bwMode="auto">
          <a:xfrm>
            <a:off x="0" y="0"/>
            <a:ext cx="9144000" cy="80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520283" y="0"/>
            <a:ext cx="824271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sz="3600" dirty="0" smtClean="0">
                <a:solidFill>
                  <a:schemeClr val="bg1"/>
                </a:solidFill>
                <a:latin typeface="Franklin Gothic Medium" pitchFamily="34" charset="0"/>
              </a:rPr>
              <a:t>It’s a User Thing–You Wouldn’t Understand</a:t>
            </a:r>
            <a:endParaRPr lang="en-US" sz="3600" dirty="0">
              <a:solidFill>
                <a:schemeClr val="bg1"/>
              </a:solidFill>
              <a:latin typeface="Franklin Gothic Medium" pitchFamily="34" charset="0"/>
            </a:endParaRPr>
          </a:p>
        </p:txBody>
      </p:sp>
      <p:sp>
        <p:nvSpPr>
          <p:cNvPr id="9" name="Content Placeholder 2"/>
          <p:cNvSpPr>
            <a:spLocks noGrp="1"/>
          </p:cNvSpPr>
          <p:nvPr>
            <p:ph idx="1"/>
          </p:nvPr>
        </p:nvSpPr>
        <p:spPr>
          <a:xfrm>
            <a:off x="3733800" y="1295400"/>
            <a:ext cx="5029200" cy="4876799"/>
          </a:xfrm>
        </p:spPr>
        <p:txBody>
          <a:bodyPr>
            <a:normAutofit/>
          </a:bodyPr>
          <a:lstStyle/>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Be Good</a:t>
            </a:r>
          </a:p>
          <a:p>
            <a:pPr marL="0" indent="0">
              <a:buNone/>
            </a:pPr>
            <a:endParaRPr lang="en-US" dirty="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Design for real people</a:t>
            </a:r>
            <a:endParaRPr lang="en-US" dirty="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Get outside the building</a:t>
            </a:r>
          </a:p>
        </p:txBody>
      </p:sp>
      <p:pic>
        <p:nvPicPr>
          <p:cNvPr id="7171" name="Picture 3" descr="C:\Users\Abe\Documents\My Dropbox\clients\projects\UX workshop\presentations\Be Good.jpg"/>
          <p:cNvPicPr>
            <a:picLocks noChangeAspect="1" noChangeArrowheads="1"/>
          </p:cNvPicPr>
          <p:nvPr/>
        </p:nvPicPr>
        <p:blipFill>
          <a:blip r:embed="rId3" cstate="print"/>
          <a:srcRect b="46273"/>
          <a:stretch>
            <a:fillRect/>
          </a:stretch>
        </p:blipFill>
        <p:spPr bwMode="auto">
          <a:xfrm>
            <a:off x="838200" y="1828800"/>
            <a:ext cx="2743200" cy="837133"/>
          </a:xfrm>
          <a:prstGeom prst="rect">
            <a:avLst/>
          </a:prstGeom>
          <a:ln>
            <a:noFill/>
          </a:ln>
          <a:effectLst>
            <a:softEdge rad="112500"/>
          </a:effectLst>
        </p:spPr>
      </p:pic>
      <p:pic>
        <p:nvPicPr>
          <p:cNvPr id="1026" name="Picture 2" descr="C:\Users\Abe\Documents\My Dropbox\clients\projects\UX workshop\presentations\Silly People.jpg"/>
          <p:cNvPicPr>
            <a:picLocks noChangeAspect="1" noChangeArrowheads="1"/>
          </p:cNvPicPr>
          <p:nvPr/>
        </p:nvPicPr>
        <p:blipFill>
          <a:blip r:embed="rId4" cstate="print"/>
          <a:srcRect/>
          <a:stretch>
            <a:fillRect/>
          </a:stretch>
        </p:blipFill>
        <p:spPr bwMode="auto">
          <a:xfrm>
            <a:off x="1219200" y="3352800"/>
            <a:ext cx="2194560" cy="1234440"/>
          </a:xfrm>
          <a:prstGeom prst="rect">
            <a:avLst/>
          </a:prstGeom>
          <a:ln>
            <a:noFill/>
          </a:ln>
          <a:effectLst>
            <a:softEdge rad="112500"/>
          </a:effectLst>
        </p:spPr>
      </p:pic>
      <p:pic>
        <p:nvPicPr>
          <p:cNvPr id="3" name="Picture 3" descr="C:\Users\Abe\Documents\My Dropbox\clients\projects\UX workshop\presentations\Site Entrance (outside the building).jpg"/>
          <p:cNvPicPr>
            <a:picLocks noChangeAspect="1" noChangeArrowheads="1"/>
          </p:cNvPicPr>
          <p:nvPr/>
        </p:nvPicPr>
        <p:blipFill>
          <a:blip r:embed="rId5" cstate="print"/>
          <a:srcRect/>
          <a:stretch>
            <a:fillRect/>
          </a:stretch>
        </p:blipFill>
        <p:spPr bwMode="auto">
          <a:xfrm>
            <a:off x="1219200" y="4876800"/>
            <a:ext cx="2194560" cy="16459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Be Good</a:t>
            </a:r>
            <a:endParaRPr lang="en-US" dirty="0">
              <a:solidFill>
                <a:schemeClr val="bg1"/>
              </a:solidFill>
              <a:latin typeface="Franklin Gothic Medium" pitchFamily="34" charset="0"/>
            </a:endParaRPr>
          </a:p>
        </p:txBody>
      </p:sp>
      <p:pic>
        <p:nvPicPr>
          <p:cNvPr id="2050" name="Picture 2" descr="C:\Users\Abe\Documents\My Dropbox\clients\projects\UX workshop\presentations\Paul Graham.jpg"/>
          <p:cNvPicPr>
            <a:picLocks noChangeAspect="1" noChangeArrowheads="1"/>
          </p:cNvPicPr>
          <p:nvPr/>
        </p:nvPicPr>
        <p:blipFill>
          <a:blip r:embed="rId3" cstate="print"/>
          <a:srcRect/>
          <a:stretch>
            <a:fillRect/>
          </a:stretch>
        </p:blipFill>
        <p:spPr bwMode="auto">
          <a:xfrm>
            <a:off x="2438400" y="1600200"/>
            <a:ext cx="4471332" cy="3962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p:txBody>
          <a:bodyPr/>
          <a:lstStyle/>
          <a:p>
            <a:r>
              <a:rPr lang="en-US" dirty="0" smtClean="0">
                <a:solidFill>
                  <a:schemeClr val="bg1"/>
                </a:solidFill>
                <a:latin typeface="Franklin Gothic Medium" pitchFamily="34" charset="0"/>
              </a:rPr>
              <a:t>Agenda</a:t>
            </a:r>
            <a:endParaRPr lang="en-US" dirty="0">
              <a:solidFill>
                <a:schemeClr val="bg1"/>
              </a:solidFill>
              <a:latin typeface="Franklin Gothic Medium" pitchFamily="34" charset="0"/>
            </a:endParaRPr>
          </a:p>
        </p:txBody>
      </p:sp>
      <p:sp>
        <p:nvSpPr>
          <p:cNvPr id="3" name="Content Placeholder 2"/>
          <p:cNvSpPr>
            <a:spLocks noGrp="1"/>
          </p:cNvSpPr>
          <p:nvPr>
            <p:ph idx="1"/>
          </p:nvPr>
        </p:nvSpPr>
        <p:spPr>
          <a:xfrm>
            <a:off x="2590800" y="1600201"/>
            <a:ext cx="5486400" cy="4343400"/>
          </a:xfrm>
        </p:spPr>
        <p:txBody>
          <a:bodyPr>
            <a:normAutofit lnSpcReduction="10000"/>
          </a:bodyPr>
          <a:lstStyle/>
          <a:p>
            <a:pPr marL="514350" indent="-514350">
              <a:buNone/>
            </a:pPr>
            <a:r>
              <a:rPr lang="en-US" sz="3600" dirty="0" smtClean="0">
                <a:solidFill>
                  <a:schemeClr val="bg1"/>
                </a:solidFill>
                <a:latin typeface="Franklin Gothic Medium" pitchFamily="34" charset="0"/>
              </a:rPr>
              <a:t>Good UX vs. Bad UX</a:t>
            </a:r>
            <a:br>
              <a:rPr lang="en-US" sz="3600" dirty="0" smtClean="0">
                <a:solidFill>
                  <a:schemeClr val="bg1"/>
                </a:solidFill>
                <a:latin typeface="Franklin Gothic Medium" pitchFamily="34" charset="0"/>
              </a:rPr>
            </a:br>
            <a:endParaRPr lang="en-US" sz="3600" dirty="0" smtClean="0">
              <a:solidFill>
                <a:schemeClr val="bg1"/>
              </a:solidFill>
              <a:latin typeface="Franklin Gothic Medium" pitchFamily="34" charset="0"/>
            </a:endParaRPr>
          </a:p>
          <a:p>
            <a:pPr marL="514350" indent="-514350">
              <a:buNone/>
            </a:pPr>
            <a:r>
              <a:rPr lang="en-US" sz="3600" dirty="0" smtClean="0">
                <a:solidFill>
                  <a:schemeClr val="bg1"/>
                </a:solidFill>
                <a:latin typeface="Franklin Gothic Medium" pitchFamily="34" charset="0"/>
              </a:rPr>
              <a:t>Creating great experiences</a:t>
            </a:r>
          </a:p>
          <a:p>
            <a:pPr marL="914400" lvl="1" indent="-514350">
              <a:buFont typeface="Wingdings" pitchFamily="2" charset="2"/>
              <a:buChar char="ü"/>
            </a:pPr>
            <a:r>
              <a:rPr lang="en-US" dirty="0" smtClean="0">
                <a:solidFill>
                  <a:schemeClr val="bg1"/>
                </a:solidFill>
                <a:latin typeface="Franklin Gothic Medium" pitchFamily="34" charset="0"/>
              </a:rPr>
              <a:t>Focus</a:t>
            </a:r>
          </a:p>
          <a:p>
            <a:pPr marL="914400" lvl="1" indent="-514350">
              <a:buFont typeface="Wingdings" pitchFamily="2" charset="2"/>
              <a:buChar char="ü"/>
            </a:pPr>
            <a:r>
              <a:rPr lang="en-US" dirty="0" smtClean="0">
                <a:solidFill>
                  <a:schemeClr val="bg1"/>
                </a:solidFill>
                <a:latin typeface="Franklin Gothic Medium" pitchFamily="34" charset="0"/>
              </a:rPr>
              <a:t>Empathy</a:t>
            </a:r>
          </a:p>
          <a:p>
            <a:pPr marL="914400" lvl="1" indent="-514350">
              <a:buFont typeface="Wingdings" pitchFamily="2" charset="2"/>
              <a:buChar char="ü"/>
            </a:pPr>
            <a:r>
              <a:rPr lang="en-US" dirty="0" smtClean="0">
                <a:solidFill>
                  <a:schemeClr val="bg1"/>
                </a:solidFill>
                <a:latin typeface="Franklin Gothic Medium" pitchFamily="34" charset="0"/>
              </a:rPr>
              <a:t>Clarity</a:t>
            </a:r>
          </a:p>
          <a:p>
            <a:pPr marL="0" indent="0">
              <a:buNone/>
            </a:pPr>
            <a:r>
              <a:rPr lang="en-US" dirty="0" smtClean="0">
                <a:solidFill>
                  <a:schemeClr val="bg1"/>
                </a:solidFill>
                <a:latin typeface="Franklin Gothic Medium" pitchFamily="34" charset="0"/>
              </a:rPr>
              <a:t/>
            </a:r>
            <a:br>
              <a:rPr lang="en-US" dirty="0" smtClean="0">
                <a:solidFill>
                  <a:schemeClr val="bg1"/>
                </a:solidFill>
                <a:latin typeface="Franklin Gothic Medium" pitchFamily="34" charset="0"/>
              </a:rPr>
            </a:br>
            <a:r>
              <a:rPr lang="en-US" sz="3600" dirty="0" smtClean="0">
                <a:solidFill>
                  <a:schemeClr val="bg1"/>
                </a:solidFill>
                <a:latin typeface="Franklin Gothic Medium" pitchFamily="34" charset="0"/>
              </a:rPr>
              <a:t>Wrap-up and call to action</a:t>
            </a:r>
          </a:p>
        </p:txBody>
      </p:sp>
      <p:pic>
        <p:nvPicPr>
          <p:cNvPr id="1030" name="Picture 6" descr="G:\cache\Temporary Internet Files\Content.IE5\KR0QVJ9L\MC900437051[1].png"/>
          <p:cNvPicPr>
            <a:picLocks noChangeAspect="1" noChangeArrowheads="1"/>
          </p:cNvPicPr>
          <p:nvPr/>
        </p:nvPicPr>
        <p:blipFill>
          <a:blip r:embed="rId3" cstate="print"/>
          <a:srcRect/>
          <a:stretch>
            <a:fillRect/>
          </a:stretch>
        </p:blipFill>
        <p:spPr bwMode="auto">
          <a:xfrm>
            <a:off x="1600200" y="2590800"/>
            <a:ext cx="914400" cy="914400"/>
          </a:xfrm>
          <a:prstGeom prst="rect">
            <a:avLst/>
          </a:prstGeom>
          <a:noFill/>
        </p:spPr>
      </p:pic>
      <p:pic>
        <p:nvPicPr>
          <p:cNvPr id="1031" name="Picture 7" descr="G:\cache\Temporary Internet Files\Content.IE5\KR0QVJ9L\MC900437052[1].png"/>
          <p:cNvPicPr>
            <a:picLocks noChangeAspect="1" noChangeArrowheads="1"/>
          </p:cNvPicPr>
          <p:nvPr/>
        </p:nvPicPr>
        <p:blipFill>
          <a:blip r:embed="rId4" cstate="print"/>
          <a:srcRect/>
          <a:stretch>
            <a:fillRect/>
          </a:stretch>
        </p:blipFill>
        <p:spPr bwMode="auto">
          <a:xfrm>
            <a:off x="1600200" y="5029200"/>
            <a:ext cx="914400" cy="914400"/>
          </a:xfrm>
          <a:prstGeom prst="rect">
            <a:avLst/>
          </a:prstGeom>
          <a:noFill/>
        </p:spPr>
      </p:pic>
      <p:pic>
        <p:nvPicPr>
          <p:cNvPr id="1032" name="Picture 8" descr="G:\cache\Temporary Internet Files\Content.IE5\HTI8YL3D\MC900437050[1].png"/>
          <p:cNvPicPr>
            <a:picLocks noChangeAspect="1" noChangeArrowheads="1"/>
          </p:cNvPicPr>
          <p:nvPr/>
        </p:nvPicPr>
        <p:blipFill>
          <a:blip r:embed="rId5" cstate="print"/>
          <a:srcRect/>
          <a:stretch>
            <a:fillRect/>
          </a:stretch>
        </p:blipFill>
        <p:spPr bwMode="auto">
          <a:xfrm>
            <a:off x="1600200" y="1447800"/>
            <a:ext cx="914400" cy="914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G:\cache\Temporary Internet Files\Content.IE5\HVR56G94\MC900303675[1].wmf"/>
          <p:cNvPicPr>
            <a:picLocks noChangeAspect="1" noChangeArrowheads="1"/>
          </p:cNvPicPr>
          <p:nvPr/>
        </p:nvPicPr>
        <p:blipFill>
          <a:blip r:embed="rId2" cstate="print">
            <a:lum bright="6000"/>
          </a:blip>
          <a:srcRect/>
          <a:stretch>
            <a:fillRect/>
          </a:stretch>
        </p:blipFill>
        <p:spPr bwMode="auto">
          <a:xfrm>
            <a:off x="1981200" y="1219200"/>
            <a:ext cx="5181600" cy="5208268"/>
          </a:xfrm>
          <a:prstGeom prst="rect">
            <a:avLst/>
          </a:prstGeom>
          <a:noFill/>
        </p:spPr>
      </p:pic>
      <p:pic>
        <p:nvPicPr>
          <p:cNvPr id="1027" name="Picture 3" descr="C:\Users\Abe\Documents\My Dropbox\biz\identity\MBL logo cropped.gif"/>
          <p:cNvPicPr>
            <a:picLocks noChangeAspect="1" noChangeArrowheads="1"/>
          </p:cNvPicPr>
          <p:nvPr/>
        </p:nvPicPr>
        <p:blipFill>
          <a:blip r:embed="rId3"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Design for real people</a:t>
            </a:r>
            <a:endParaRPr lang="en-US" dirty="0">
              <a:solidFill>
                <a:schemeClr val="bg1"/>
              </a:solidFill>
              <a:latin typeface="Franklin Gothic Medium" pitchFamily="34" charset="0"/>
            </a:endParaRPr>
          </a:p>
        </p:txBody>
      </p:sp>
      <p:sp>
        <p:nvSpPr>
          <p:cNvPr id="10" name="TextBox 9"/>
          <p:cNvSpPr txBox="1"/>
          <p:nvPr/>
        </p:nvSpPr>
        <p:spPr>
          <a:xfrm>
            <a:off x="2286000" y="3124200"/>
            <a:ext cx="4572000" cy="1015663"/>
          </a:xfrm>
          <a:prstGeom prst="rect">
            <a:avLst/>
          </a:prstGeom>
          <a:noFill/>
        </p:spPr>
        <p:txBody>
          <a:bodyPr wrap="square" rtlCol="0">
            <a:spAutoFit/>
          </a:bodyPr>
          <a:lstStyle/>
          <a:p>
            <a:pPr algn="ctr"/>
            <a:r>
              <a:rPr lang="en-US" sz="6000" dirty="0" smtClean="0">
                <a:solidFill>
                  <a:schemeClr val="bg1"/>
                </a:solidFill>
                <a:latin typeface="Franklin Gothic Medium" pitchFamily="34" charset="0"/>
                <a:cs typeface="Courier New" pitchFamily="49" charset="0"/>
              </a:rPr>
              <a:t>Abstractions</a:t>
            </a:r>
            <a:endParaRPr lang="en-US" sz="6000" dirty="0">
              <a:solidFill>
                <a:schemeClr val="bg1"/>
              </a:solidFill>
              <a:latin typeface="Franklin Gothic Medium" pitchFamily="34" charset="0"/>
              <a:cs typeface="Courier New" pitchFamily="49"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z="4000" dirty="0" smtClean="0">
                <a:solidFill>
                  <a:schemeClr val="bg1"/>
                </a:solidFill>
                <a:latin typeface="Franklin Gothic Medium" pitchFamily="34" charset="0"/>
              </a:rPr>
              <a:t>Who are our users, really?</a:t>
            </a:r>
            <a:endParaRPr lang="en-US" sz="4000" dirty="0">
              <a:solidFill>
                <a:schemeClr val="bg1"/>
              </a:solidFill>
              <a:latin typeface="Franklin Gothic Medium" pitchFamily="34" charset="0"/>
            </a:endParaRPr>
          </a:p>
        </p:txBody>
      </p:sp>
      <p:sp>
        <p:nvSpPr>
          <p:cNvPr id="17" name="TextBox 16"/>
          <p:cNvSpPr txBox="1"/>
          <p:nvPr/>
        </p:nvSpPr>
        <p:spPr>
          <a:xfrm>
            <a:off x="2667000" y="2667000"/>
            <a:ext cx="6096000" cy="1323439"/>
          </a:xfrm>
          <a:prstGeom prst="rect">
            <a:avLst/>
          </a:prstGeom>
          <a:noFill/>
        </p:spPr>
        <p:txBody>
          <a:bodyPr wrap="square" rtlCol="0">
            <a:spAutoFit/>
          </a:bodyPr>
          <a:lstStyle/>
          <a:p>
            <a:r>
              <a:rPr lang="en-US" sz="2000" i="1" smtClean="0">
                <a:solidFill>
                  <a:schemeClr val="bg1"/>
                </a:solidFill>
              </a:rPr>
              <a:t>Apply it…</a:t>
            </a:r>
            <a:r>
              <a:rPr lang="en-US" sz="2000" smtClean="0">
                <a:solidFill>
                  <a:schemeClr val="bg1"/>
                </a:solidFill>
              </a:rPr>
              <a:t/>
            </a:r>
            <a:br>
              <a:rPr lang="en-US" sz="2000" smtClean="0">
                <a:solidFill>
                  <a:schemeClr val="bg1"/>
                </a:solidFill>
              </a:rPr>
            </a:br>
            <a:r>
              <a:rPr lang="en-US" sz="2000" b="1" smtClean="0">
                <a:solidFill>
                  <a:schemeClr val="accent6"/>
                </a:solidFill>
              </a:rPr>
              <a:t>Describe one of your customers, in as much detail as possible.  Give him or her a name and sketch a picture. </a:t>
            </a:r>
          </a:p>
          <a:p>
            <a:endParaRPr lang="en-US" sz="2000" b="1">
              <a:solidFill>
                <a:schemeClr val="accent6"/>
              </a:solidFill>
            </a:endParaRPr>
          </a:p>
        </p:txBody>
      </p:sp>
      <p:pic>
        <p:nvPicPr>
          <p:cNvPr id="3087" name="Picture 15" descr="G:\cache\Temporary Internet Files\Content.IE5\HTI8YL3D\MC900434411[1].wmf"/>
          <p:cNvPicPr>
            <a:picLocks noChangeAspect="1" noChangeArrowheads="1"/>
          </p:cNvPicPr>
          <p:nvPr/>
        </p:nvPicPr>
        <p:blipFill>
          <a:blip r:embed="rId3" cstate="print"/>
          <a:srcRect/>
          <a:stretch>
            <a:fillRect/>
          </a:stretch>
        </p:blipFill>
        <p:spPr bwMode="auto">
          <a:xfrm>
            <a:off x="990600" y="2667000"/>
            <a:ext cx="1371600" cy="15430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z="4000" dirty="0" smtClean="0">
                <a:solidFill>
                  <a:schemeClr val="bg1"/>
                </a:solidFill>
                <a:latin typeface="Franklin Gothic Medium" pitchFamily="34" charset="0"/>
              </a:rPr>
              <a:t>Who are our users, really? (Part 2)</a:t>
            </a:r>
            <a:endParaRPr lang="en-US" sz="4000" dirty="0">
              <a:solidFill>
                <a:schemeClr val="bg1"/>
              </a:solidFill>
              <a:latin typeface="Franklin Gothic Medium" pitchFamily="34" charset="0"/>
            </a:endParaRPr>
          </a:p>
        </p:txBody>
      </p:sp>
      <p:sp>
        <p:nvSpPr>
          <p:cNvPr id="17" name="TextBox 16"/>
          <p:cNvSpPr txBox="1"/>
          <p:nvPr/>
        </p:nvSpPr>
        <p:spPr>
          <a:xfrm>
            <a:off x="2667000" y="2667000"/>
            <a:ext cx="6096000" cy="1323439"/>
          </a:xfrm>
          <a:prstGeom prst="rect">
            <a:avLst/>
          </a:prstGeom>
          <a:noFill/>
        </p:spPr>
        <p:txBody>
          <a:bodyPr wrap="square" rtlCol="0">
            <a:spAutoFit/>
          </a:bodyPr>
          <a:lstStyle/>
          <a:p>
            <a:r>
              <a:rPr lang="en-US" sz="2000" i="1" smtClean="0">
                <a:solidFill>
                  <a:schemeClr val="bg1"/>
                </a:solidFill>
              </a:rPr>
              <a:t>Apply it…</a:t>
            </a:r>
            <a:r>
              <a:rPr lang="en-US" sz="2000" smtClean="0">
                <a:solidFill>
                  <a:schemeClr val="bg1"/>
                </a:solidFill>
              </a:rPr>
              <a:t/>
            </a:r>
            <a:br>
              <a:rPr lang="en-US" sz="2000" smtClean="0">
                <a:solidFill>
                  <a:schemeClr val="bg1"/>
                </a:solidFill>
              </a:rPr>
            </a:br>
            <a:r>
              <a:rPr lang="en-US" sz="2000" b="1" smtClean="0">
                <a:solidFill>
                  <a:schemeClr val="accent6"/>
                </a:solidFill>
              </a:rPr>
              <a:t>Describe in 30 seconds the need, motivation or pain point you are addressing for the person you just described.</a:t>
            </a:r>
            <a:endParaRPr lang="en-US" sz="2000" b="1">
              <a:solidFill>
                <a:schemeClr val="accent6"/>
              </a:solidFill>
            </a:endParaRPr>
          </a:p>
        </p:txBody>
      </p:sp>
      <p:pic>
        <p:nvPicPr>
          <p:cNvPr id="3087" name="Picture 15" descr="G:\cache\Temporary Internet Files\Content.IE5\HTI8YL3D\MC900434411[1].wmf"/>
          <p:cNvPicPr>
            <a:picLocks noChangeAspect="1" noChangeArrowheads="1"/>
          </p:cNvPicPr>
          <p:nvPr/>
        </p:nvPicPr>
        <p:blipFill>
          <a:blip r:embed="rId3" cstate="print"/>
          <a:srcRect/>
          <a:stretch>
            <a:fillRect/>
          </a:stretch>
        </p:blipFill>
        <p:spPr bwMode="auto">
          <a:xfrm>
            <a:off x="990600" y="2667000"/>
            <a:ext cx="1371600" cy="15430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Get outside the building: approaches</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4419600" y="1295400"/>
            <a:ext cx="4572000" cy="5562600"/>
          </a:xfrm>
        </p:spPr>
        <p:txBody>
          <a:bodyPr>
            <a:normAutofit/>
          </a:bodyPr>
          <a:lstStyle/>
          <a:p>
            <a:pPr marL="0" indent="0">
              <a:buNone/>
            </a:pPr>
            <a:r>
              <a:rPr lang="en-US" i="1" dirty="0" smtClean="0">
                <a:solidFill>
                  <a:schemeClr val="bg1"/>
                </a:solidFill>
                <a:latin typeface="Franklin Gothic Medium" pitchFamily="34" charset="0"/>
              </a:rPr>
              <a:t>Embrace qualitative insights</a:t>
            </a:r>
          </a:p>
          <a:p>
            <a:pPr marL="0" indent="0">
              <a:buNone/>
            </a:pPr>
            <a:r>
              <a:rPr lang="en-US" sz="2500" dirty="0" smtClean="0">
                <a:solidFill>
                  <a:schemeClr val="bg1"/>
                </a:solidFill>
                <a:latin typeface="Franklin Gothic Medium" pitchFamily="34" charset="0"/>
              </a:rPr>
              <a:t/>
            </a:r>
            <a:br>
              <a:rPr lang="en-US" sz="2500" dirty="0" smtClean="0">
                <a:solidFill>
                  <a:schemeClr val="bg1"/>
                </a:solidFill>
                <a:latin typeface="Franklin Gothic Medium" pitchFamily="34" charset="0"/>
              </a:rPr>
            </a:br>
            <a:r>
              <a:rPr lang="en-US" sz="2500" dirty="0" smtClean="0">
                <a:solidFill>
                  <a:schemeClr val="bg1"/>
                </a:solidFill>
                <a:latin typeface="Franklin Gothic Medium" pitchFamily="34" charset="0"/>
              </a:rPr>
              <a:t>Interviews</a:t>
            </a:r>
            <a:br>
              <a:rPr lang="en-US" sz="2500" dirty="0" smtClean="0">
                <a:solidFill>
                  <a:schemeClr val="bg1"/>
                </a:solidFill>
                <a:latin typeface="Franklin Gothic Medium" pitchFamily="34" charset="0"/>
              </a:rPr>
            </a:br>
            <a:r>
              <a:rPr lang="en-US" sz="2500" dirty="0" smtClean="0">
                <a:solidFill>
                  <a:schemeClr val="bg1"/>
                </a:solidFill>
                <a:latin typeface="Franklin Gothic Medium" pitchFamily="34" charset="0"/>
              </a:rPr>
              <a:t>Observation </a:t>
            </a:r>
            <a:br>
              <a:rPr lang="en-US" sz="2500" dirty="0" smtClean="0">
                <a:solidFill>
                  <a:schemeClr val="bg1"/>
                </a:solidFill>
                <a:latin typeface="Franklin Gothic Medium" pitchFamily="34" charset="0"/>
              </a:rPr>
            </a:br>
            <a:r>
              <a:rPr lang="en-US" sz="2500" dirty="0" smtClean="0">
                <a:solidFill>
                  <a:schemeClr val="bg1"/>
                </a:solidFill>
                <a:latin typeface="Franklin Gothic Medium" pitchFamily="34" charset="0"/>
              </a:rPr>
              <a:t>Participant observation </a:t>
            </a:r>
          </a:p>
          <a:p>
            <a:pPr marL="0" indent="0">
              <a:buNone/>
            </a:pPr>
            <a:endParaRPr lang="en-US" sz="2500" dirty="0" smtClean="0">
              <a:solidFill>
                <a:schemeClr val="bg1"/>
              </a:solidFill>
              <a:latin typeface="Franklin Gothic Medium" pitchFamily="34" charset="0"/>
            </a:endParaRPr>
          </a:p>
          <a:p>
            <a:pPr marL="0" indent="0">
              <a:buNone/>
            </a:pPr>
            <a:r>
              <a:rPr lang="en-US" sz="2500" dirty="0" smtClean="0">
                <a:solidFill>
                  <a:schemeClr val="bg1"/>
                </a:solidFill>
                <a:latin typeface="Franklin Gothic Medium" pitchFamily="34" charset="0"/>
              </a:rPr>
              <a:t>Be 100% interested in the person and everything about them: you are there to ask questions and listen reflectively, not to talk about yourself</a:t>
            </a:r>
          </a:p>
          <a:p>
            <a:pPr marL="0" indent="0">
              <a:buNone/>
            </a:pPr>
            <a:endParaRPr lang="en-US" sz="2500" dirty="0" smtClean="0">
              <a:solidFill>
                <a:schemeClr val="bg1"/>
              </a:solidFill>
              <a:latin typeface="Franklin Gothic Medium" pitchFamily="34" charset="0"/>
            </a:endParaRPr>
          </a:p>
        </p:txBody>
      </p:sp>
      <p:pic>
        <p:nvPicPr>
          <p:cNvPr id="4098" name="Picture 2" descr="C:\Users\Abe\Documents\My Dropbox\clients\projects\UX workshop\presentations\Interview -- small group.jpg"/>
          <p:cNvPicPr>
            <a:picLocks noChangeAspect="1" noChangeArrowheads="1"/>
          </p:cNvPicPr>
          <p:nvPr/>
        </p:nvPicPr>
        <p:blipFill>
          <a:blip r:embed="rId3" cstate="print"/>
          <a:srcRect/>
          <a:stretch>
            <a:fillRect/>
          </a:stretch>
        </p:blipFill>
        <p:spPr bwMode="auto">
          <a:xfrm>
            <a:off x="152400" y="1371600"/>
            <a:ext cx="4184785"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Get outside the building: questions</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3733800" y="1295400"/>
            <a:ext cx="5257800" cy="5562600"/>
          </a:xfrm>
        </p:spPr>
        <p:txBody>
          <a:bodyPr>
            <a:normAutofit/>
          </a:bodyPr>
          <a:lstStyle/>
          <a:p>
            <a:pPr marL="0" indent="0">
              <a:buNone/>
            </a:pPr>
            <a:r>
              <a:rPr lang="en-US" b="1" smtClean="0">
                <a:solidFill>
                  <a:schemeClr val="bg1"/>
                </a:solidFill>
              </a:rPr>
              <a:t>So, what should I be learning from the customer development interview?</a:t>
            </a:r>
          </a:p>
          <a:p>
            <a:pPr marL="174625" indent="-174625">
              <a:buNone/>
            </a:pPr>
            <a:endParaRPr lang="en-US" smtClean="0">
              <a:solidFill>
                <a:schemeClr val="bg1"/>
              </a:solidFill>
            </a:endParaRPr>
          </a:p>
          <a:p>
            <a:pPr marL="398463" indent="-398463">
              <a:buNone/>
            </a:pPr>
            <a:r>
              <a:rPr lang="en-US" smtClean="0">
                <a:solidFill>
                  <a:schemeClr val="bg1"/>
                </a:solidFill>
                <a:sym typeface="Wingdings"/>
              </a:rPr>
              <a:t>—</a:t>
            </a:r>
            <a:r>
              <a:rPr lang="en-US" smtClean="0">
                <a:solidFill>
                  <a:schemeClr val="bg1"/>
                </a:solidFill>
              </a:rPr>
              <a:t>Cindy Alvarez</a:t>
            </a:r>
            <a:br>
              <a:rPr lang="en-US" smtClean="0">
                <a:solidFill>
                  <a:schemeClr val="bg1"/>
                </a:solidFill>
              </a:rPr>
            </a:br>
            <a:r>
              <a:rPr lang="en-US" sz="1400" smtClean="0">
                <a:solidFill>
                  <a:schemeClr val="bg1"/>
                </a:solidFill>
              </a:rPr>
              <a:t>http://www.cindyalvarez.com/communication/customer-development-interviews-how-to-what-you-should-be-learning</a:t>
            </a:r>
            <a:endParaRPr lang="en-US" sz="1400">
              <a:solidFill>
                <a:schemeClr val="bg1"/>
              </a:solidFill>
            </a:endParaRPr>
          </a:p>
        </p:txBody>
      </p:sp>
      <p:pic>
        <p:nvPicPr>
          <p:cNvPr id="5122" name="Picture 2" descr="C:\Users\Abe\Documents\My Dropbox\clients\projects\UX workshop\presentations\Observation.jpg"/>
          <p:cNvPicPr>
            <a:picLocks noChangeAspect="1" noChangeArrowheads="1"/>
          </p:cNvPicPr>
          <p:nvPr/>
        </p:nvPicPr>
        <p:blipFill>
          <a:blip r:embed="rId3" cstate="print"/>
          <a:srcRect/>
          <a:stretch>
            <a:fillRect/>
          </a:stretch>
        </p:blipFill>
        <p:spPr bwMode="auto">
          <a:xfrm>
            <a:off x="77585" y="1295400"/>
            <a:ext cx="3657600" cy="2800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z="4000" dirty="0" smtClean="0">
                <a:solidFill>
                  <a:schemeClr val="bg1"/>
                </a:solidFill>
                <a:latin typeface="Franklin Gothic Medium" pitchFamily="34" charset="0"/>
              </a:rPr>
              <a:t>Face your fears</a:t>
            </a:r>
            <a:endParaRPr lang="en-US" sz="4000" dirty="0">
              <a:solidFill>
                <a:schemeClr val="bg1"/>
              </a:solidFill>
              <a:latin typeface="Franklin Gothic Medium" pitchFamily="34" charset="0"/>
            </a:endParaRPr>
          </a:p>
        </p:txBody>
      </p:sp>
      <p:sp>
        <p:nvSpPr>
          <p:cNvPr id="17" name="TextBox 16"/>
          <p:cNvSpPr txBox="1"/>
          <p:nvPr/>
        </p:nvSpPr>
        <p:spPr>
          <a:xfrm>
            <a:off x="2667000" y="2667000"/>
            <a:ext cx="6096000" cy="1323439"/>
          </a:xfrm>
          <a:prstGeom prst="rect">
            <a:avLst/>
          </a:prstGeom>
          <a:noFill/>
        </p:spPr>
        <p:txBody>
          <a:bodyPr wrap="square" rtlCol="0">
            <a:spAutoFit/>
          </a:bodyPr>
          <a:lstStyle/>
          <a:p>
            <a:r>
              <a:rPr lang="en-US" sz="2000" i="1" smtClean="0">
                <a:solidFill>
                  <a:schemeClr val="bg1"/>
                </a:solidFill>
              </a:rPr>
              <a:t>Apply it…</a:t>
            </a:r>
            <a:r>
              <a:rPr lang="en-US" sz="2000" smtClean="0">
                <a:solidFill>
                  <a:schemeClr val="bg1"/>
                </a:solidFill>
              </a:rPr>
              <a:t/>
            </a:r>
            <a:br>
              <a:rPr lang="en-US" sz="2000" smtClean="0">
                <a:solidFill>
                  <a:schemeClr val="bg1"/>
                </a:solidFill>
              </a:rPr>
            </a:br>
            <a:r>
              <a:rPr lang="en-US" sz="2000" b="1" smtClean="0">
                <a:solidFill>
                  <a:schemeClr val="accent6"/>
                </a:solidFill>
              </a:rPr>
              <a:t>What’s one small thing you can do THIS WEEK to get “outside the building” and listen to your customers?</a:t>
            </a:r>
          </a:p>
          <a:p>
            <a:endParaRPr lang="en-US" sz="2000" b="1" smtClean="0">
              <a:solidFill>
                <a:schemeClr val="accent6"/>
              </a:solidFill>
            </a:endParaRPr>
          </a:p>
        </p:txBody>
      </p:sp>
      <p:pic>
        <p:nvPicPr>
          <p:cNvPr id="3087" name="Picture 15" descr="G:\cache\Temporary Internet Files\Content.IE5\HTI8YL3D\MC900434411[1].wmf"/>
          <p:cNvPicPr>
            <a:picLocks noChangeAspect="1" noChangeArrowheads="1"/>
          </p:cNvPicPr>
          <p:nvPr/>
        </p:nvPicPr>
        <p:blipFill>
          <a:blip r:embed="rId3" cstate="print"/>
          <a:srcRect/>
          <a:stretch>
            <a:fillRect/>
          </a:stretch>
        </p:blipFill>
        <p:spPr bwMode="auto">
          <a:xfrm>
            <a:off x="990600" y="2667000"/>
            <a:ext cx="1371600" cy="15430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Design</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3733800" y="1295400"/>
            <a:ext cx="5029200" cy="4876799"/>
          </a:xfrm>
        </p:spPr>
        <p:txBody>
          <a:bodyPr>
            <a:normAutofit fontScale="92500" lnSpcReduction="20000"/>
          </a:bodyPr>
          <a:lstStyle/>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Strategy is about FOCUS</a:t>
            </a:r>
          </a:p>
          <a:p>
            <a:pPr marL="0" indent="0">
              <a:buNone/>
            </a:pPr>
            <a:endParaRPr lang="en-US" dirty="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Research is about EMPATHY</a:t>
            </a:r>
          </a:p>
          <a:p>
            <a:pPr marL="0" indent="0">
              <a:buNone/>
            </a:pPr>
            <a:endParaRPr lang="en-US" dirty="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Design is about CLARITY</a:t>
            </a:r>
          </a:p>
        </p:txBody>
      </p:sp>
      <p:pic>
        <p:nvPicPr>
          <p:cNvPr id="10248" name="Picture 8" descr="C:\Users\Abe\Documents\My Dropbox\clients\projects\UX workshop\presentations\Focus.jpg"/>
          <p:cNvPicPr>
            <a:picLocks noChangeAspect="1" noChangeArrowheads="1"/>
          </p:cNvPicPr>
          <p:nvPr/>
        </p:nvPicPr>
        <p:blipFill>
          <a:blip r:embed="rId3" cstate="print"/>
          <a:srcRect/>
          <a:stretch>
            <a:fillRect/>
          </a:stretch>
        </p:blipFill>
        <p:spPr bwMode="auto">
          <a:xfrm>
            <a:off x="1371600" y="1191134"/>
            <a:ext cx="2212848" cy="2009266"/>
          </a:xfrm>
          <a:prstGeom prst="rect">
            <a:avLst/>
          </a:prstGeom>
          <a:ln>
            <a:noFill/>
          </a:ln>
          <a:effectLst>
            <a:softEdge rad="112500"/>
          </a:effectLst>
        </p:spPr>
      </p:pic>
      <p:pic>
        <p:nvPicPr>
          <p:cNvPr id="10249" name="Picture 9" descr="C:\Users\Abe\Documents\My Dropbox\clients\projects\UX workshop\presentations\Interview.jpg"/>
          <p:cNvPicPr>
            <a:picLocks noChangeAspect="1" noChangeArrowheads="1"/>
          </p:cNvPicPr>
          <p:nvPr/>
        </p:nvPicPr>
        <p:blipFill>
          <a:blip r:embed="rId4" cstate="print"/>
          <a:srcRect/>
          <a:stretch>
            <a:fillRect/>
          </a:stretch>
        </p:blipFill>
        <p:spPr bwMode="auto">
          <a:xfrm>
            <a:off x="1371600" y="3200400"/>
            <a:ext cx="2209800" cy="1657350"/>
          </a:xfrm>
          <a:prstGeom prst="rect">
            <a:avLst/>
          </a:prstGeom>
          <a:ln>
            <a:noFill/>
          </a:ln>
          <a:effectLst>
            <a:softEdge rad="112500"/>
          </a:effectLst>
        </p:spPr>
      </p:pic>
      <p:pic>
        <p:nvPicPr>
          <p:cNvPr id="10250" name="Picture 10" descr="C:\Users\Abe\Documents\My Dropbox\clients\projects\UX workshop\presentations\Clarity.jpg"/>
          <p:cNvPicPr>
            <a:picLocks noChangeAspect="1" noChangeArrowheads="1"/>
          </p:cNvPicPr>
          <p:nvPr/>
        </p:nvPicPr>
        <p:blipFill>
          <a:blip r:embed="rId5" cstate="print"/>
          <a:srcRect/>
          <a:stretch>
            <a:fillRect/>
          </a:stretch>
        </p:blipFill>
        <p:spPr bwMode="auto">
          <a:xfrm>
            <a:off x="1368552" y="5105400"/>
            <a:ext cx="2212848" cy="1659636"/>
          </a:xfrm>
          <a:prstGeom prst="rect">
            <a:avLst/>
          </a:prstGeom>
          <a:ln>
            <a:noFill/>
          </a:ln>
          <a:effectLst>
            <a:softEdge rad="112500"/>
          </a:effectLst>
        </p:spPr>
      </p:pic>
      <p:sp>
        <p:nvSpPr>
          <p:cNvPr id="8" name="Rectangle 7"/>
          <p:cNvSpPr/>
          <p:nvPr/>
        </p:nvSpPr>
        <p:spPr>
          <a:xfrm>
            <a:off x="1219200" y="1066800"/>
            <a:ext cx="7543800" cy="39624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Good design is unobtrusive</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4495800" y="1676401"/>
            <a:ext cx="4267200" cy="4876799"/>
          </a:xfrm>
        </p:spPr>
        <p:txBody>
          <a:bodyPr>
            <a:normAutofit/>
          </a:bodyPr>
          <a:lstStyle/>
          <a:p>
            <a:pPr marL="0" indent="0">
              <a:buNone/>
            </a:pPr>
            <a:r>
              <a:rPr lang="en-US" dirty="0" smtClean="0">
                <a:solidFill>
                  <a:schemeClr val="bg1"/>
                </a:solidFill>
                <a:latin typeface="Franklin Gothic Medium" pitchFamily="34" charset="0"/>
              </a:rPr>
              <a:t>“In my experience users react positively when things are clear and understandable.”</a:t>
            </a:r>
          </a:p>
        </p:txBody>
      </p:sp>
      <p:pic>
        <p:nvPicPr>
          <p:cNvPr id="4098" name="Picture 2" descr="C:\Users\Abe\Documents\My Dropbox\clients\projects\UX workshop\presentations\Dieter Rams.jpg"/>
          <p:cNvPicPr>
            <a:picLocks noChangeAspect="1" noChangeArrowheads="1"/>
          </p:cNvPicPr>
          <p:nvPr/>
        </p:nvPicPr>
        <p:blipFill>
          <a:blip r:embed="rId3" cstate="print"/>
          <a:srcRect/>
          <a:stretch>
            <a:fillRect/>
          </a:stretch>
        </p:blipFill>
        <p:spPr bwMode="auto">
          <a:xfrm>
            <a:off x="381000" y="1752600"/>
            <a:ext cx="3762375" cy="31432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The Design of Everyday Software</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3581400" y="1295400"/>
            <a:ext cx="5029200" cy="4876799"/>
          </a:xfrm>
        </p:spPr>
        <p:txBody>
          <a:bodyPr>
            <a:normAutofit/>
          </a:bodyPr>
          <a:lstStyle/>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Features aren’t enough</a:t>
            </a:r>
          </a:p>
          <a:p>
            <a:pPr marL="0" indent="0">
              <a:buNone/>
            </a:pPr>
            <a:endParaRPr lang="en-US" dirty="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Fluid interaction</a:t>
            </a:r>
            <a:endParaRPr lang="en-US" dirty="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The dialogue of design</a:t>
            </a:r>
          </a:p>
        </p:txBody>
      </p:sp>
      <p:sp>
        <p:nvSpPr>
          <p:cNvPr id="5" name="Rectangle 4"/>
          <p:cNvSpPr/>
          <p:nvPr/>
        </p:nvSpPr>
        <p:spPr>
          <a:xfrm>
            <a:off x="1390650" y="1724750"/>
            <a:ext cx="2286000" cy="1754326"/>
          </a:xfrm>
          <a:prstGeom prst="rect">
            <a:avLst/>
          </a:prstGeom>
        </p:spPr>
        <p:txBody>
          <a:bodyPr>
            <a:spAutoFit/>
          </a:bodyPr>
          <a:lstStyle/>
          <a:p>
            <a:r>
              <a:rPr lang="en-US" dirty="0" smtClean="0"/>
              <a:t>file:///C:/Users/Abe/Documents/My%20Dropbox/clients/projects/UX%20workshop/presentations/Feature%20Checklist.jpg</a:t>
            </a:r>
            <a:endParaRPr lang="en-US" dirty="0"/>
          </a:p>
        </p:txBody>
      </p:sp>
      <p:pic>
        <p:nvPicPr>
          <p:cNvPr id="6" name="Picture 5" descr="Feature Checklist.jpg"/>
          <p:cNvPicPr>
            <a:picLocks noChangeAspect="1"/>
          </p:cNvPicPr>
          <p:nvPr/>
        </p:nvPicPr>
        <p:blipFill>
          <a:blip r:embed="rId3" cstate="print"/>
          <a:stretch>
            <a:fillRect/>
          </a:stretch>
        </p:blipFill>
        <p:spPr>
          <a:xfrm>
            <a:off x="1623299" y="1676400"/>
            <a:ext cx="1577101" cy="1371600"/>
          </a:xfrm>
          <a:prstGeom prst="rect">
            <a:avLst/>
          </a:prstGeom>
          <a:ln>
            <a:noFill/>
          </a:ln>
          <a:effectLst>
            <a:softEdge rad="112500"/>
          </a:effectLst>
        </p:spPr>
      </p:pic>
      <p:pic>
        <p:nvPicPr>
          <p:cNvPr id="7" name="Picture 6" descr="Fluid Interaction.jpg"/>
          <p:cNvPicPr>
            <a:picLocks noChangeAspect="1"/>
          </p:cNvPicPr>
          <p:nvPr/>
        </p:nvPicPr>
        <p:blipFill>
          <a:blip r:embed="rId4" cstate="print"/>
          <a:stretch>
            <a:fillRect/>
          </a:stretch>
        </p:blipFill>
        <p:spPr>
          <a:xfrm>
            <a:off x="1523999" y="3581400"/>
            <a:ext cx="1676401" cy="1117759"/>
          </a:xfrm>
          <a:prstGeom prst="rect">
            <a:avLst/>
          </a:prstGeom>
          <a:ln>
            <a:noFill/>
          </a:ln>
          <a:effectLst>
            <a:softEdge rad="112500"/>
          </a:effectLst>
        </p:spPr>
      </p:pic>
      <p:pic>
        <p:nvPicPr>
          <p:cNvPr id="8" name="Picture 7" descr="Dialogue.jpg"/>
          <p:cNvPicPr>
            <a:picLocks noChangeAspect="1"/>
          </p:cNvPicPr>
          <p:nvPr/>
        </p:nvPicPr>
        <p:blipFill>
          <a:blip r:embed="rId5" cstate="print"/>
          <a:stretch>
            <a:fillRect/>
          </a:stretch>
        </p:blipFill>
        <p:spPr>
          <a:xfrm>
            <a:off x="1676400" y="5155704"/>
            <a:ext cx="1524000" cy="1016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Features aren’t enough</a:t>
            </a:r>
            <a:endParaRPr lang="en-US" dirty="0">
              <a:solidFill>
                <a:schemeClr val="bg1"/>
              </a:solidFill>
              <a:latin typeface="Franklin Gothic Medium" pitchFamily="34" charset="0"/>
            </a:endParaRPr>
          </a:p>
        </p:txBody>
      </p:sp>
      <p:pic>
        <p:nvPicPr>
          <p:cNvPr id="6146" name="Picture 2" descr="C:\Users\Abe\Documents\My Dropbox\clients\projects\UX workshop\presentations\Don Norman.jpg"/>
          <p:cNvPicPr>
            <a:picLocks noChangeAspect="1" noChangeArrowheads="1"/>
          </p:cNvPicPr>
          <p:nvPr/>
        </p:nvPicPr>
        <p:blipFill>
          <a:blip r:embed="rId3" cstate="print"/>
          <a:srcRect l="32194" t="33536" r="34212"/>
          <a:stretch>
            <a:fillRect/>
          </a:stretch>
        </p:blipFill>
        <p:spPr bwMode="auto">
          <a:xfrm>
            <a:off x="2362200" y="1447800"/>
            <a:ext cx="4267200" cy="47489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p:txBody>
          <a:bodyPr/>
          <a:lstStyle/>
          <a:p>
            <a:r>
              <a:rPr lang="en-US" smtClean="0">
                <a:solidFill>
                  <a:schemeClr val="bg1"/>
                </a:solidFill>
                <a:latin typeface="Franklin Gothic Medium" pitchFamily="34" charset="0"/>
              </a:rPr>
              <a:t>Good UX vs. Bad UX</a:t>
            </a:r>
            <a:endParaRPr lang="en-US">
              <a:solidFill>
                <a:schemeClr val="bg1"/>
              </a:solidFill>
              <a:latin typeface="Franklin Gothic Medium" pitchFamily="34" charset="0"/>
            </a:endParaRPr>
          </a:p>
        </p:txBody>
      </p:sp>
      <p:sp>
        <p:nvSpPr>
          <p:cNvPr id="3" name="Content Placeholder 2"/>
          <p:cNvSpPr>
            <a:spLocks noGrp="1"/>
          </p:cNvSpPr>
          <p:nvPr>
            <p:ph idx="1"/>
          </p:nvPr>
        </p:nvSpPr>
        <p:spPr>
          <a:xfrm>
            <a:off x="2667000" y="1600200"/>
            <a:ext cx="6019800" cy="4876799"/>
          </a:xfrm>
        </p:spPr>
        <p:txBody>
          <a:bodyPr>
            <a:normAutofit/>
          </a:bodyPr>
          <a:lstStyle/>
          <a:p>
            <a:pPr marL="0" indent="0">
              <a:buNone/>
            </a:pPr>
            <a:r>
              <a:rPr lang="en-US" i="1" smtClean="0">
                <a:solidFill>
                  <a:schemeClr val="bg1"/>
                </a:solidFill>
                <a:latin typeface="Franklin Gothic Medium" pitchFamily="34" charset="0"/>
              </a:rPr>
              <a:t>Let’s get some concrete examples.</a:t>
            </a:r>
          </a:p>
          <a:p>
            <a:pPr marL="0" indent="0">
              <a:buNone/>
            </a:pPr>
            <a:endParaRPr lang="en-US">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What products, tools, or services do you think provide a “good user experience?”  Why?</a:t>
            </a:r>
          </a:p>
          <a:p>
            <a:pPr marL="0" indent="0">
              <a:buNone/>
            </a:pPr>
            <a:endParaRPr lang="en-US">
              <a:solidFill>
                <a:schemeClr val="bg1"/>
              </a:solidFill>
              <a:latin typeface="Franklin Gothic Medium" pitchFamily="34" charset="0"/>
            </a:endParaRPr>
          </a:p>
          <a:p>
            <a:pPr marL="0" indent="0">
              <a:buNone/>
            </a:pPr>
            <a:r>
              <a:rPr lang="en-US" smtClean="0">
                <a:solidFill>
                  <a:schemeClr val="bg1"/>
                </a:solidFill>
                <a:latin typeface="Franklin Gothic Medium" pitchFamily="34" charset="0"/>
              </a:rPr>
              <a:t>How about “bad user experience?” Why?</a:t>
            </a:r>
          </a:p>
        </p:txBody>
      </p:sp>
      <p:pic>
        <p:nvPicPr>
          <p:cNvPr id="5126" name="Picture 6" descr="G:\cache\Temporary Internet Files\Content.IE5\HTI8YL3D\MC900433797[1].png"/>
          <p:cNvPicPr>
            <a:picLocks noChangeAspect="1" noChangeArrowheads="1"/>
          </p:cNvPicPr>
          <p:nvPr/>
        </p:nvPicPr>
        <p:blipFill>
          <a:blip r:embed="rId3" cstate="print"/>
          <a:srcRect/>
          <a:stretch>
            <a:fillRect/>
          </a:stretch>
        </p:blipFill>
        <p:spPr bwMode="auto">
          <a:xfrm>
            <a:off x="914400" y="3352943"/>
            <a:ext cx="1676257" cy="167625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Fluid interactions</a:t>
            </a:r>
            <a:endParaRPr lang="en-US" dirty="0">
              <a:solidFill>
                <a:schemeClr val="bg1"/>
              </a:solidFill>
              <a:latin typeface="Franklin Gothic Medium" pitchFamily="34" charset="0"/>
            </a:endParaRPr>
          </a:p>
        </p:txBody>
      </p:sp>
      <p:pic>
        <p:nvPicPr>
          <p:cNvPr id="7170" name="Picture 2" descr="C:\Users\Abe\Documents\My Dropbox\clients\projects\UX workshop\presentations\Don't Make Me Think.jpg"/>
          <p:cNvPicPr>
            <a:picLocks noChangeAspect="1" noChangeArrowheads="1"/>
          </p:cNvPicPr>
          <p:nvPr/>
        </p:nvPicPr>
        <p:blipFill>
          <a:blip r:embed="rId3" cstate="print"/>
          <a:srcRect l="7143" t="14924" r="7143" b="12500"/>
          <a:stretch>
            <a:fillRect/>
          </a:stretch>
        </p:blipFill>
        <p:spPr bwMode="auto">
          <a:xfrm>
            <a:off x="2133600" y="1295400"/>
            <a:ext cx="4724400" cy="514315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merican_current.png"/>
          <p:cNvPicPr>
            <a:picLocks noGrp="1" noChangeAspect="1"/>
          </p:cNvPicPr>
          <p:nvPr>
            <p:ph idx="1"/>
          </p:nvPr>
        </p:nvPicPr>
        <p:blipFill>
          <a:blip r:embed="rId2" cstate="print"/>
          <a:stretch>
            <a:fillRect/>
          </a:stretch>
        </p:blipFill>
        <p:spPr>
          <a:xfrm>
            <a:off x="1981200" y="0"/>
            <a:ext cx="5119353" cy="6858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merican Airlines.png"/>
          <p:cNvPicPr>
            <a:picLocks noGrp="1" noChangeAspect="1"/>
          </p:cNvPicPr>
          <p:nvPr>
            <p:ph idx="1"/>
          </p:nvPr>
        </p:nvPicPr>
        <p:blipFill>
          <a:blip r:embed="rId2" cstate="print"/>
          <a:stretch>
            <a:fillRect/>
          </a:stretch>
        </p:blipFill>
        <p:spPr>
          <a:xfrm>
            <a:off x="609600" y="0"/>
            <a:ext cx="8067241" cy="68580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ackboard overview UI.png"/>
          <p:cNvPicPr>
            <a:picLocks noGrp="1" noChangeAspect="1"/>
          </p:cNvPicPr>
          <p:nvPr>
            <p:ph idx="1"/>
          </p:nvPr>
        </p:nvPicPr>
        <p:blipFill>
          <a:blip r:embed="rId2" cstate="print"/>
          <a:stretch>
            <a:fillRect/>
          </a:stretch>
        </p:blipFill>
        <p:spPr>
          <a:xfrm>
            <a:off x="-1" y="1524000"/>
            <a:ext cx="9191923" cy="3543300"/>
          </a:xfrm>
        </p:spPr>
      </p:pic>
      <p:sp>
        <p:nvSpPr>
          <p:cNvPr id="5" name="Down Arrow 4"/>
          <p:cNvSpPr/>
          <p:nvPr/>
        </p:nvSpPr>
        <p:spPr>
          <a:xfrm rot="3240510">
            <a:off x="2806018" y="1785047"/>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Down Arrow 5"/>
          <p:cNvSpPr/>
          <p:nvPr/>
        </p:nvSpPr>
        <p:spPr>
          <a:xfrm rot="19248515">
            <a:off x="8368618" y="3156648"/>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Down Arrow 6"/>
          <p:cNvSpPr/>
          <p:nvPr/>
        </p:nvSpPr>
        <p:spPr>
          <a:xfrm rot="7394953">
            <a:off x="1205818" y="4375847"/>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zuku overview UI (as of July 2010).png"/>
          <p:cNvPicPr>
            <a:picLocks noGrp="1" noChangeAspect="1"/>
          </p:cNvPicPr>
          <p:nvPr>
            <p:ph idx="1"/>
          </p:nvPr>
        </p:nvPicPr>
        <p:blipFill>
          <a:blip r:embed="rId2" cstate="print"/>
          <a:stretch>
            <a:fillRect/>
          </a:stretch>
        </p:blipFill>
        <p:spPr>
          <a:xfrm>
            <a:off x="0" y="533400"/>
            <a:ext cx="9144000" cy="5789349"/>
          </a:xfrm>
        </p:spPr>
      </p:pic>
      <p:sp>
        <p:nvSpPr>
          <p:cNvPr id="5" name="Down Arrow 4"/>
          <p:cNvSpPr/>
          <p:nvPr/>
        </p:nvSpPr>
        <p:spPr>
          <a:xfrm rot="3068777">
            <a:off x="2656949" y="113307"/>
            <a:ext cx="353169" cy="534589"/>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Down Arrow 5"/>
          <p:cNvSpPr/>
          <p:nvPr/>
        </p:nvSpPr>
        <p:spPr>
          <a:xfrm rot="16578745">
            <a:off x="6505436" y="2759659"/>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Down Arrow 6"/>
          <p:cNvSpPr/>
          <p:nvPr/>
        </p:nvSpPr>
        <p:spPr>
          <a:xfrm rot="6764239">
            <a:off x="969176" y="1385873"/>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ackboard people UI.png"/>
          <p:cNvPicPr>
            <a:picLocks noGrp="1" noChangeAspect="1"/>
          </p:cNvPicPr>
          <p:nvPr>
            <p:ph idx="1"/>
          </p:nvPr>
        </p:nvPicPr>
        <p:blipFill>
          <a:blip r:embed="rId2" cstate="print"/>
          <a:stretch>
            <a:fillRect/>
          </a:stretch>
        </p:blipFill>
        <p:spPr>
          <a:xfrm>
            <a:off x="0" y="762000"/>
            <a:ext cx="9144000" cy="5063654"/>
          </a:xfrm>
        </p:spPr>
      </p:pic>
      <p:sp>
        <p:nvSpPr>
          <p:cNvPr id="5" name="Down Arrow 4"/>
          <p:cNvSpPr/>
          <p:nvPr/>
        </p:nvSpPr>
        <p:spPr>
          <a:xfrm rot="8499749">
            <a:off x="5991305" y="2641772"/>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Down Arrow 5"/>
          <p:cNvSpPr/>
          <p:nvPr/>
        </p:nvSpPr>
        <p:spPr>
          <a:xfrm rot="13602531">
            <a:off x="8288231" y="3244300"/>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Down Arrow 6"/>
          <p:cNvSpPr/>
          <p:nvPr/>
        </p:nvSpPr>
        <p:spPr>
          <a:xfrm rot="6969722">
            <a:off x="4861079" y="1680809"/>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zuku people UI (as of July 2010).png"/>
          <p:cNvPicPr>
            <a:picLocks noGrp="1" noChangeAspect="1"/>
          </p:cNvPicPr>
          <p:nvPr>
            <p:ph idx="1"/>
          </p:nvPr>
        </p:nvPicPr>
        <p:blipFill>
          <a:blip r:embed="rId2" cstate="print"/>
          <a:stretch>
            <a:fillRect/>
          </a:stretch>
        </p:blipFill>
        <p:spPr>
          <a:xfrm>
            <a:off x="0" y="1524000"/>
            <a:ext cx="9144000" cy="3697999"/>
          </a:xfrm>
        </p:spPr>
      </p:pic>
      <p:sp>
        <p:nvSpPr>
          <p:cNvPr id="5" name="Down Arrow 4"/>
          <p:cNvSpPr/>
          <p:nvPr/>
        </p:nvSpPr>
        <p:spPr>
          <a:xfrm rot="8204608">
            <a:off x="740708" y="2861985"/>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Down Arrow 5"/>
          <p:cNvSpPr/>
          <p:nvPr/>
        </p:nvSpPr>
        <p:spPr>
          <a:xfrm rot="10800000">
            <a:off x="2743200" y="4800600"/>
            <a:ext cx="344903" cy="51940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toCard UI (Fitt's Law).jpg"/>
          <p:cNvPicPr>
            <a:picLocks noGrp="1" noChangeAspect="1"/>
          </p:cNvPicPr>
          <p:nvPr>
            <p:ph idx="1"/>
          </p:nvPr>
        </p:nvPicPr>
        <p:blipFill>
          <a:blip r:embed="rId2" cstate="print"/>
          <a:stretch>
            <a:fillRect/>
          </a:stretch>
        </p:blipFill>
        <p:spPr>
          <a:xfrm>
            <a:off x="1" y="0"/>
            <a:ext cx="9143999" cy="6858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Design is a conversation</a:t>
            </a:r>
            <a:endParaRPr lang="en-US" dirty="0">
              <a:solidFill>
                <a:schemeClr val="bg1"/>
              </a:solidFill>
              <a:latin typeface="Franklin Gothic Medium" pitchFamily="34" charset="0"/>
            </a:endParaRPr>
          </a:p>
        </p:txBody>
      </p:sp>
      <p:sp>
        <p:nvSpPr>
          <p:cNvPr id="9" name="Content Placeholder 2"/>
          <p:cNvSpPr>
            <a:spLocks noGrp="1"/>
          </p:cNvSpPr>
          <p:nvPr>
            <p:ph idx="1"/>
          </p:nvPr>
        </p:nvSpPr>
        <p:spPr>
          <a:xfrm>
            <a:off x="3733800" y="1600200"/>
            <a:ext cx="5029200" cy="5486400"/>
          </a:xfrm>
        </p:spPr>
        <p:txBody>
          <a:bodyPr>
            <a:normAutofit/>
          </a:bodyPr>
          <a:lstStyle/>
          <a:p>
            <a:pPr marL="0" indent="0">
              <a:buNone/>
            </a:pPr>
            <a:r>
              <a:rPr lang="en-US" dirty="0" smtClean="0">
                <a:solidFill>
                  <a:schemeClr val="bg1"/>
                </a:solidFill>
                <a:latin typeface="Franklin Gothic Medium" pitchFamily="34" charset="0"/>
              </a:rPr>
              <a:t>Designer and business</a:t>
            </a: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Designer and developer</a:t>
            </a:r>
          </a:p>
          <a:p>
            <a:pPr marL="0" indent="0">
              <a:buNone/>
            </a:pPr>
            <a:endParaRPr lang="en-US" dirty="0" smtClean="0">
              <a:solidFill>
                <a:schemeClr val="bg1"/>
              </a:solidFill>
              <a:latin typeface="Franklin Gothic Medium" pitchFamily="34" charset="0"/>
            </a:endParaRPr>
          </a:p>
          <a:p>
            <a:pPr marL="0" indent="0">
              <a:buNone/>
            </a:pPr>
            <a:r>
              <a:rPr lang="en-US" dirty="0" smtClean="0">
                <a:solidFill>
                  <a:schemeClr val="bg1"/>
                </a:solidFill>
                <a:latin typeface="Franklin Gothic Medium" pitchFamily="34" charset="0"/>
              </a:rPr>
              <a:t>Designer and users</a:t>
            </a:r>
          </a:p>
          <a:p>
            <a:pPr marL="0" indent="0">
              <a:buNone/>
            </a:pPr>
            <a:endParaRPr lang="en-US" dirty="0" smtClean="0">
              <a:solidFill>
                <a:schemeClr val="bg1"/>
              </a:solidFill>
              <a:latin typeface="Franklin Gothic Medium" pitchFamily="34" charset="0"/>
            </a:endParaRPr>
          </a:p>
          <a:p>
            <a:pPr marL="0" indent="0">
              <a:buNone/>
            </a:pPr>
            <a:endParaRPr lang="en-US" dirty="0" smtClean="0">
              <a:solidFill>
                <a:schemeClr val="bg1"/>
              </a:solidFill>
              <a:latin typeface="Franklin Gothic Medium" pitchFamily="34" charset="0"/>
            </a:endParaRPr>
          </a:p>
        </p:txBody>
      </p:sp>
      <p:pic>
        <p:nvPicPr>
          <p:cNvPr id="8195" name="Picture 3" descr="C:\Users\Abe\Documents\My Dropbox\clients\projects\UX workshop\presentations\Conversations.jpg"/>
          <p:cNvPicPr>
            <a:picLocks noChangeAspect="1" noChangeArrowheads="1"/>
          </p:cNvPicPr>
          <p:nvPr/>
        </p:nvPicPr>
        <p:blipFill>
          <a:blip r:embed="rId3" cstate="print"/>
          <a:srcRect/>
          <a:stretch>
            <a:fillRect/>
          </a:stretch>
        </p:blipFill>
        <p:spPr bwMode="auto">
          <a:xfrm>
            <a:off x="457200" y="1676400"/>
            <a:ext cx="2895600" cy="28956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stretch>
            <a:fillRect/>
          </a:stretch>
        </p:blipFill>
        <p:spPr bwMode="auto">
          <a:xfrm>
            <a:off x="28575" y="5991225"/>
            <a:ext cx="1495425" cy="866775"/>
          </a:xfrm>
          <a:prstGeom prst="rect">
            <a:avLst/>
          </a:prstGeom>
          <a:noFill/>
          <a:ln>
            <a:noFill/>
          </a:ln>
        </p:spPr>
      </p:pic>
      <p:sp>
        <p:nvSpPr>
          <p:cNvPr id="2" name="Title 1"/>
          <p:cNvSpPr>
            <a:spLocks noGrp="1"/>
          </p:cNvSpPr>
          <p:nvPr>
            <p:ph type="title"/>
          </p:nvPr>
        </p:nvSpPr>
        <p:spPr>
          <a:xfrm>
            <a:off x="0" y="76200"/>
            <a:ext cx="9144000" cy="1143000"/>
          </a:xfrm>
        </p:spPr>
        <p:txBody>
          <a:bodyPr>
            <a:noAutofit/>
          </a:bodyPr>
          <a:lstStyle/>
          <a:p>
            <a:r>
              <a:rPr lang="en-US" dirty="0" smtClean="0">
                <a:solidFill>
                  <a:schemeClr val="bg1"/>
                </a:solidFill>
                <a:latin typeface="Franklin Gothic Medium" pitchFamily="34" charset="0"/>
              </a:rPr>
              <a:t>Get it RITE</a:t>
            </a:r>
            <a:endParaRPr lang="en-US" dirty="0">
              <a:solidFill>
                <a:schemeClr val="bg1"/>
              </a:solidFill>
              <a:latin typeface="Franklin Gothic Medium" pitchFamily="34" charset="0"/>
            </a:endParaRPr>
          </a:p>
        </p:txBody>
      </p:sp>
      <p:pic>
        <p:nvPicPr>
          <p:cNvPr id="5" name="Content Placeholder 5" descr="Paper prototype usability test.jpg"/>
          <p:cNvPicPr>
            <a:picLocks noChangeAspect="1"/>
          </p:cNvPicPr>
          <p:nvPr/>
        </p:nvPicPr>
        <p:blipFill>
          <a:blip r:embed="rId3" cstate="print"/>
          <a:stretch>
            <a:fillRect/>
          </a:stretch>
        </p:blipFill>
        <p:spPr>
          <a:xfrm>
            <a:off x="2438400" y="1018381"/>
            <a:ext cx="4343400" cy="5791201"/>
          </a:xfrm>
          <a:prstGeom prst="rect">
            <a:avLst/>
          </a:prstGeom>
        </p:spPr>
      </p:pic>
      <p:sp>
        <p:nvSpPr>
          <p:cNvPr id="9" name="Content Placeholder 2"/>
          <p:cNvSpPr>
            <a:spLocks noGrp="1"/>
          </p:cNvSpPr>
          <p:nvPr>
            <p:ph idx="1"/>
          </p:nvPr>
        </p:nvSpPr>
        <p:spPr>
          <a:xfrm>
            <a:off x="1752600" y="6324600"/>
            <a:ext cx="6019800" cy="457200"/>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marL="0" indent="0" algn="ctr">
              <a:buNone/>
            </a:pPr>
            <a:r>
              <a:rPr lang="en-US" sz="2800" u="sng" dirty="0" smtClean="0">
                <a:solidFill>
                  <a:schemeClr val="bg1"/>
                </a:solidFill>
                <a:latin typeface="Franklin Gothic Medium" pitchFamily="34" charset="0"/>
              </a:rPr>
              <a:t>R</a:t>
            </a:r>
            <a:r>
              <a:rPr lang="en-US" sz="2800" dirty="0" smtClean="0">
                <a:solidFill>
                  <a:schemeClr val="bg1"/>
                </a:solidFill>
                <a:latin typeface="Franklin Gothic Medium" pitchFamily="34" charset="0"/>
              </a:rPr>
              <a:t>apid </a:t>
            </a:r>
            <a:r>
              <a:rPr lang="en-US" sz="2800" u="sng" dirty="0" smtClean="0">
                <a:solidFill>
                  <a:schemeClr val="bg1"/>
                </a:solidFill>
                <a:latin typeface="Franklin Gothic Medium" pitchFamily="34" charset="0"/>
              </a:rPr>
              <a:t>I</a:t>
            </a:r>
            <a:r>
              <a:rPr lang="en-US" sz="2800" dirty="0" smtClean="0">
                <a:solidFill>
                  <a:schemeClr val="bg1"/>
                </a:solidFill>
                <a:latin typeface="Franklin Gothic Medium" pitchFamily="34" charset="0"/>
              </a:rPr>
              <a:t>terative </a:t>
            </a:r>
            <a:r>
              <a:rPr lang="en-US" sz="2800" u="sng" dirty="0" smtClean="0">
                <a:solidFill>
                  <a:schemeClr val="bg1"/>
                </a:solidFill>
                <a:latin typeface="Franklin Gothic Medium" pitchFamily="34" charset="0"/>
              </a:rPr>
              <a:t>T</a:t>
            </a:r>
            <a:r>
              <a:rPr lang="en-US" sz="2800" dirty="0" smtClean="0">
                <a:solidFill>
                  <a:schemeClr val="bg1"/>
                </a:solidFill>
                <a:latin typeface="Franklin Gothic Medium" pitchFamily="34" charset="0"/>
              </a:rPr>
              <a:t>esting and </a:t>
            </a:r>
            <a:r>
              <a:rPr lang="en-US" sz="2800" u="sng" dirty="0" smtClean="0">
                <a:solidFill>
                  <a:schemeClr val="bg1"/>
                </a:solidFill>
                <a:latin typeface="Franklin Gothic Medium" pitchFamily="34" charset="0"/>
              </a:rPr>
              <a:t>E</a:t>
            </a:r>
            <a:r>
              <a:rPr lang="en-US" sz="2800" dirty="0" smtClean="0">
                <a:solidFill>
                  <a:schemeClr val="bg1"/>
                </a:solidFill>
                <a:latin typeface="Franklin Gothic Medium" pitchFamily="34" charset="0"/>
              </a:rPr>
              <a:t>valuation</a:t>
            </a:r>
          </a:p>
          <a:p>
            <a:pPr marL="0" indent="0" algn="ctr">
              <a:buNone/>
            </a:pPr>
            <a:endParaRPr lang="en-US" dirty="0" smtClean="0">
              <a:solidFill>
                <a:schemeClr val="bg1"/>
              </a:solidFill>
              <a:latin typeface="Franklin Gothic Medium" pitchFamily="34" charset="0"/>
            </a:endParaRPr>
          </a:p>
          <a:p>
            <a:pPr marL="0" indent="0" algn="ctr">
              <a:buNone/>
            </a:pPr>
            <a:endParaRPr lang="en-US" sz="2000" dirty="0" smtClean="0">
              <a:solidFill>
                <a:schemeClr val="bg1"/>
              </a:solidFill>
              <a:latin typeface="Franklin Gothic Medium" pitchFamily="34" charset="0"/>
            </a:endParaRPr>
          </a:p>
          <a:p>
            <a:pPr marL="0" indent="0" algn="ctr">
              <a:buNone/>
            </a:pPr>
            <a:endParaRPr lang="en-US" sz="2800" dirty="0" smtClean="0">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pic>
        <p:nvPicPr>
          <p:cNvPr id="6" name="Content Placeholder 5" descr="Orbitz UI.png"/>
          <p:cNvPicPr>
            <a:picLocks noGrp="1" noChangeAspect="1"/>
          </p:cNvPicPr>
          <p:nvPr>
            <p:ph idx="1"/>
          </p:nvPr>
        </p:nvPicPr>
        <p:blipFill>
          <a:blip r:embed="rId3" cstate="print"/>
          <a:stretch>
            <a:fillRect/>
          </a:stretch>
        </p:blipFill>
        <p:spPr>
          <a:xfrm>
            <a:off x="1708712" y="0"/>
            <a:ext cx="5606488" cy="6858000"/>
          </a:xfrm>
        </p:spPr>
      </p:pic>
      <p:sp>
        <p:nvSpPr>
          <p:cNvPr id="8" name="Title 7"/>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76200"/>
            <a:ext cx="9144000" cy="1143000"/>
          </a:xfrm>
        </p:spPr>
        <p:txBody>
          <a:bodyPr>
            <a:noAutofit/>
          </a:bodyPr>
          <a:lstStyle/>
          <a:p>
            <a:r>
              <a:rPr lang="en-US" sz="4000" dirty="0" smtClean="0">
                <a:solidFill>
                  <a:schemeClr val="bg1"/>
                </a:solidFill>
                <a:latin typeface="Franklin Gothic Medium" pitchFamily="34" charset="0"/>
              </a:rPr>
              <a:t>Design before code</a:t>
            </a:r>
            <a:endParaRPr lang="en-US" sz="4000" dirty="0">
              <a:solidFill>
                <a:schemeClr val="bg1"/>
              </a:solidFill>
              <a:latin typeface="Franklin Gothic Medium" pitchFamily="34" charset="0"/>
            </a:endParaRPr>
          </a:p>
        </p:txBody>
      </p:sp>
      <p:sp>
        <p:nvSpPr>
          <p:cNvPr id="17" name="TextBox 16"/>
          <p:cNvSpPr txBox="1"/>
          <p:nvPr/>
        </p:nvSpPr>
        <p:spPr>
          <a:xfrm>
            <a:off x="2667000" y="2667000"/>
            <a:ext cx="6096000" cy="1323439"/>
          </a:xfrm>
          <a:prstGeom prst="rect">
            <a:avLst/>
          </a:prstGeom>
          <a:noFill/>
        </p:spPr>
        <p:txBody>
          <a:bodyPr wrap="square" rtlCol="0">
            <a:spAutoFit/>
          </a:bodyPr>
          <a:lstStyle/>
          <a:p>
            <a:r>
              <a:rPr lang="en-US" sz="2000" i="1" smtClean="0">
                <a:solidFill>
                  <a:schemeClr val="bg1"/>
                </a:solidFill>
              </a:rPr>
              <a:t>Apply it…</a:t>
            </a:r>
            <a:r>
              <a:rPr lang="en-US" sz="2000" smtClean="0">
                <a:solidFill>
                  <a:schemeClr val="bg1"/>
                </a:solidFill>
              </a:rPr>
              <a:t/>
            </a:r>
            <a:br>
              <a:rPr lang="en-US" sz="2000" smtClean="0">
                <a:solidFill>
                  <a:schemeClr val="bg1"/>
                </a:solidFill>
              </a:rPr>
            </a:br>
            <a:r>
              <a:rPr lang="en-US" sz="2000" b="1" smtClean="0">
                <a:solidFill>
                  <a:schemeClr val="accent6"/>
                </a:solidFill>
              </a:rPr>
              <a:t>Choose a feature that you're planning to build in the near future.  How can you prototype it and get user feedback on it before writing a line of code? </a:t>
            </a:r>
          </a:p>
        </p:txBody>
      </p:sp>
      <p:pic>
        <p:nvPicPr>
          <p:cNvPr id="3087" name="Picture 15" descr="G:\cache\Temporary Internet Files\Content.IE5\HTI8YL3D\MC900434411[1].wmf"/>
          <p:cNvPicPr>
            <a:picLocks noChangeAspect="1" noChangeArrowheads="1"/>
          </p:cNvPicPr>
          <p:nvPr/>
        </p:nvPicPr>
        <p:blipFill>
          <a:blip r:embed="rId3" cstate="print"/>
          <a:srcRect/>
          <a:stretch>
            <a:fillRect/>
          </a:stretch>
        </p:blipFill>
        <p:spPr bwMode="auto">
          <a:xfrm>
            <a:off x="990600" y="2667000"/>
            <a:ext cx="1371600" cy="154305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274638"/>
            <a:ext cx="9144000" cy="1143000"/>
          </a:xfrm>
        </p:spPr>
        <p:txBody>
          <a:bodyPr>
            <a:noAutofit/>
          </a:bodyPr>
          <a:lstStyle/>
          <a:p>
            <a:r>
              <a:rPr lang="en-US" dirty="0" smtClean="0">
                <a:solidFill>
                  <a:schemeClr val="bg1"/>
                </a:solidFill>
                <a:latin typeface="Franklin Gothic Medium" pitchFamily="34" charset="0"/>
              </a:rPr>
              <a:t>Who do you want to be?</a:t>
            </a:r>
            <a:endParaRPr lang="en-US" dirty="0">
              <a:solidFill>
                <a:schemeClr val="bg1"/>
              </a:solidFill>
              <a:latin typeface="Franklin Gothic Medium" pitchFamily="34" charset="0"/>
            </a:endParaRPr>
          </a:p>
        </p:txBody>
      </p:sp>
      <p:pic>
        <p:nvPicPr>
          <p:cNvPr id="8194" name="Picture 2" descr="C:\Users\Abe\Documents\My Dropbox\clients\projects\UX workshop\presentations\screenshots\Mint logo.png"/>
          <p:cNvPicPr>
            <a:picLocks noChangeAspect="1" noChangeArrowheads="1"/>
          </p:cNvPicPr>
          <p:nvPr/>
        </p:nvPicPr>
        <p:blipFill>
          <a:blip r:embed="rId3" cstate="print"/>
          <a:srcRect/>
          <a:stretch>
            <a:fillRect/>
          </a:stretch>
        </p:blipFill>
        <p:spPr bwMode="auto">
          <a:xfrm>
            <a:off x="1905000" y="2209800"/>
            <a:ext cx="1905000" cy="704850"/>
          </a:xfrm>
          <a:prstGeom prst="rect">
            <a:avLst/>
          </a:prstGeom>
          <a:noFill/>
        </p:spPr>
      </p:pic>
      <p:pic>
        <p:nvPicPr>
          <p:cNvPr id="8195" name="Picture 3" descr="C:\Users\Abe\Documents\My Dropbox\clients\projects\UX workshop\presentations\screenshots\Kayak logo.png"/>
          <p:cNvPicPr>
            <a:picLocks noChangeAspect="1" noChangeArrowheads="1"/>
          </p:cNvPicPr>
          <p:nvPr/>
        </p:nvPicPr>
        <p:blipFill>
          <a:blip r:embed="rId4" cstate="print"/>
          <a:srcRect/>
          <a:stretch>
            <a:fillRect/>
          </a:stretch>
        </p:blipFill>
        <p:spPr bwMode="auto">
          <a:xfrm>
            <a:off x="5257800" y="2667000"/>
            <a:ext cx="2387600" cy="584200"/>
          </a:xfrm>
          <a:prstGeom prst="rect">
            <a:avLst/>
          </a:prstGeom>
          <a:noFill/>
        </p:spPr>
      </p:pic>
      <p:pic>
        <p:nvPicPr>
          <p:cNvPr id="8196" name="Picture 4" descr="C:\Users\Abe\Documents\My Dropbox\clients\projects\UX workshop\presentations\screenshots\Flip logo.png"/>
          <p:cNvPicPr>
            <a:picLocks noChangeAspect="1" noChangeArrowheads="1"/>
          </p:cNvPicPr>
          <p:nvPr/>
        </p:nvPicPr>
        <p:blipFill>
          <a:blip r:embed="rId5" cstate="print"/>
          <a:srcRect/>
          <a:stretch>
            <a:fillRect/>
          </a:stretch>
        </p:blipFill>
        <p:spPr bwMode="auto">
          <a:xfrm>
            <a:off x="2667000" y="3810000"/>
            <a:ext cx="933450" cy="790575"/>
          </a:xfrm>
          <a:prstGeom prst="rect">
            <a:avLst/>
          </a:prstGeom>
          <a:noFill/>
        </p:spPr>
      </p:pic>
      <p:pic>
        <p:nvPicPr>
          <p:cNvPr id="8198" name="Picture 6" descr="C:\Users\Abe\Documents\My Dropbox\clients\projects\UX workshop\presentations\screenshots\37signals logo.png"/>
          <p:cNvPicPr>
            <a:picLocks noChangeAspect="1" noChangeArrowheads="1"/>
          </p:cNvPicPr>
          <p:nvPr/>
        </p:nvPicPr>
        <p:blipFill>
          <a:blip r:embed="rId6" cstate="print"/>
          <a:srcRect/>
          <a:stretch>
            <a:fillRect/>
          </a:stretch>
        </p:blipFill>
        <p:spPr bwMode="auto">
          <a:xfrm>
            <a:off x="5638800" y="4038600"/>
            <a:ext cx="1047750" cy="35242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0" y="274638"/>
            <a:ext cx="9144000" cy="1143000"/>
          </a:xfrm>
        </p:spPr>
        <p:txBody>
          <a:bodyPr>
            <a:noAutofit/>
          </a:bodyPr>
          <a:lstStyle/>
          <a:p>
            <a:r>
              <a:rPr lang="en-US" dirty="0" smtClean="0">
                <a:solidFill>
                  <a:schemeClr val="bg1"/>
                </a:solidFill>
                <a:latin typeface="Franklin Gothic Medium" pitchFamily="34" charset="0"/>
              </a:rPr>
              <a:t>Call to action</a:t>
            </a:r>
            <a:endParaRPr lang="en-US" dirty="0">
              <a:solidFill>
                <a:schemeClr val="bg1"/>
              </a:solidFill>
              <a:latin typeface="Franklin Gothic Medium" pitchFamily="34" charset="0"/>
            </a:endParaRPr>
          </a:p>
        </p:txBody>
      </p:sp>
      <p:sp>
        <p:nvSpPr>
          <p:cNvPr id="8" name="TextBox 7"/>
          <p:cNvSpPr txBox="1"/>
          <p:nvPr/>
        </p:nvSpPr>
        <p:spPr>
          <a:xfrm>
            <a:off x="1219200" y="1600200"/>
            <a:ext cx="7162800" cy="6001643"/>
          </a:xfrm>
          <a:prstGeom prst="rect">
            <a:avLst/>
          </a:prstGeom>
          <a:noFill/>
        </p:spPr>
        <p:txBody>
          <a:bodyPr wrap="square" rtlCol="0">
            <a:spAutoFit/>
          </a:bodyPr>
          <a:lstStyle/>
          <a:p>
            <a:r>
              <a:rPr lang="en-US" sz="3200" dirty="0" smtClean="0">
                <a:solidFill>
                  <a:schemeClr val="accent1"/>
                </a:solidFill>
                <a:latin typeface="Franklin Gothic Medium" pitchFamily="34" charset="0"/>
              </a:rPr>
              <a:t>UX doesn't have to be a job title. </a:t>
            </a:r>
            <a:r>
              <a:rPr lang="en-US" sz="3200" dirty="0" smtClean="0">
                <a:solidFill>
                  <a:schemeClr val="bg1"/>
                </a:solidFill>
                <a:latin typeface="Franklin Gothic Medium" pitchFamily="34" charset="0"/>
              </a:rPr>
              <a:t> </a:t>
            </a:r>
          </a:p>
          <a:p>
            <a:r>
              <a:rPr lang="en-US" sz="3200" dirty="0" smtClean="0">
                <a:solidFill>
                  <a:schemeClr val="bg1"/>
                </a:solidFill>
                <a:latin typeface="Franklin Gothic Medium" pitchFamily="34" charset="0"/>
              </a:rPr>
              <a:t/>
            </a:r>
            <a:br>
              <a:rPr lang="en-US" sz="3200" dirty="0" smtClean="0">
                <a:solidFill>
                  <a:schemeClr val="bg1"/>
                </a:solidFill>
                <a:latin typeface="Franklin Gothic Medium" pitchFamily="34" charset="0"/>
              </a:rPr>
            </a:br>
            <a:r>
              <a:rPr lang="en-US" sz="3200" dirty="0" smtClean="0">
                <a:solidFill>
                  <a:schemeClr val="accent4"/>
                </a:solidFill>
                <a:latin typeface="Franklin Gothic Medium" pitchFamily="34" charset="0"/>
              </a:rPr>
              <a:t>Start looking for good (and bad) design in your everyday life.</a:t>
            </a:r>
          </a:p>
          <a:p>
            <a:r>
              <a:rPr lang="en-US" sz="3200" dirty="0" smtClean="0">
                <a:solidFill>
                  <a:schemeClr val="bg1"/>
                </a:solidFill>
                <a:latin typeface="Franklin Gothic Medium" pitchFamily="34" charset="0"/>
              </a:rPr>
              <a:t/>
            </a:r>
            <a:br>
              <a:rPr lang="en-US" sz="3200" dirty="0" smtClean="0">
                <a:solidFill>
                  <a:schemeClr val="bg1"/>
                </a:solidFill>
                <a:latin typeface="Franklin Gothic Medium" pitchFamily="34" charset="0"/>
              </a:rPr>
            </a:br>
            <a:r>
              <a:rPr lang="en-US" sz="3200" dirty="0" smtClean="0">
                <a:solidFill>
                  <a:schemeClr val="accent6"/>
                </a:solidFill>
                <a:latin typeface="Franklin Gothic Medium" pitchFamily="34" charset="0"/>
              </a:rPr>
              <a:t>The experience is the product.  </a:t>
            </a:r>
            <a:br>
              <a:rPr lang="en-US" sz="3200" dirty="0" smtClean="0">
                <a:solidFill>
                  <a:schemeClr val="accent6"/>
                </a:solidFill>
                <a:latin typeface="Franklin Gothic Medium" pitchFamily="34" charset="0"/>
              </a:rPr>
            </a:br>
            <a:r>
              <a:rPr lang="en-US" sz="3200" dirty="0" smtClean="0">
                <a:solidFill>
                  <a:schemeClr val="bg1"/>
                </a:solidFill>
                <a:latin typeface="Franklin Gothic Medium" pitchFamily="34" charset="0"/>
              </a:rPr>
              <a:t/>
            </a:r>
            <a:br>
              <a:rPr lang="en-US" sz="3200" dirty="0" smtClean="0">
                <a:solidFill>
                  <a:schemeClr val="bg1"/>
                </a:solidFill>
                <a:latin typeface="Franklin Gothic Medium" pitchFamily="34" charset="0"/>
              </a:rPr>
            </a:br>
            <a:r>
              <a:rPr lang="en-US" sz="3200" dirty="0" smtClean="0">
                <a:solidFill>
                  <a:schemeClr val="accent3"/>
                </a:solidFill>
                <a:latin typeface="Franklin Gothic Medium" pitchFamily="34" charset="0"/>
              </a:rPr>
              <a:t>Designing great experiences is central to creating value.  Make this a focus of your work, today!</a:t>
            </a:r>
          </a:p>
          <a:p>
            <a:endParaRPr lang="en-US" sz="3200" dirty="0" smtClean="0">
              <a:solidFill>
                <a:schemeClr val="bg1"/>
              </a:solidFill>
              <a:latin typeface="Franklin Gothic Medium" pitchFamily="34" charset="0"/>
            </a:endParaRPr>
          </a:p>
          <a:p>
            <a:endParaRPr lang="en-US" sz="3200" dirty="0">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b="5882"/>
          <a:stretch>
            <a:fillRect/>
          </a:stretch>
        </p:blipFill>
        <p:spPr bwMode="auto">
          <a:xfrm>
            <a:off x="1862139" y="0"/>
            <a:ext cx="518909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8" name="Title 7"/>
          <p:cNvSpPr>
            <a:spLocks noGrp="1"/>
          </p:cNvSpPr>
          <p:nvPr>
            <p:ph type="title"/>
          </p:nvPr>
        </p:nvSpPr>
        <p:spPr/>
        <p:txBody>
          <a:bodyPr/>
          <a:lstStyle/>
          <a:p>
            <a:endParaRPr lang="en-US"/>
          </a:p>
        </p:txBody>
      </p:sp>
      <p:pic>
        <p:nvPicPr>
          <p:cNvPr id="7" name="Content Placeholder 6" descr="Kayak UI.png"/>
          <p:cNvPicPr>
            <a:picLocks noGrp="1" noChangeAspect="1"/>
          </p:cNvPicPr>
          <p:nvPr>
            <p:ph idx="1"/>
          </p:nvPr>
        </p:nvPicPr>
        <p:blipFill>
          <a:blip r:embed="rId3" cstate="print"/>
          <a:stretch>
            <a:fillRect/>
          </a:stretch>
        </p:blipFill>
        <p:spPr>
          <a:xfrm>
            <a:off x="1524000" y="0"/>
            <a:ext cx="5791200" cy="68448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a:xfrm>
            <a:off x="457200" y="152400"/>
            <a:ext cx="8229600" cy="1143000"/>
          </a:xfrm>
        </p:spPr>
        <p:txBody>
          <a:bodyPr/>
          <a:lstStyle/>
          <a:p>
            <a:r>
              <a:rPr lang="en-US" dirty="0" smtClean="0">
                <a:solidFill>
                  <a:schemeClr val="bg1"/>
                </a:solidFill>
                <a:latin typeface="Franklin Gothic Medium" pitchFamily="34" charset="0"/>
              </a:rPr>
              <a:t>Good UX vs. Bad UX:  Travel</a:t>
            </a:r>
            <a:endParaRPr lang="en-US" dirty="0">
              <a:solidFill>
                <a:schemeClr val="bg1"/>
              </a:solidFill>
              <a:latin typeface="Franklin Gothic Medium" pitchFamily="34" charset="0"/>
            </a:endParaRPr>
          </a:p>
        </p:txBody>
      </p:sp>
      <p:graphicFrame>
        <p:nvGraphicFramePr>
          <p:cNvPr id="7" name="Content Placeholder 6"/>
          <p:cNvGraphicFramePr>
            <a:graphicFrameLocks noGrp="1"/>
          </p:cNvGraphicFramePr>
          <p:nvPr>
            <p:ph idx="1"/>
          </p:nvPr>
        </p:nvGraphicFramePr>
        <p:xfrm>
          <a:off x="471715" y="1382486"/>
          <a:ext cx="8229600" cy="44856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800" dirty="0" smtClean="0">
                          <a:latin typeface="Franklin Gothic Medium" pitchFamily="34" charset="0"/>
                        </a:rPr>
                        <a:t>Kayak</a:t>
                      </a:r>
                      <a:endParaRPr lang="en-US" sz="1800" dirty="0">
                        <a:latin typeface="Franklin Gothic Medium" pitchFamily="34" charset="0"/>
                      </a:endParaRPr>
                    </a:p>
                  </a:txBody>
                  <a:tcPr/>
                </a:tc>
                <a:tc>
                  <a:txBody>
                    <a:bodyPr/>
                    <a:lstStyle/>
                    <a:p>
                      <a:r>
                        <a:rPr lang="en-US" sz="1800" smtClean="0">
                          <a:latin typeface="Franklin Gothic Medium" pitchFamily="34" charset="0"/>
                        </a:rPr>
                        <a:t>Orbitz</a:t>
                      </a:r>
                      <a:endParaRPr lang="en-US" sz="1800">
                        <a:latin typeface="Franklin Gothic Medium" pitchFamily="34" charset="0"/>
                      </a:endParaRPr>
                    </a:p>
                  </a:txBody>
                  <a:tcPr/>
                </a:tc>
              </a:tr>
              <a:tr h="370840">
                <a:tc>
                  <a:txBody>
                    <a:bodyPr/>
                    <a:lstStyle/>
                    <a:p>
                      <a:r>
                        <a:rPr lang="en-US" sz="1800" dirty="0" smtClean="0">
                          <a:latin typeface="Franklin Gothic Medium" pitchFamily="34" charset="0"/>
                        </a:rPr>
                        <a:t>Clean layout, subtle</a:t>
                      </a:r>
                      <a:r>
                        <a:rPr lang="en-US" sz="1800" baseline="0" dirty="0" smtClean="0">
                          <a:latin typeface="Franklin Gothic Medium" pitchFamily="34" charset="0"/>
                        </a:rPr>
                        <a:t> colors, </a:t>
                      </a:r>
                      <a:r>
                        <a:rPr lang="en-US" sz="1800" dirty="0" smtClean="0">
                          <a:latin typeface="Franklin Gothic Medium" pitchFamily="34" charset="0"/>
                        </a:rPr>
                        <a:t>easy to scan</a:t>
                      </a:r>
                      <a:endParaRPr lang="en-US" sz="1800" dirty="0">
                        <a:latin typeface="Franklin Gothic Medium" pitchFamily="34" charset="0"/>
                      </a:endParaRPr>
                    </a:p>
                  </a:txBody>
                  <a:tcPr/>
                </a:tc>
                <a:tc>
                  <a:txBody>
                    <a:bodyPr/>
                    <a:lstStyle/>
                    <a:p>
                      <a:r>
                        <a:rPr lang="en-US" sz="1800" smtClean="0">
                          <a:latin typeface="Franklin Gothic Medium" pitchFamily="34" charset="0"/>
                        </a:rPr>
                        <a:t>Complex, brightly</a:t>
                      </a:r>
                      <a:r>
                        <a:rPr lang="en-US" sz="1800" baseline="0" smtClean="0">
                          <a:latin typeface="Franklin Gothic Medium" pitchFamily="34" charset="0"/>
                        </a:rPr>
                        <a:t> colored, difficult to scan</a:t>
                      </a:r>
                      <a:endParaRPr lang="en-US" sz="1800">
                        <a:latin typeface="Franklin Gothic Medium" pitchFamily="34" charset="0"/>
                      </a:endParaRPr>
                    </a:p>
                  </a:txBody>
                  <a:tcPr/>
                </a:tc>
              </a:tr>
              <a:tr h="370840">
                <a:tc>
                  <a:txBody>
                    <a:bodyPr/>
                    <a:lstStyle/>
                    <a:p>
                      <a:r>
                        <a:rPr lang="en-US" sz="1800" smtClean="0">
                          <a:latin typeface="Franklin Gothic Medium" pitchFamily="34" charset="0"/>
                        </a:rPr>
                        <a:t>Most important information (price, depart/arrive times) is obvious</a:t>
                      </a:r>
                      <a:endParaRPr lang="en-US" sz="1800">
                        <a:latin typeface="Franklin Gothic Medium" pitchFamily="34" charset="0"/>
                      </a:endParaRPr>
                    </a:p>
                  </a:txBody>
                  <a:tcPr/>
                </a:tc>
                <a:tc>
                  <a:txBody>
                    <a:bodyPr/>
                    <a:lstStyle/>
                    <a:p>
                      <a:r>
                        <a:rPr lang="en-US" sz="1800" smtClean="0">
                          <a:latin typeface="Franklin Gothic Medium" pitchFamily="34" charset="0"/>
                        </a:rPr>
                        <a:t>Most important information is buried</a:t>
                      </a:r>
                      <a:endParaRPr lang="en-US" sz="1800">
                        <a:latin typeface="Franklin Gothic Medium" pitchFamily="34" charset="0"/>
                      </a:endParaRPr>
                    </a:p>
                  </a:txBody>
                  <a:tcPr/>
                </a:tc>
              </a:tr>
              <a:tr h="370840">
                <a:tc>
                  <a:txBody>
                    <a:bodyPr/>
                    <a:lstStyle/>
                    <a:p>
                      <a:r>
                        <a:rPr lang="en-US" sz="1800" smtClean="0">
                          <a:latin typeface="Franklin Gothic Medium" pitchFamily="34" charset="0"/>
                        </a:rPr>
                        <a:t>Compare</a:t>
                      </a:r>
                      <a:r>
                        <a:rPr lang="en-US" sz="1800" baseline="0" smtClean="0">
                          <a:latin typeface="Franklin Gothic Medium" pitchFamily="34" charset="0"/>
                        </a:rPr>
                        <a:t> 12 flights on first screen (</a:t>
                      </a:r>
                      <a:r>
                        <a:rPr lang="en-US" sz="1400" baseline="0" smtClean="0">
                          <a:latin typeface="Franklin Gothic Medium" pitchFamily="34" charset="0"/>
                        </a:rPr>
                        <a:t>1600px</a:t>
                      </a:r>
                      <a:r>
                        <a:rPr lang="en-US" sz="1800" baseline="0" smtClean="0">
                          <a:latin typeface="Franklin Gothic Medium" pitchFamily="34" charset="0"/>
                        </a:rPr>
                        <a:t>)</a:t>
                      </a:r>
                      <a:endParaRPr lang="en-US" sz="1800">
                        <a:latin typeface="Franklin Gothic Medium" pitchFamily="34" charset="0"/>
                      </a:endParaRPr>
                    </a:p>
                  </a:txBody>
                  <a:tcPr/>
                </a:tc>
                <a:tc>
                  <a:txBody>
                    <a:bodyPr/>
                    <a:lstStyle/>
                    <a:p>
                      <a:r>
                        <a:rPr lang="en-US" sz="1800" smtClean="0">
                          <a:latin typeface="Franklin Gothic Medium" pitchFamily="34" charset="0"/>
                        </a:rPr>
                        <a:t>Compare</a:t>
                      </a:r>
                      <a:r>
                        <a:rPr lang="en-US" sz="1800" baseline="0" smtClean="0">
                          <a:latin typeface="Franklin Gothic Medium" pitchFamily="34" charset="0"/>
                        </a:rPr>
                        <a:t> 2 flights on first screen (</a:t>
                      </a:r>
                      <a:r>
                        <a:rPr lang="en-US" sz="1400" baseline="0" smtClean="0">
                          <a:latin typeface="Franklin Gothic Medium" pitchFamily="34" charset="0"/>
                        </a:rPr>
                        <a:t>1600px</a:t>
                      </a:r>
                      <a:r>
                        <a:rPr lang="en-US" sz="1800" baseline="0" smtClean="0">
                          <a:latin typeface="Franklin Gothic Medium" pitchFamily="34" charset="0"/>
                        </a:rPr>
                        <a:t>)</a:t>
                      </a:r>
                      <a:endParaRPr lang="en-US" sz="1800">
                        <a:latin typeface="Franklin Gothic Medium" pitchFamily="34" charset="0"/>
                      </a:endParaRPr>
                    </a:p>
                  </a:txBody>
                  <a:tcPr/>
                </a:tc>
              </a:tr>
              <a:tr h="370840">
                <a:tc>
                  <a:txBody>
                    <a:bodyPr/>
                    <a:lstStyle/>
                    <a:p>
                      <a:r>
                        <a:rPr lang="en-US" sz="1800" dirty="0" smtClean="0">
                          <a:latin typeface="Franklin Gothic Medium" pitchFamily="34" charset="0"/>
                        </a:rPr>
                        <a:t>Helps me eliminate undesirable</a:t>
                      </a:r>
                      <a:r>
                        <a:rPr lang="en-US" sz="1800" baseline="0" dirty="0" smtClean="0">
                          <a:latin typeface="Franklin Gothic Medium" pitchFamily="34" charset="0"/>
                        </a:rPr>
                        <a:t> flights (“Show Red Eye” checkbox)</a:t>
                      </a:r>
                      <a:endParaRPr lang="en-US" sz="1800" dirty="0">
                        <a:latin typeface="Franklin Gothic Medium" pitchFamily="34" charset="0"/>
                      </a:endParaRPr>
                    </a:p>
                  </a:txBody>
                  <a:tcPr/>
                </a:tc>
                <a:tc>
                  <a:txBody>
                    <a:bodyPr/>
                    <a:lstStyle/>
                    <a:p>
                      <a:r>
                        <a:rPr lang="en-US" sz="1800" smtClean="0">
                          <a:latin typeface="Franklin Gothic Medium" pitchFamily="34" charset="0"/>
                        </a:rPr>
                        <a:t>Requires me to evaluate each flight (look for “This is an overnight flight” text)</a:t>
                      </a:r>
                    </a:p>
                  </a:txBody>
                  <a:tcPr/>
                </a:tc>
              </a:tr>
              <a:tr h="370840">
                <a:tc>
                  <a:txBody>
                    <a:bodyPr/>
                    <a:lstStyle/>
                    <a:p>
                      <a:r>
                        <a:rPr lang="en-US" sz="1800" smtClean="0">
                          <a:latin typeface="Franklin Gothic Medium" pitchFamily="34" charset="0"/>
                        </a:rPr>
                        <a:t>Allows</a:t>
                      </a:r>
                      <a:r>
                        <a:rPr lang="en-US" sz="1800" baseline="0" smtClean="0">
                          <a:latin typeface="Franklin Gothic Medium" pitchFamily="34" charset="0"/>
                        </a:rPr>
                        <a:t> me to easily filter by price or airline</a:t>
                      </a:r>
                      <a:endParaRPr lang="en-US" sz="1800">
                        <a:latin typeface="Franklin Gothic Medium" pitchFamily="34" charset="0"/>
                      </a:endParaRPr>
                    </a:p>
                  </a:txBody>
                  <a:tcPr/>
                </a:tc>
                <a:tc>
                  <a:txBody>
                    <a:bodyPr/>
                    <a:lstStyle/>
                    <a:p>
                      <a:r>
                        <a:rPr lang="en-US" sz="1800" smtClean="0">
                          <a:latin typeface="Franklin Gothic Medium" pitchFamily="34" charset="0"/>
                        </a:rPr>
                        <a:t>Can’t filter by price; choosing an airline</a:t>
                      </a:r>
                      <a:r>
                        <a:rPr lang="en-US" sz="1800" baseline="0" smtClean="0">
                          <a:latin typeface="Franklin Gothic Medium" pitchFamily="34" charset="0"/>
                        </a:rPr>
                        <a:t> reloads the page</a:t>
                      </a:r>
                      <a:endParaRPr lang="en-US" sz="1800">
                        <a:latin typeface="Franklin Gothic Medium" pitchFamily="34" charset="0"/>
                      </a:endParaRPr>
                    </a:p>
                  </a:txBody>
                  <a:tcPr/>
                </a:tc>
              </a:tr>
              <a:tr h="370840">
                <a:tc>
                  <a:txBody>
                    <a:bodyPr/>
                    <a:lstStyle/>
                    <a:p>
                      <a:r>
                        <a:rPr lang="en-US" sz="1800" smtClean="0">
                          <a:latin typeface="Franklin Gothic Medium" pitchFamily="34" charset="0"/>
                        </a:rPr>
                        <a:t>Share search results live with a friend or</a:t>
                      </a:r>
                      <a:r>
                        <a:rPr lang="en-US" sz="1800" baseline="0" smtClean="0">
                          <a:latin typeface="Franklin Gothic Medium" pitchFamily="34" charset="0"/>
                        </a:rPr>
                        <a:t> family member</a:t>
                      </a:r>
                      <a:endParaRPr lang="en-US" sz="1800">
                        <a:latin typeface="Franklin Gothic Medium" pitchFamily="34" charset="0"/>
                      </a:endParaRPr>
                    </a:p>
                  </a:txBody>
                  <a:tcPr/>
                </a:tc>
                <a:tc>
                  <a:txBody>
                    <a:bodyPr/>
                    <a:lstStyle/>
                    <a:p>
                      <a:r>
                        <a:rPr lang="en-US" sz="1800" dirty="0" smtClean="0">
                          <a:latin typeface="Franklin Gothic Medium" pitchFamily="34" charset="0"/>
                        </a:rPr>
                        <a:t>No way to share results;</a:t>
                      </a:r>
                      <a:r>
                        <a:rPr lang="en-US" sz="1800" baseline="0" dirty="0" smtClean="0">
                          <a:latin typeface="Franklin Gothic Medium" pitchFamily="34" charset="0"/>
                        </a:rPr>
                        <a:t> makes coordinating travel plans difficult</a:t>
                      </a:r>
                      <a:endParaRPr lang="en-US" sz="1800" dirty="0">
                        <a:latin typeface="Franklin Gothic Medium"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Abe\Documents\My Dropbox\biz\identity\MBL logo cropped.gif"/>
          <p:cNvPicPr>
            <a:picLocks noChangeAspect="1" noChangeArrowheads="1"/>
          </p:cNvPicPr>
          <p:nvPr/>
        </p:nvPicPr>
        <p:blipFill>
          <a:blip r:embed="rId2" cstate="print">
            <a:lum/>
          </a:blip>
          <a:srcRect/>
          <a:stretch>
            <a:fillRect/>
          </a:stretch>
        </p:blipFill>
        <p:spPr bwMode="auto">
          <a:xfrm>
            <a:off x="28575" y="5991225"/>
            <a:ext cx="1495425" cy="866775"/>
          </a:xfrm>
          <a:prstGeom prst="rect">
            <a:avLst/>
          </a:prstGeom>
          <a:noFill/>
          <a:effectLst/>
        </p:spPr>
      </p:pic>
      <p:sp>
        <p:nvSpPr>
          <p:cNvPr id="2" name="Title 1"/>
          <p:cNvSpPr>
            <a:spLocks noGrp="1"/>
          </p:cNvSpPr>
          <p:nvPr>
            <p:ph type="title"/>
          </p:nvPr>
        </p:nvSpPr>
        <p:spPr/>
        <p:txBody>
          <a:bodyPr/>
          <a:lstStyle/>
          <a:p>
            <a:r>
              <a:rPr lang="en-US" dirty="0" smtClean="0">
                <a:solidFill>
                  <a:schemeClr val="bg1"/>
                </a:solidFill>
                <a:latin typeface="Franklin Gothic Medium" pitchFamily="34" charset="0"/>
              </a:rPr>
              <a:t>Good UX vs. Bad UX:  Video</a:t>
            </a:r>
            <a:endParaRPr lang="en-US" dirty="0">
              <a:solidFill>
                <a:schemeClr val="bg1"/>
              </a:solidFill>
              <a:latin typeface="Franklin Gothic Medium" pitchFamily="34" charset="0"/>
            </a:endParaRPr>
          </a:p>
        </p:txBody>
      </p:sp>
      <p:pic>
        <p:nvPicPr>
          <p:cNvPr id="7" name="Content Placeholder 6" descr="sony_video_features.png"/>
          <p:cNvPicPr>
            <a:picLocks noGrp="1" noChangeAspect="1"/>
          </p:cNvPicPr>
          <p:nvPr>
            <p:ph idx="1"/>
          </p:nvPr>
        </p:nvPicPr>
        <p:blipFill>
          <a:blip r:embed="rId3" cstate="print"/>
          <a:stretch>
            <a:fillRect/>
          </a:stretch>
        </p:blipFill>
        <p:spPr>
          <a:xfrm>
            <a:off x="4953000" y="1295400"/>
            <a:ext cx="3919467" cy="5181600"/>
          </a:xfrm>
          <a:prstGeom prst="rect">
            <a:avLst/>
          </a:prstGeom>
          <a:ln>
            <a:noFill/>
          </a:ln>
          <a:effectLst>
            <a:softEdge rad="112500"/>
          </a:effectLst>
        </p:spPr>
      </p:pic>
      <p:pic>
        <p:nvPicPr>
          <p:cNvPr id="9219" name="Picture 3" descr="C:\Users\Abe\Documents\My Dropbox\clients\projects\UX workshop\presentations\Sony Camcorder.jpg"/>
          <p:cNvPicPr>
            <a:picLocks noChangeAspect="1" noChangeArrowheads="1"/>
          </p:cNvPicPr>
          <p:nvPr/>
        </p:nvPicPr>
        <p:blipFill>
          <a:blip r:embed="rId4" cstate="print"/>
          <a:srcRect/>
          <a:stretch>
            <a:fillRect/>
          </a:stretch>
        </p:blipFill>
        <p:spPr bwMode="auto">
          <a:xfrm>
            <a:off x="457200" y="1447800"/>
            <a:ext cx="4191000" cy="4191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3102</TotalTime>
  <Words>1015</Words>
  <Application>Microsoft Office PowerPoint</Application>
  <PresentationFormat>On-screen Show (4:3)</PresentationFormat>
  <Paragraphs>215</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Franklin Gothic Demi Cond</vt:lpstr>
      <vt:lpstr>Franklin Gothic Medium</vt:lpstr>
      <vt:lpstr>Calibri</vt:lpstr>
      <vt:lpstr>Wingdings</vt:lpstr>
      <vt:lpstr>Courier New</vt:lpstr>
      <vt:lpstr>Office Theme</vt:lpstr>
      <vt:lpstr>UX 101 Research + Strategy + Design</vt:lpstr>
      <vt:lpstr>Slide 2</vt:lpstr>
      <vt:lpstr>Slide 3</vt:lpstr>
      <vt:lpstr>Agenda</vt:lpstr>
      <vt:lpstr>Good UX vs. Bad UX</vt:lpstr>
      <vt:lpstr>Slide 6</vt:lpstr>
      <vt:lpstr>Slide 7</vt:lpstr>
      <vt:lpstr>Good UX vs. Bad UX:  Travel</vt:lpstr>
      <vt:lpstr>Good UX vs. Bad UX:  Video</vt:lpstr>
      <vt:lpstr>Good UX vs. Bad UX:  Video</vt:lpstr>
      <vt:lpstr>Good UX vs. Bad UX:  Project Management</vt:lpstr>
      <vt:lpstr>Good UX vs. Bad UX:  Project Management</vt:lpstr>
      <vt:lpstr>Follow their lead…</vt:lpstr>
      <vt:lpstr>But how…?</vt:lpstr>
      <vt:lpstr>Strategy</vt:lpstr>
      <vt:lpstr>Case #1: NCSU Libraries Website</vt:lpstr>
      <vt:lpstr>Case #1: NCSU Libraries Website</vt:lpstr>
      <vt:lpstr>Slide 18</vt:lpstr>
      <vt:lpstr>Slide 19</vt:lpstr>
      <vt:lpstr>Reduce the data</vt:lpstr>
      <vt:lpstr>Focus, Jedi</vt:lpstr>
      <vt:lpstr>Mantras &gt; Missions</vt:lpstr>
      <vt:lpstr>More Mantras</vt:lpstr>
      <vt:lpstr>Principles: concise, memorable guidelines</vt:lpstr>
      <vt:lpstr>Slide 25</vt:lpstr>
      <vt:lpstr>Make the future tangible</vt:lpstr>
      <vt:lpstr>“Design the Box”</vt:lpstr>
      <vt:lpstr>“Start with No”</vt:lpstr>
      <vt:lpstr>“Start with No”</vt:lpstr>
      <vt:lpstr>Simplify, simplify</vt:lpstr>
      <vt:lpstr>Research</vt:lpstr>
      <vt:lpstr>Case #2: Fuqua School of Business</vt:lpstr>
      <vt:lpstr>Case #2: Fuqua School of Business</vt:lpstr>
      <vt:lpstr>Theme: Communicating and Connecting</vt:lpstr>
      <vt:lpstr>Slide 35</vt:lpstr>
      <vt:lpstr>Slide 36</vt:lpstr>
      <vt:lpstr>Slide 37</vt:lpstr>
      <vt:lpstr>It’s a User Thing–You Wouldn’t Understand</vt:lpstr>
      <vt:lpstr>Be Good</vt:lpstr>
      <vt:lpstr>Design for real people</vt:lpstr>
      <vt:lpstr>Who are our users, really?</vt:lpstr>
      <vt:lpstr>Who are our users, really? (Part 2)</vt:lpstr>
      <vt:lpstr>Get outside the building: approaches</vt:lpstr>
      <vt:lpstr>Get outside the building: questions</vt:lpstr>
      <vt:lpstr>Face your fears</vt:lpstr>
      <vt:lpstr>Design</vt:lpstr>
      <vt:lpstr>Good design is unobtrusive</vt:lpstr>
      <vt:lpstr>The Design of Everyday Software</vt:lpstr>
      <vt:lpstr>Features aren’t enough</vt:lpstr>
      <vt:lpstr>Fluid interactions</vt:lpstr>
      <vt:lpstr>Slide 51</vt:lpstr>
      <vt:lpstr>Slide 52</vt:lpstr>
      <vt:lpstr>Slide 53</vt:lpstr>
      <vt:lpstr>Slide 54</vt:lpstr>
      <vt:lpstr>Slide 55</vt:lpstr>
      <vt:lpstr>Slide 56</vt:lpstr>
      <vt:lpstr>Slide 57</vt:lpstr>
      <vt:lpstr>Design is a conversation</vt:lpstr>
      <vt:lpstr>Get it RITE</vt:lpstr>
      <vt:lpstr>Design before code</vt:lpstr>
      <vt:lpstr>Who do you want to be?</vt:lpstr>
      <vt:lpstr>Call to action</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UX  Or “Lean Startups and User Experience, can’t we all just get along?”</dc:title>
  <dc:creator>Abe</dc:creator>
  <cp:lastModifiedBy>Abe</cp:lastModifiedBy>
  <cp:revision>125</cp:revision>
  <dcterms:created xsi:type="dcterms:W3CDTF">2010-06-16T22:19:55Z</dcterms:created>
  <dcterms:modified xsi:type="dcterms:W3CDTF">2010-07-01T16:02:54Z</dcterms:modified>
</cp:coreProperties>
</file>