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92" r:id="rId2"/>
    <p:sldId id="370" r:id="rId3"/>
    <p:sldId id="293" r:id="rId4"/>
    <p:sldId id="294" r:id="rId5"/>
    <p:sldId id="383" r:id="rId6"/>
    <p:sldId id="296" r:id="rId7"/>
    <p:sldId id="348" r:id="rId8"/>
    <p:sldId id="297" r:id="rId9"/>
    <p:sldId id="298" r:id="rId10"/>
    <p:sldId id="299" r:id="rId11"/>
    <p:sldId id="300" r:id="rId12"/>
    <p:sldId id="301" r:id="rId13"/>
    <p:sldId id="302" r:id="rId14"/>
    <p:sldId id="303" r:id="rId15"/>
    <p:sldId id="304" r:id="rId16"/>
    <p:sldId id="305" r:id="rId17"/>
    <p:sldId id="306" r:id="rId18"/>
    <p:sldId id="307" r:id="rId19"/>
    <p:sldId id="357" r:id="rId20"/>
    <p:sldId id="308" r:id="rId21"/>
    <p:sldId id="353" r:id="rId22"/>
    <p:sldId id="310" r:id="rId23"/>
    <p:sldId id="354" r:id="rId24"/>
    <p:sldId id="311" r:id="rId25"/>
    <p:sldId id="352" r:id="rId26"/>
    <p:sldId id="313" r:id="rId27"/>
    <p:sldId id="314" r:id="rId28"/>
    <p:sldId id="349" r:id="rId29"/>
    <p:sldId id="315" r:id="rId30"/>
    <p:sldId id="316" r:id="rId31"/>
    <p:sldId id="363" r:id="rId32"/>
    <p:sldId id="364" r:id="rId33"/>
    <p:sldId id="320" r:id="rId34"/>
    <p:sldId id="322" r:id="rId35"/>
    <p:sldId id="323" r:id="rId36"/>
    <p:sldId id="350" r:id="rId37"/>
    <p:sldId id="351" r:id="rId38"/>
    <p:sldId id="325" r:id="rId39"/>
    <p:sldId id="326" r:id="rId40"/>
    <p:sldId id="367" r:id="rId41"/>
    <p:sldId id="328" r:id="rId42"/>
    <p:sldId id="329" r:id="rId43"/>
    <p:sldId id="331" r:id="rId44"/>
    <p:sldId id="385" r:id="rId45"/>
    <p:sldId id="387" r:id="rId46"/>
    <p:sldId id="332" r:id="rId47"/>
    <p:sldId id="368" r:id="rId48"/>
    <p:sldId id="386" r:id="rId49"/>
    <p:sldId id="333" r:id="rId50"/>
    <p:sldId id="372" r:id="rId51"/>
    <p:sldId id="371" r:id="rId52"/>
    <p:sldId id="334" r:id="rId53"/>
    <p:sldId id="336" r:id="rId54"/>
    <p:sldId id="337" r:id="rId55"/>
    <p:sldId id="375" r:id="rId56"/>
    <p:sldId id="376" r:id="rId57"/>
    <p:sldId id="338" r:id="rId58"/>
    <p:sldId id="377" r:id="rId59"/>
    <p:sldId id="378" r:id="rId60"/>
    <p:sldId id="339" r:id="rId61"/>
    <p:sldId id="379" r:id="rId62"/>
    <p:sldId id="374" r:id="rId63"/>
    <p:sldId id="340" r:id="rId64"/>
    <p:sldId id="341" r:id="rId65"/>
    <p:sldId id="342" r:id="rId66"/>
    <p:sldId id="358" r:id="rId67"/>
    <p:sldId id="359" r:id="rId68"/>
    <p:sldId id="360" r:id="rId69"/>
    <p:sldId id="343" r:id="rId70"/>
    <p:sldId id="361" r:id="rId71"/>
    <p:sldId id="389" r:id="rId72"/>
    <p:sldId id="388" r:id="rId73"/>
    <p:sldId id="390" r:id="rId74"/>
    <p:sldId id="380" r:id="rId75"/>
    <p:sldId id="345" r:id="rId76"/>
    <p:sldId id="346" r:id="rId77"/>
    <p:sldId id="347"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EFEFE7"/>
    <a:srgbClr val="003366"/>
    <a:srgbClr val="FFFF66"/>
    <a:srgbClr val="336699"/>
    <a:srgbClr val="335F89"/>
    <a:srgbClr val="96969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64747" autoAdjust="0"/>
  </p:normalViewPr>
  <p:slideViewPr>
    <p:cSldViewPr snapToGrid="0">
      <p:cViewPr>
        <p:scale>
          <a:sx n="50" d="100"/>
          <a:sy n="50" d="100"/>
        </p:scale>
        <p:origin x="-1980" y="6"/>
      </p:cViewPr>
      <p:guideLst>
        <p:guide orient="horz" pos="2160"/>
        <p:guide pos="2880"/>
      </p:guideLst>
    </p:cSldViewPr>
  </p:slideViewPr>
  <p:outlineViewPr>
    <p:cViewPr>
      <p:scale>
        <a:sx n="33" d="100"/>
        <a:sy n="33" d="100"/>
      </p:scale>
      <p:origin x="0" y="343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A52CBC7-10BD-4212-9FB5-AFEE979EC030}" type="slidenum">
              <a:rPr lang="en-US"/>
              <a:pPr>
                <a:defRPr/>
              </a:pPr>
              <a:t>‹#›</a:t>
            </a:fld>
            <a:endParaRPr lang="en-US"/>
          </a:p>
        </p:txBody>
      </p:sp>
    </p:spTree>
    <p:extLst>
      <p:ext uri="{BB962C8B-B14F-4D97-AF65-F5344CB8AC3E}">
        <p14:creationId xmlns:p14="http://schemas.microsoft.com/office/powerpoint/2010/main" val="3473531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en.wikipedia.org/wiki/Mariner_1"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ebmasters.unc.ed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a:t>
            </a:fld>
            <a:endParaRPr lang="en-US"/>
          </a:p>
        </p:txBody>
      </p:sp>
    </p:spTree>
    <p:extLst>
      <p:ext uri="{BB962C8B-B14F-4D97-AF65-F5344CB8AC3E}">
        <p14:creationId xmlns:p14="http://schemas.microsoft.com/office/powerpoint/2010/main" val="1226924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Google best resource for learning open source language. </a:t>
            </a:r>
          </a:p>
          <a:p>
            <a:pPr marL="628650" lvl="1" indent="-171450">
              <a:buFontTx/>
              <a:buChar char="-"/>
            </a:pPr>
            <a:r>
              <a:rPr lang="en-US" baseline="0" dirty="0" smtClean="0"/>
              <a:t>Used to buy books gathering dust while on Google</a:t>
            </a:r>
          </a:p>
          <a:p>
            <a:pPr marL="171450" indent="-171450">
              <a:buFontTx/>
              <a:buChar char="-"/>
            </a:pPr>
            <a:endParaRPr lang="en-US" baseline="0" dirty="0" smtClean="0"/>
          </a:p>
          <a:p>
            <a:pPr marL="171450" indent="-171450">
              <a:buFontTx/>
              <a:buChar char="-"/>
            </a:pPr>
            <a:r>
              <a:rPr lang="en-US" baseline="0" dirty="0" smtClean="0"/>
              <a:t>Many problems already have solutions</a:t>
            </a:r>
          </a:p>
          <a:p>
            <a:pPr marL="628650" lvl="1" indent="-171450">
              <a:buFontTx/>
              <a:buChar char="-"/>
            </a:pPr>
            <a:r>
              <a:rPr lang="en-US" baseline="0" dirty="0" smtClean="0"/>
              <a:t>Many of which are well written, incorporate features not anticipated</a:t>
            </a:r>
          </a:p>
          <a:p>
            <a:pPr marL="171450" indent="-171450">
              <a:buFontTx/>
              <a:buChar char="-"/>
            </a:pPr>
            <a:endParaRPr lang="en-US" baseline="0" dirty="0" smtClean="0"/>
          </a:p>
          <a:p>
            <a:pPr marL="171450" indent="-171450">
              <a:buFontTx/>
              <a:buChar char="-"/>
            </a:pPr>
            <a:r>
              <a:rPr lang="en-US" baseline="0" dirty="0" smtClean="0"/>
              <a:t>Properly form Google searches help you beyond programing, saving time and effort</a:t>
            </a:r>
          </a:p>
          <a:p>
            <a:pPr marL="628650" lvl="1" indent="-171450">
              <a:buFontTx/>
              <a:buChar char="-"/>
            </a:pPr>
            <a:r>
              <a:rPr lang="en-US" baseline="0" dirty="0" smtClean="0"/>
              <a:t>IN Programming knowing what to search important, </a:t>
            </a:r>
          </a:p>
          <a:p>
            <a:pPr marL="628650" lvl="1" indent="-171450">
              <a:buFontTx/>
              <a:buChar char="-"/>
            </a:pPr>
            <a:r>
              <a:rPr lang="en-US" baseline="0" dirty="0" smtClean="0"/>
              <a:t>Use trial &amp; error</a:t>
            </a:r>
          </a:p>
          <a:p>
            <a:pPr marL="628650" lvl="1" indent="-171450">
              <a:buFontTx/>
              <a:buChar char="-"/>
            </a:pPr>
            <a:r>
              <a:rPr lang="en-US" baseline="0" dirty="0" smtClean="0"/>
              <a:t>Once you can properly for searches for PHP elements, you can find any solution available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Autocomplete can be best friend</a:t>
            </a:r>
          </a:p>
          <a:p>
            <a:pPr marL="171450" indent="-171450">
              <a:buFontTx/>
              <a:buChar char="-"/>
            </a:pPr>
            <a:endParaRPr lang="en-US" baseline="0" dirty="0" smtClean="0"/>
          </a:p>
          <a:p>
            <a:pPr marL="171450" indent="-171450">
              <a:buFontTx/>
              <a:buChar char="-"/>
            </a:pPr>
            <a:r>
              <a:rPr lang="en-US" baseline="0" dirty="0" smtClean="0"/>
              <a:t>Start with “</a:t>
            </a:r>
            <a:r>
              <a:rPr lang="en-US" baseline="0" dirty="0" err="1" smtClean="0"/>
              <a:t>php</a:t>
            </a:r>
            <a:r>
              <a:rPr lang="en-US" baseline="0" dirty="0" smtClean="0"/>
              <a:t>”</a:t>
            </a:r>
          </a:p>
          <a:p>
            <a:pPr marL="628650" lvl="1" indent="-171450">
              <a:buFontTx/>
              <a:buChar char="-"/>
            </a:pPr>
            <a:r>
              <a:rPr lang="en-US" baseline="0" dirty="0" smtClean="0"/>
              <a:t>When searching, starting with PHP will help Google direct you to the results you are looking for</a:t>
            </a:r>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10</a:t>
            </a:fld>
            <a:endParaRPr lang="en-US"/>
          </a:p>
        </p:txBody>
      </p:sp>
    </p:spTree>
    <p:extLst>
      <p:ext uri="{BB962C8B-B14F-4D97-AF65-F5344CB8AC3E}">
        <p14:creationId xmlns:p14="http://schemas.microsoft.com/office/powerpoint/2010/main" val="5232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dirty="0" smtClean="0"/>
              <a:t>Analogy: Architecture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Structure: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Problem being solved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Constraints on the solution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Functional solution</a:t>
            </a:r>
          </a:p>
          <a:p>
            <a:pPr marL="1085850" marR="0" lvl="2"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Materials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What goes into the equation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Inputs: GUI Interface, SMS submission, XML feed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Outputs: database, text file, email</a:t>
            </a:r>
          </a:p>
          <a:p>
            <a:pPr marL="1085850" marR="0" lvl="2"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Tools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Data structures are elements of language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Include: variables, arrays, functions, etc.</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lvl="0" indent="-171450">
              <a:buFontTx/>
              <a:buChar char="-"/>
            </a:pPr>
            <a:r>
              <a:rPr lang="en-US" b="1" baseline="0" dirty="0" smtClean="0"/>
              <a:t>PROCESS SEQUENTIALLY</a:t>
            </a:r>
          </a:p>
          <a:p>
            <a:pPr marL="628650" lvl="1" indent="-171450">
              <a:buFontTx/>
              <a:buChar char="-"/>
            </a:pPr>
            <a:r>
              <a:rPr lang="en-US" baseline="0" dirty="0" smtClean="0"/>
              <a:t>Programs process in order from top to bottom</a:t>
            </a:r>
          </a:p>
          <a:p>
            <a:pPr marL="628650" lvl="1" indent="-171450">
              <a:buFontTx/>
              <a:buChar char="-"/>
            </a:pPr>
            <a:r>
              <a:rPr lang="en-US" baseline="0" dirty="0" smtClean="0"/>
              <a:t>Code at bottom is executed after code at top</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Logical but needs to be noted</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General uses: </a:t>
            </a:r>
            <a:r>
              <a:rPr lang="en-US" b="1" dirty="0" smtClean="0"/>
              <a:t>automation, iteration/reuse, functionality, uniformity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If none are required, may not need programming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Know thy Enemy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Better framed problem, easier to apply programming solution</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PURE PROBLEM SOLVING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Know your goal, your constraints and your tools: solve themselves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Happens in the mind, Can do it anywhere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Can become addictive, Beware, if not careful, can be fun</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085850" marR="0" lvl="2"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5D9805B-ED2F-4494-96D8-039B8D10DED3}" type="slidenum">
              <a:rPr lang="en-US" smtClean="0"/>
              <a:t>11</a:t>
            </a:fld>
            <a:endParaRPr lang="en-US"/>
          </a:p>
        </p:txBody>
      </p:sp>
    </p:spTree>
    <p:extLst>
      <p:ext uri="{BB962C8B-B14F-4D97-AF65-F5344CB8AC3E}">
        <p14:creationId xmlns:p14="http://schemas.microsoft.com/office/powerpoint/2010/main" val="3060052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PROCESS SEQUENTIALLY</a:t>
            </a:r>
          </a:p>
          <a:p>
            <a:pPr marL="628650" lvl="1" indent="-171450">
              <a:buFontTx/>
              <a:buChar char="-"/>
            </a:pPr>
            <a:r>
              <a:rPr lang="en-US" baseline="0" dirty="0" smtClean="0"/>
              <a:t>Programs process from top to bottom</a:t>
            </a:r>
          </a:p>
          <a:p>
            <a:pPr marL="628650" lvl="1" indent="-171450">
              <a:buFontTx/>
              <a:buChar char="-"/>
            </a:pPr>
            <a:r>
              <a:rPr lang="en-US" baseline="0" dirty="0" smtClean="0"/>
              <a:t>Just remember when adding code where you are</a:t>
            </a:r>
          </a:p>
          <a:p>
            <a:pPr marL="171450" indent="-171450">
              <a:buFontTx/>
              <a:buChar char="-"/>
            </a:pPr>
            <a:endParaRPr lang="en-US" baseline="0" dirty="0" smtClean="0"/>
          </a:p>
          <a:p>
            <a:pPr marL="171450" indent="-171450">
              <a:buFontTx/>
              <a:buChar char="-"/>
            </a:pPr>
            <a:r>
              <a:rPr lang="en-US" baseline="0" dirty="0" smtClean="0"/>
              <a:t>SAVE OFTEN KEEP MULTIPLE VERSIONS</a:t>
            </a:r>
          </a:p>
          <a:p>
            <a:pPr marL="628650" lvl="1" indent="-171450">
              <a:buFontTx/>
              <a:buChar char="-"/>
            </a:pPr>
            <a:r>
              <a:rPr lang="en-US" baseline="0" dirty="0" smtClean="0"/>
              <a:t>Horrible to loose code</a:t>
            </a:r>
          </a:p>
          <a:p>
            <a:pPr marL="628650" lvl="1" indent="-171450">
              <a:buFontTx/>
              <a:buChar char="-"/>
            </a:pPr>
            <a:r>
              <a:rPr lang="en-US" baseline="0" dirty="0" smtClean="0"/>
              <a:t>If making changes to production, make copy and change/test that</a:t>
            </a:r>
          </a:p>
          <a:p>
            <a:pPr marL="628650" lvl="1" indent="-171450">
              <a:buFontTx/>
              <a:buChar char="-"/>
            </a:pPr>
            <a:r>
              <a:rPr lang="en-US" baseline="0" dirty="0" smtClean="0"/>
              <a:t>When works backup original and replace with new code</a:t>
            </a:r>
          </a:p>
          <a:p>
            <a:pPr marL="628650" lvl="1" indent="-171450">
              <a:buFontTx/>
              <a:buChar char="-"/>
            </a:pPr>
            <a:endParaRPr lang="en-US" baseline="0" dirty="0" smtClean="0"/>
          </a:p>
          <a:p>
            <a:pPr marL="171450" lvl="0" indent="-171450">
              <a:buFontTx/>
              <a:buChar char="-"/>
            </a:pPr>
            <a:r>
              <a:rPr lang="en-US" baseline="0" dirty="0" smtClean="0"/>
              <a:t>Longer you wait, more code you have to test at a time</a:t>
            </a:r>
          </a:p>
          <a:p>
            <a:pPr marL="628650" lvl="1" indent="-171450">
              <a:buFontTx/>
              <a:buChar char="-"/>
            </a:pPr>
            <a:r>
              <a:rPr lang="en-US" baseline="0" dirty="0" smtClean="0"/>
              <a:t>Write in small sections and test</a:t>
            </a:r>
          </a:p>
          <a:p>
            <a:pPr marL="628650" lvl="1" indent="-171450">
              <a:buFontTx/>
              <a:buChar char="-"/>
            </a:pPr>
            <a:r>
              <a:rPr lang="en-US" baseline="0" dirty="0" smtClean="0"/>
              <a:t>Debugging code is not fun</a:t>
            </a:r>
          </a:p>
          <a:p>
            <a:pPr marL="171450" lvl="0" indent="-171450">
              <a:buFontTx/>
              <a:buChar char="-"/>
            </a:pPr>
            <a:endParaRPr lang="en-US" baseline="0"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Build complexity with time</a:t>
            </a:r>
          </a:p>
          <a:p>
            <a:pPr marL="171450" lvl="0" indent="-171450">
              <a:buFontTx/>
              <a:buChar char="-"/>
            </a:pPr>
            <a:endParaRPr lang="en-US" baseline="0" dirty="0" smtClean="0"/>
          </a:p>
          <a:p>
            <a:pPr marL="171450" lvl="0" indent="-171450">
              <a:buFontTx/>
              <a:buChar char="-"/>
            </a:pPr>
            <a:r>
              <a:rPr lang="en-US" baseline="0" dirty="0" smtClean="0"/>
              <a:t>Reuse</a:t>
            </a:r>
          </a:p>
          <a:p>
            <a:pPr marL="628650" lvl="1" indent="-171450">
              <a:buFontTx/>
              <a:buChar char="-"/>
            </a:pPr>
            <a:r>
              <a:rPr lang="en-US" baseline="0" dirty="0" smtClean="0"/>
              <a:t>When you have something that works, don’t rewrite, reuse</a:t>
            </a:r>
          </a:p>
          <a:p>
            <a:pPr marL="628650" lvl="1" indent="-171450">
              <a:buFontTx/>
              <a:buChar char="-"/>
            </a:pPr>
            <a:r>
              <a:rPr lang="en-US" baseline="0" dirty="0" smtClean="0"/>
              <a:t>Have not created a PHP page from scratch 3 years (with a few exceptions)</a:t>
            </a:r>
          </a:p>
          <a:p>
            <a:pPr marL="628650" lvl="1" indent="-171450">
              <a:buFontTx/>
              <a:buChar char="-"/>
            </a:pPr>
            <a:r>
              <a:rPr lang="en-US" baseline="0" dirty="0" smtClean="0"/>
              <a:t>Copy and paste code from other files, other lines</a:t>
            </a:r>
          </a:p>
          <a:p>
            <a:pPr marL="171450" lvl="0" indent="-171450">
              <a:buFontTx/>
              <a:buChar char="-"/>
            </a:pPr>
            <a:endParaRPr lang="en-US" baseline="0" dirty="0" smtClean="0"/>
          </a:p>
          <a:p>
            <a:pPr marL="171450" lvl="0" indent="-171450">
              <a:buFontTx/>
              <a:buChar char="-"/>
            </a:pPr>
            <a:r>
              <a:rPr lang="en-US" baseline="0" dirty="0" smtClean="0"/>
              <a:t>Mental Process</a:t>
            </a:r>
          </a:p>
          <a:p>
            <a:pPr marL="628650" lvl="1" indent="-171450">
              <a:buFontTx/>
              <a:buChar char="-"/>
            </a:pPr>
            <a:r>
              <a:rPr lang="en-US" baseline="0" dirty="0" smtClean="0"/>
              <a:t>Clear head </a:t>
            </a:r>
          </a:p>
          <a:p>
            <a:pPr marL="628650" lvl="1" indent="-171450">
              <a:buFontTx/>
              <a:buChar char="-"/>
            </a:pPr>
            <a:r>
              <a:rPr lang="en-US" baseline="0" dirty="0" smtClean="0"/>
              <a:t>Can be stressful, less stressed going in the better</a:t>
            </a:r>
          </a:p>
          <a:p>
            <a:pPr marL="628650" lvl="1" indent="-171450">
              <a:buFontTx/>
              <a:buChar char="-"/>
            </a:pPr>
            <a:r>
              <a:rPr lang="en-US" baseline="0" dirty="0" smtClean="0"/>
              <a:t>Take breaks, stretch</a:t>
            </a:r>
          </a:p>
          <a:p>
            <a:pPr marL="628650" lvl="1" indent="-171450">
              <a:buFontTx/>
              <a:buChar char="-"/>
            </a:pPr>
            <a:endParaRPr lang="en-US" baseline="0" dirty="0" smtClean="0"/>
          </a:p>
          <a:p>
            <a:pPr marL="171450" lvl="0" indent="-171450">
              <a:buFontTx/>
              <a:buChar char="-"/>
            </a:pPr>
            <a:r>
              <a:rPr lang="en-US" baseline="0" dirty="0" smtClean="0"/>
              <a:t>Walk away</a:t>
            </a:r>
          </a:p>
          <a:p>
            <a:pPr marL="628650" lvl="1" indent="-171450">
              <a:buFontTx/>
              <a:buChar char="-"/>
            </a:pPr>
            <a:r>
              <a:rPr lang="en-US" baseline="0" dirty="0" smtClean="0"/>
              <a:t>Stretch</a:t>
            </a:r>
          </a:p>
          <a:p>
            <a:pPr marL="628650" lvl="1" indent="-171450">
              <a:buFontTx/>
              <a:buChar char="-"/>
            </a:pPr>
            <a:r>
              <a:rPr lang="en-US" baseline="0" dirty="0" smtClean="0"/>
              <a:t>Take a mental break</a:t>
            </a:r>
          </a:p>
          <a:p>
            <a:pPr marL="628650" lvl="1" indent="-171450">
              <a:buFontTx/>
              <a:buChar char="-"/>
            </a:pPr>
            <a:r>
              <a:rPr lang="en-US" baseline="0" dirty="0" smtClean="0"/>
              <a:t>Come back to it tomorrow</a:t>
            </a:r>
          </a:p>
          <a:p>
            <a:pPr marL="628650" lvl="1" indent="-171450">
              <a:buFontTx/>
              <a:buChar char="-"/>
            </a:pPr>
            <a:endParaRPr lang="en-US" baseline="0" dirty="0" smtClean="0"/>
          </a:p>
          <a:p>
            <a:pPr marL="171450" lvl="0" indent="-171450">
              <a:buFontTx/>
              <a:buChar char="-"/>
            </a:pPr>
            <a:r>
              <a:rPr lang="en-US" baseline="0" dirty="0" smtClean="0"/>
              <a:t>This presentation consists of my ideas, based on what has worked for me</a:t>
            </a:r>
          </a:p>
          <a:p>
            <a:pPr marL="628650" lvl="1" indent="-171450">
              <a:buFontTx/>
              <a:buChar char="-"/>
            </a:pPr>
            <a:r>
              <a:rPr lang="en-US" baseline="0" dirty="0" smtClean="0"/>
              <a:t>Given depth of issue and time constraints, can only cover so much</a:t>
            </a:r>
          </a:p>
          <a:p>
            <a:pPr marL="628650" lvl="1" indent="-171450">
              <a:buFontTx/>
              <a:buChar char="-"/>
            </a:pPr>
            <a:r>
              <a:rPr lang="en-US" baseline="0" dirty="0" smtClean="0"/>
              <a:t>Try to pass along what will allow you to be productive with PHP </a:t>
            </a:r>
          </a:p>
          <a:p>
            <a:pPr marL="628650" lvl="1" indent="-171450">
              <a:buFontTx/>
              <a:buChar char="-"/>
            </a:pPr>
            <a:r>
              <a:rPr lang="en-US" baseline="0" dirty="0" smtClean="0"/>
              <a:t>And add my own tips and philosophies along the way</a:t>
            </a:r>
          </a:p>
          <a:p>
            <a:pPr marL="171450" lvl="0" indent="-171450">
              <a:buFontTx/>
              <a:buChar char="-"/>
            </a:pPr>
            <a:endParaRPr lang="en-US" baseline="0" dirty="0" smtClean="0"/>
          </a:p>
          <a:p>
            <a:pPr marL="171450" lvl="0" indent="-171450">
              <a:buFontTx/>
              <a:buChar char="-"/>
            </a:pPr>
            <a:r>
              <a:rPr lang="en-US" baseline="0" dirty="0" smtClean="0"/>
              <a:t>Many resources on campus, if you are truly stumped, help can be found</a:t>
            </a:r>
          </a:p>
          <a:p>
            <a:pPr marL="628650" lvl="1" indent="-171450">
              <a:buFontTx/>
              <a:buChar char="-"/>
            </a:pPr>
            <a:r>
              <a:rPr lang="en-US" baseline="0" dirty="0" smtClean="0"/>
              <a:t>Exhaust other options first</a:t>
            </a:r>
          </a:p>
          <a:p>
            <a:pPr marL="628650" lvl="1" indent="-171450">
              <a:buFontTx/>
              <a:buChar char="-"/>
            </a:pPr>
            <a:r>
              <a:rPr lang="en-US" baseline="0" dirty="0" smtClean="0"/>
              <a:t>When got in real world, realized no one to get right answer from</a:t>
            </a:r>
          </a:p>
          <a:p>
            <a:pPr marL="628650" lvl="1" indent="-171450">
              <a:buFontTx/>
              <a:buChar char="-"/>
            </a:pPr>
            <a:r>
              <a:rPr lang="en-US" baseline="0" dirty="0" smtClean="0"/>
              <a:t>Had to rely on self for all </a:t>
            </a:r>
            <a:r>
              <a:rPr lang="en-US" baseline="0" dirty="0" err="1" smtClean="0"/>
              <a:t>isues</a:t>
            </a:r>
            <a:endParaRPr lang="en-US" baseline="0" dirty="0" smtClean="0"/>
          </a:p>
          <a:p>
            <a:pPr marL="628650" lvl="1" indent="-171450">
              <a:buFontTx/>
              <a:buChar char="-"/>
            </a:pPr>
            <a:endParaRPr lang="en-US" baseline="0" dirty="0" smtClean="0"/>
          </a:p>
          <a:p>
            <a:pPr marL="628650" lvl="1" indent="-171450">
              <a:buFontTx/>
              <a:buChar char="-"/>
            </a:pPr>
            <a:r>
              <a:rPr lang="en-US" baseline="0" dirty="0" smtClean="0"/>
              <a:t>More you can solve on your own, better</a:t>
            </a:r>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12</a:t>
            </a:fld>
            <a:endParaRPr lang="en-US"/>
          </a:p>
        </p:txBody>
      </p:sp>
    </p:spTree>
    <p:extLst>
      <p:ext uri="{BB962C8B-B14F-4D97-AF65-F5344CB8AC3E}">
        <p14:creationId xmlns:p14="http://schemas.microsoft.com/office/powerpoint/2010/main" val="1148619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Questions from previous Section?</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13</a:t>
            </a:fld>
            <a:endParaRPr lang="en-US"/>
          </a:p>
        </p:txBody>
      </p:sp>
    </p:spTree>
    <p:extLst>
      <p:ext uri="{BB962C8B-B14F-4D97-AF65-F5344CB8AC3E}">
        <p14:creationId xmlns:p14="http://schemas.microsoft.com/office/powerpoint/2010/main" val="3081383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Client</a:t>
            </a:r>
            <a:r>
              <a:rPr lang="en-US" b="1" baseline="0" dirty="0" smtClean="0"/>
              <a:t> = User’s Browser</a:t>
            </a:r>
          </a:p>
          <a:p>
            <a:pPr marL="628650" lvl="1" indent="-171450">
              <a:buFontTx/>
              <a:buChar char="-"/>
            </a:pPr>
            <a:r>
              <a:rPr lang="en-US" baseline="0" dirty="0" smtClean="0"/>
              <a:t>think user machine, browser, local</a:t>
            </a:r>
          </a:p>
          <a:p>
            <a:pPr marL="628650" lvl="1" indent="-171450">
              <a:buFontTx/>
              <a:buChar char="-"/>
            </a:pPr>
            <a:r>
              <a:rPr lang="en-US" baseline="0" dirty="0" smtClean="0"/>
              <a:t>All client side programming happens on machine</a:t>
            </a:r>
          </a:p>
          <a:p>
            <a:pPr marL="628650" lvl="1" indent="-171450">
              <a:buFontTx/>
              <a:buChar char="-"/>
            </a:pPr>
            <a:endParaRPr lang="en-US" baseline="0" dirty="0" smtClean="0"/>
          </a:p>
          <a:p>
            <a:pPr marL="171450" lvl="0" indent="-171450">
              <a:buFontTx/>
              <a:buChar char="-"/>
            </a:pPr>
            <a:r>
              <a:rPr lang="en-US" b="1" baseline="0" dirty="0" smtClean="0"/>
              <a:t>Server = Websites, Online Files</a:t>
            </a:r>
          </a:p>
          <a:p>
            <a:pPr marL="628650" lvl="1" indent="-171450">
              <a:buFontTx/>
              <a:buChar char="-"/>
            </a:pPr>
            <a:r>
              <a:rPr lang="en-US" baseline="0" dirty="0" smtClean="0"/>
              <a:t>web sites, ftp sites, files</a:t>
            </a:r>
          </a:p>
          <a:p>
            <a:pPr marL="628650" lvl="1" indent="-171450">
              <a:buFontTx/>
              <a:buChar char="-"/>
            </a:pPr>
            <a:r>
              <a:rPr lang="en-US" baseline="0" dirty="0" smtClean="0"/>
              <a:t>All server side programming happens before client</a:t>
            </a:r>
          </a:p>
          <a:p>
            <a:pPr marL="628650" lvl="1" indent="-171450">
              <a:buFontTx/>
              <a:buChar char="-"/>
            </a:pPr>
            <a:endParaRPr lang="en-US" baseline="0" dirty="0" smtClean="0"/>
          </a:p>
          <a:p>
            <a:pPr marL="171450" lvl="0" indent="-171450">
              <a:buFontTx/>
              <a:buChar char="-"/>
            </a:pPr>
            <a:r>
              <a:rPr lang="en-US" b="1" baseline="0" dirty="0" smtClean="0"/>
              <a:t>PHP SERVER ONLY</a:t>
            </a:r>
          </a:p>
          <a:p>
            <a:pPr marL="628650" lvl="1" indent="-171450">
              <a:buFontTx/>
              <a:buChar char="-"/>
            </a:pPr>
            <a:r>
              <a:rPr lang="en-US" baseline="0" dirty="0" smtClean="0"/>
              <a:t>All </a:t>
            </a:r>
            <a:r>
              <a:rPr lang="en-US" baseline="0" dirty="0" err="1" smtClean="0"/>
              <a:t>php</a:t>
            </a:r>
            <a:r>
              <a:rPr lang="en-US" baseline="0" dirty="0" smtClean="0"/>
              <a:t> code is interpreted and executed on the server, prior to client</a:t>
            </a:r>
          </a:p>
          <a:p>
            <a:pPr marL="628650" lvl="1" indent="-171450">
              <a:buFontTx/>
              <a:buChar char="-"/>
            </a:pPr>
            <a:r>
              <a:rPr lang="en-US" baseline="0" dirty="0" smtClean="0"/>
              <a:t>Keep in mind when programming and troubleshooting</a:t>
            </a:r>
          </a:p>
          <a:p>
            <a:pPr marL="628650" lvl="1" indent="-171450">
              <a:buFontTx/>
              <a:buChar char="-"/>
            </a:pPr>
            <a:endParaRPr lang="en-US" baseline="0" dirty="0" smtClean="0"/>
          </a:p>
          <a:p>
            <a:pPr marL="171450" lvl="0" indent="-171450">
              <a:buFontTx/>
              <a:buChar char="-"/>
            </a:pPr>
            <a:r>
              <a:rPr lang="en-US" b="1" baseline="0" dirty="0" smtClean="0"/>
              <a:t>CAN ONLY PROCESS WHEN …</a:t>
            </a:r>
          </a:p>
          <a:p>
            <a:pPr marL="628650" lvl="1" indent="-171450">
              <a:buFontTx/>
              <a:buChar char="-"/>
            </a:pPr>
            <a:r>
              <a:rPr lang="en-US" baseline="0" dirty="0" smtClean="0"/>
              <a:t>Page is requested</a:t>
            </a:r>
          </a:p>
          <a:p>
            <a:pPr marL="628650" lvl="1" indent="-171450">
              <a:buFontTx/>
              <a:buChar char="-"/>
            </a:pPr>
            <a:r>
              <a:rPr lang="en-US" baseline="0" dirty="0" smtClean="0"/>
              <a:t>User action submits page </a:t>
            </a:r>
          </a:p>
          <a:p>
            <a:pPr marL="628650" lvl="1" indent="-171450">
              <a:buFontTx/>
              <a:buChar char="-"/>
            </a:pPr>
            <a:r>
              <a:rPr lang="en-US" baseline="0" dirty="0" smtClean="0"/>
              <a:t>Can use AJAX, but not for this presentation</a:t>
            </a:r>
          </a:p>
          <a:p>
            <a:pPr marL="628650" lvl="1" indent="-171450">
              <a:buFontTx/>
              <a:buChar char="-"/>
            </a:pPr>
            <a:r>
              <a:rPr lang="en-US" baseline="0" dirty="0" smtClean="0"/>
              <a:t>Keep in mind when coding</a:t>
            </a:r>
          </a:p>
          <a:p>
            <a:pPr marL="171450" lvl="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14</a:t>
            </a:fld>
            <a:endParaRPr lang="en-US"/>
          </a:p>
        </p:txBody>
      </p:sp>
    </p:spTree>
    <p:extLst>
      <p:ext uri="{BB962C8B-B14F-4D97-AF65-F5344CB8AC3E}">
        <p14:creationId xmlns:p14="http://schemas.microsoft.com/office/powerpoint/2010/main" val="663440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Database Programming</a:t>
            </a:r>
          </a:p>
          <a:p>
            <a:endParaRPr lang="en-US" b="1" dirty="0" smtClean="0"/>
          </a:p>
          <a:p>
            <a:r>
              <a:rPr lang="en-US" b="1" dirty="0" smtClean="0"/>
              <a:t>File Read/Write</a:t>
            </a:r>
          </a:p>
          <a:p>
            <a:endParaRPr lang="en-US" b="1" dirty="0" smtClean="0"/>
          </a:p>
          <a:p>
            <a:r>
              <a:rPr lang="en-US" b="1" dirty="0" smtClean="0"/>
              <a:t>Form Processing</a:t>
            </a:r>
          </a:p>
          <a:p>
            <a:endParaRPr lang="en-US" b="1" dirty="0" smtClean="0"/>
          </a:p>
          <a:p>
            <a:r>
              <a:rPr lang="en-US" b="1" dirty="0" smtClean="0"/>
              <a:t>Form Validation</a:t>
            </a:r>
          </a:p>
          <a:p>
            <a:endParaRPr lang="en-US" b="1" dirty="0" smtClean="0"/>
          </a:p>
          <a:p>
            <a:r>
              <a:rPr lang="en-US" b="1" dirty="0" smtClean="0"/>
              <a:t>Ajax Interaction</a:t>
            </a:r>
          </a:p>
          <a:p>
            <a:endParaRPr lang="en-US" b="1" dirty="0" smtClean="0"/>
          </a:p>
          <a:p>
            <a:r>
              <a:rPr lang="en-US" b="1" dirty="0" smtClean="0"/>
              <a:t>PDF Creation</a:t>
            </a:r>
          </a:p>
          <a:p>
            <a:endParaRPr lang="en-US" b="1" dirty="0" smtClean="0"/>
          </a:p>
          <a:p>
            <a:r>
              <a:rPr lang="en-US" b="1" dirty="0" smtClean="0"/>
              <a:t>REID STORY:  Cattle</a:t>
            </a:r>
            <a:r>
              <a:rPr lang="en-US" b="1" baseline="0" dirty="0" smtClean="0"/>
              <a:t> Breeders Association Certificates</a:t>
            </a:r>
          </a:p>
          <a:p>
            <a:endParaRPr lang="en-US" b="1" baseline="0" dirty="0" smtClean="0"/>
          </a:p>
          <a:p>
            <a:r>
              <a:rPr lang="en-US" b="1" baseline="0" dirty="0" smtClean="0"/>
              <a:t>Breeze through rest</a:t>
            </a:r>
            <a:endParaRPr lang="en-US" b="1" dirty="0" smtClean="0"/>
          </a:p>
          <a:p>
            <a:endParaRPr lang="en-US" b="1" dirty="0" smtClean="0"/>
          </a:p>
          <a:p>
            <a:r>
              <a:rPr lang="en-US" b="1" dirty="0" smtClean="0"/>
              <a:t>File Search and Archive</a:t>
            </a:r>
          </a:p>
          <a:p>
            <a:endParaRPr lang="en-US" b="1" dirty="0" smtClean="0"/>
          </a:p>
          <a:p>
            <a:r>
              <a:rPr lang="en-US" b="1" dirty="0" smtClean="0"/>
              <a:t>Interact with web APIs</a:t>
            </a:r>
          </a:p>
          <a:p>
            <a:endParaRPr lang="en-US" b="1" dirty="0" smtClean="0"/>
          </a:p>
          <a:p>
            <a:r>
              <a:rPr lang="en-US" b="1" dirty="0" smtClean="0"/>
              <a:t>Interact with MS Office</a:t>
            </a:r>
          </a:p>
          <a:p>
            <a:endParaRPr lang="en-US" b="1" dirty="0" smtClean="0"/>
          </a:p>
          <a:p>
            <a:r>
              <a:rPr lang="en-US" b="1" dirty="0" smtClean="0"/>
              <a:t>Image Processing and </a:t>
            </a:r>
          </a:p>
          <a:p>
            <a:endParaRPr lang="en-US" b="1" dirty="0" smtClean="0"/>
          </a:p>
          <a:p>
            <a:r>
              <a:rPr lang="en-US" b="1" dirty="0" smtClean="0"/>
              <a:t>Chart Creation</a:t>
            </a:r>
          </a:p>
          <a:p>
            <a:endParaRPr lang="en-US" b="1" dirty="0" smtClean="0"/>
          </a:p>
          <a:p>
            <a:r>
              <a:rPr lang="en-US" b="1" dirty="0" smtClean="0"/>
              <a:t>XML file Read/Write</a:t>
            </a:r>
          </a:p>
          <a:p>
            <a:endParaRPr lang="en-US" b="1" dirty="0" smtClean="0"/>
          </a:p>
          <a:p>
            <a:r>
              <a:rPr lang="en-US" b="1" dirty="0" smtClean="0"/>
              <a:t>Sending Email</a:t>
            </a:r>
          </a:p>
          <a:p>
            <a:endParaRPr lang="en-US" b="1" dirty="0" smtClean="0"/>
          </a:p>
          <a:p>
            <a:r>
              <a:rPr lang="en-US" b="1" dirty="0" smtClean="0"/>
              <a:t>Writing Code</a:t>
            </a:r>
          </a:p>
          <a:p>
            <a:endParaRPr lang="en-US" b="1"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15</a:t>
            </a:fld>
            <a:endParaRPr lang="en-US"/>
          </a:p>
        </p:txBody>
      </p:sp>
    </p:spTree>
    <p:extLst>
      <p:ext uri="{BB962C8B-B14F-4D97-AF65-F5344CB8AC3E}">
        <p14:creationId xmlns:p14="http://schemas.microsoft.com/office/powerpoint/2010/main" val="1105585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Basic PHP/HTML interaction</a:t>
            </a:r>
          </a:p>
          <a:p>
            <a:endParaRPr lang="en-US" b="1" dirty="0" smtClean="0"/>
          </a:p>
          <a:p>
            <a:r>
              <a:rPr lang="en-US" b="1" dirty="0" smtClean="0"/>
              <a:t>PHP form validation and processing</a:t>
            </a:r>
          </a:p>
          <a:p>
            <a:endParaRPr lang="en-US" b="1" dirty="0" smtClean="0"/>
          </a:p>
          <a:p>
            <a:r>
              <a:rPr lang="en-US" b="1" dirty="0" smtClean="0"/>
              <a:t>Basic debugging and error trapping</a:t>
            </a:r>
          </a:p>
          <a:p>
            <a:pPr marL="171450" indent="-171450">
              <a:buFontTx/>
              <a:buChar char="-"/>
            </a:pPr>
            <a:endParaRPr lang="en-US" dirty="0" smtClean="0"/>
          </a:p>
          <a:p>
            <a:pPr marL="171450" lvl="0" indent="-171450">
              <a:buFontTx/>
              <a:buChar char="-"/>
            </a:pPr>
            <a:r>
              <a:rPr lang="en-US" dirty="0" smtClean="0"/>
              <a:t>Taking ideas</a:t>
            </a:r>
            <a:r>
              <a:rPr lang="en-US" baseline="0" dirty="0" smtClean="0"/>
              <a:t> for what people would like</a:t>
            </a:r>
          </a:p>
          <a:p>
            <a:pPr marL="628650" lvl="1" indent="-171450">
              <a:buFontTx/>
              <a:buChar char="-"/>
            </a:pPr>
            <a:r>
              <a:rPr lang="en-US" baseline="0" dirty="0" smtClean="0"/>
              <a:t>What level of class</a:t>
            </a:r>
          </a:p>
          <a:p>
            <a:pPr marL="628650" lvl="1" indent="-171450">
              <a:buFontTx/>
              <a:buChar char="-"/>
            </a:pPr>
            <a:r>
              <a:rPr lang="en-US" baseline="0" dirty="0" smtClean="0"/>
              <a:t>What topics</a:t>
            </a:r>
          </a:p>
          <a:p>
            <a:pPr marL="628650" lvl="1" indent="-171450">
              <a:buFontTx/>
              <a:buChar char="-"/>
            </a:pPr>
            <a:r>
              <a:rPr lang="en-US" baseline="0" dirty="0" smtClean="0"/>
              <a:t>Ideas: advanced database interaction, advanced form processing,</a:t>
            </a:r>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16</a:t>
            </a:fld>
            <a:endParaRPr lang="en-US"/>
          </a:p>
        </p:txBody>
      </p:sp>
    </p:spTree>
    <p:extLst>
      <p:ext uri="{BB962C8B-B14F-4D97-AF65-F5344CB8AC3E}">
        <p14:creationId xmlns:p14="http://schemas.microsoft.com/office/powerpoint/2010/main" val="1420710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UNC provides PHP</a:t>
            </a:r>
            <a:r>
              <a:rPr lang="en-US" baseline="0" dirty="0" smtClean="0"/>
              <a:t> enabled server space</a:t>
            </a:r>
          </a:p>
          <a:p>
            <a:pPr marL="628650" lvl="1" indent="-171450">
              <a:buFontTx/>
              <a:buChar char="-"/>
            </a:pPr>
            <a:r>
              <a:rPr lang="en-US" baseline="0" dirty="0" smtClean="0"/>
              <a:t>Link to help document how to access</a:t>
            </a:r>
          </a:p>
          <a:p>
            <a:pPr marL="628650" lvl="1" indent="-171450">
              <a:buFontTx/>
              <a:buChar char="-"/>
            </a:pPr>
            <a:endParaRPr lang="en-US" baseline="0" dirty="0" smtClean="0"/>
          </a:p>
          <a:p>
            <a:pPr marL="171450" lvl="0" indent="-171450">
              <a:buFontTx/>
              <a:buChar char="-"/>
            </a:pPr>
            <a:r>
              <a:rPr lang="en-US" baseline="0" dirty="0" smtClean="0"/>
              <a:t>Editing programs have nice features for coding</a:t>
            </a:r>
          </a:p>
          <a:p>
            <a:pPr marL="628650" lvl="1" indent="-171450">
              <a:buFontTx/>
              <a:buChar char="-"/>
            </a:pPr>
            <a:r>
              <a:rPr lang="en-US" baseline="0" dirty="0" smtClean="0"/>
              <a:t>Ex: Dreamweaver, VI, </a:t>
            </a:r>
            <a:r>
              <a:rPr lang="en-US" baseline="0" dirty="0" err="1" smtClean="0"/>
              <a:t>EditPlus</a:t>
            </a:r>
            <a:r>
              <a:rPr lang="en-US" baseline="0" dirty="0" smtClean="0"/>
              <a:t>, Eclipse, </a:t>
            </a:r>
            <a:r>
              <a:rPr lang="en-US" baseline="0" dirty="0" err="1" smtClean="0"/>
              <a:t>Netbeans</a:t>
            </a:r>
            <a:endParaRPr lang="en-US" baseline="0" dirty="0" smtClean="0"/>
          </a:p>
          <a:p>
            <a:pPr marL="628650" lvl="1" indent="-171450">
              <a:buFontTx/>
              <a:buChar char="-"/>
            </a:pPr>
            <a:r>
              <a:rPr lang="en-US" baseline="0" dirty="0" smtClean="0"/>
              <a:t>Code completion, line numbers, code highlighting, bracer matching</a:t>
            </a:r>
          </a:p>
          <a:p>
            <a:pPr marL="628650" lvl="1" indent="-171450">
              <a:buFontTx/>
              <a:buChar char="-"/>
            </a:pPr>
            <a:r>
              <a:rPr lang="en-US" baseline="0" dirty="0" smtClean="0"/>
              <a:t>Can use notepad</a:t>
            </a:r>
          </a:p>
          <a:p>
            <a:pPr marL="628650" lvl="1" indent="-171450">
              <a:buFontTx/>
              <a:buChar char="-"/>
            </a:pPr>
            <a:endParaRPr lang="en-US" baseline="0" dirty="0" smtClean="0"/>
          </a:p>
          <a:p>
            <a:pPr marL="171450" lvl="0" indent="-171450">
              <a:buFontTx/>
              <a:buChar char="-"/>
            </a:pPr>
            <a:r>
              <a:rPr lang="en-US" baseline="0" dirty="0" smtClean="0"/>
              <a:t>Browsers have nice features for web programming	</a:t>
            </a:r>
          </a:p>
          <a:p>
            <a:pPr marL="628650" lvl="1" indent="-171450">
              <a:buFontTx/>
              <a:buChar char="-"/>
            </a:pPr>
            <a:r>
              <a:rPr lang="en-US" baseline="0" dirty="0" smtClean="0"/>
              <a:t>Firefox:</a:t>
            </a:r>
          </a:p>
          <a:p>
            <a:pPr marL="1085850" lvl="2" indent="-171450">
              <a:buFontTx/>
              <a:buChar char="-"/>
            </a:pPr>
            <a:r>
              <a:rPr lang="en-US" baseline="0" dirty="0" smtClean="0"/>
              <a:t>Web developer, Firebug, color-picker</a:t>
            </a:r>
          </a:p>
          <a:p>
            <a:pPr marL="628650" lvl="1" indent="-171450">
              <a:buFontTx/>
              <a:buChar char="-"/>
            </a:pPr>
            <a:r>
              <a:rPr lang="en-US" baseline="0" dirty="0" smtClean="0"/>
              <a:t>Multiple browsers = multiple sessions</a:t>
            </a:r>
          </a:p>
          <a:p>
            <a:pPr marL="628650" lvl="1" indent="-171450">
              <a:buFontTx/>
              <a:buChar char="-"/>
            </a:pPr>
            <a:endParaRPr lang="en-US" baseline="0" dirty="0" smtClean="0"/>
          </a:p>
          <a:p>
            <a:pPr marL="171450" lvl="0" indent="-171450">
              <a:buFontTx/>
              <a:buChar char="-"/>
            </a:pPr>
            <a:r>
              <a:rPr lang="en-US" baseline="0" dirty="0" smtClean="0"/>
              <a:t>One for code, one for testing display</a:t>
            </a:r>
          </a:p>
          <a:p>
            <a:pPr marL="628650" lvl="1" indent="-171450">
              <a:buFontTx/>
              <a:buChar char="-"/>
            </a:pPr>
            <a:r>
              <a:rPr lang="en-US" baseline="0" dirty="0" smtClean="0"/>
              <a:t>Invaluable time saver for web programming</a:t>
            </a:r>
          </a:p>
          <a:p>
            <a:pPr marL="628650" lvl="1" indent="-171450">
              <a:buFontTx/>
              <a:buChar char="-"/>
            </a:pPr>
            <a:r>
              <a:rPr lang="en-US" baseline="0" dirty="0" smtClean="0"/>
              <a:t>6 programming windows and multiple browsers at same time</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17</a:t>
            </a:fld>
            <a:endParaRPr lang="en-US"/>
          </a:p>
        </p:txBody>
      </p:sp>
    </p:spTree>
    <p:extLst>
      <p:ext uri="{BB962C8B-B14F-4D97-AF65-F5344CB8AC3E}">
        <p14:creationId xmlns:p14="http://schemas.microsoft.com/office/powerpoint/2010/main" val="3101011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 Questions from previous Section?</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18</a:t>
            </a:fld>
            <a:endParaRPr lang="en-US"/>
          </a:p>
        </p:txBody>
      </p:sp>
    </p:spTree>
    <p:extLst>
      <p:ext uri="{BB962C8B-B14F-4D97-AF65-F5344CB8AC3E}">
        <p14:creationId xmlns:p14="http://schemas.microsoft.com/office/powerpoint/2010/main" val="808117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1" baseline="0" dirty="0" smtClean="0"/>
              <a:t>Similar to HTML, there is a hierarchical structure to PHP</a:t>
            </a:r>
          </a:p>
          <a:p>
            <a:pPr marL="628650" lvl="1" indent="-171450">
              <a:buFontTx/>
              <a:buChar char="-"/>
            </a:pPr>
            <a:r>
              <a:rPr lang="en-US" baseline="0" dirty="0" smtClean="0"/>
              <a:t>Use tabs when inside brackets, or programming blocks, nested</a:t>
            </a:r>
          </a:p>
          <a:p>
            <a:pPr marL="628650" lvl="1" indent="-171450">
              <a:buFontTx/>
              <a:buChar char="-"/>
            </a:pPr>
            <a:r>
              <a:rPr lang="en-US" baseline="0" dirty="0" smtClean="0"/>
              <a:t>When creating items in PHP, use intelligible names</a:t>
            </a:r>
          </a:p>
          <a:p>
            <a:pPr marL="1085850" lvl="2" indent="-171450">
              <a:buFontTx/>
              <a:buChar char="-"/>
            </a:pPr>
            <a:r>
              <a:rPr lang="en-US" baseline="0" dirty="0" smtClean="0"/>
              <a:t>Will get into this later</a:t>
            </a:r>
          </a:p>
          <a:p>
            <a:pPr marL="628650" lvl="1" indent="-171450">
              <a:buFontTx/>
              <a:buChar char="-"/>
            </a:pPr>
            <a:r>
              <a:rPr lang="en-US" baseline="0" dirty="0" smtClean="0"/>
              <a:t>Use white space when coding, don’t just jumble everything together.</a:t>
            </a:r>
          </a:p>
          <a:p>
            <a:pPr marL="1085850" lvl="2" indent="-171450">
              <a:buFontTx/>
              <a:buChar char="-"/>
            </a:pPr>
            <a:r>
              <a:rPr lang="en-US" baseline="0" dirty="0" smtClean="0"/>
              <a:t>Makes no difference to server how much white space (to a point)</a:t>
            </a:r>
          </a:p>
          <a:p>
            <a:pPr marL="628650" lvl="1" indent="-171450">
              <a:buFontTx/>
              <a:buChar char="-"/>
            </a:pPr>
            <a:r>
              <a:rPr lang="en-US" baseline="0" dirty="0" smtClean="0"/>
              <a:t>USE “view source”</a:t>
            </a:r>
          </a:p>
          <a:p>
            <a:pPr marL="1085850" lvl="2" indent="-171450">
              <a:buFontTx/>
              <a:buChar char="-"/>
            </a:pPr>
            <a:r>
              <a:rPr lang="en-US" baseline="0" dirty="0" smtClean="0"/>
              <a:t>When trying to see what your code looks like, what PHP has written to the page</a:t>
            </a:r>
          </a:p>
          <a:p>
            <a:pPr marL="1085850" lvl="2" indent="-171450">
              <a:buFontTx/>
              <a:buChar char="-"/>
            </a:pPr>
            <a:r>
              <a:rPr lang="en-US" baseline="0" dirty="0" smtClean="0"/>
              <a:t>Good to have PHP write clean HTML as well, easier to troubleshoot</a:t>
            </a:r>
          </a:p>
          <a:p>
            <a:pPr marL="171450" lvl="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19</a:t>
            </a:fld>
            <a:endParaRPr lang="en-US"/>
          </a:p>
        </p:txBody>
      </p:sp>
    </p:spTree>
    <p:extLst>
      <p:ext uri="{BB962C8B-B14F-4D97-AF65-F5344CB8AC3E}">
        <p14:creationId xmlns:p14="http://schemas.microsoft.com/office/powerpoint/2010/main" val="205949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INTRODUCTORY</a:t>
            </a:r>
            <a:r>
              <a:rPr lang="en-US" b="1" baseline="0" dirty="0" smtClean="0"/>
              <a:t> CLASS</a:t>
            </a:r>
          </a:p>
          <a:p>
            <a:pPr marL="628650" lvl="1" indent="-171450">
              <a:buFontTx/>
              <a:buChar char="-"/>
            </a:pPr>
            <a:r>
              <a:rPr lang="en-US" baseline="0" dirty="0" smtClean="0"/>
              <a:t>The most basic PHP class that will be offered</a:t>
            </a:r>
          </a:p>
          <a:p>
            <a:pPr marL="628650" lvl="1" indent="-171450">
              <a:buFontTx/>
              <a:buChar char="-"/>
            </a:pPr>
            <a:r>
              <a:rPr lang="en-US" baseline="0" dirty="0" smtClean="0"/>
              <a:t>Some may never have programmed before, only go so deep into concepts</a:t>
            </a:r>
          </a:p>
          <a:p>
            <a:pPr marL="628650" lvl="1" indent="-171450">
              <a:buFontTx/>
              <a:buChar char="-"/>
            </a:pPr>
            <a:endParaRPr lang="en-US" baseline="0" dirty="0" smtClean="0"/>
          </a:p>
          <a:p>
            <a:pPr marL="171450" lvl="0" indent="-171450">
              <a:buFontTx/>
              <a:buChar char="-"/>
            </a:pPr>
            <a:r>
              <a:rPr lang="en-US" b="1" baseline="0" dirty="0" smtClean="0"/>
              <a:t>SKILL LEVEL</a:t>
            </a:r>
          </a:p>
          <a:p>
            <a:pPr marL="628650" lvl="1" indent="-171450">
              <a:buFontTx/>
              <a:buChar char="-"/>
            </a:pPr>
            <a:r>
              <a:rPr lang="en-US" baseline="0" dirty="0" smtClean="0"/>
              <a:t>Will be different skill levels here</a:t>
            </a:r>
          </a:p>
          <a:p>
            <a:pPr marL="628650" lvl="1" indent="-171450">
              <a:buFontTx/>
              <a:buChar char="-"/>
            </a:pPr>
            <a:r>
              <a:rPr lang="en-US" baseline="0" dirty="0" smtClean="0"/>
              <a:t>Need good understanding of HTML and web development concepts</a:t>
            </a:r>
          </a:p>
          <a:p>
            <a:pPr marL="628650" lvl="1" indent="-171450">
              <a:buFontTx/>
              <a:buChar char="-"/>
            </a:pPr>
            <a:r>
              <a:rPr lang="en-US" baseline="0" dirty="0" smtClean="0"/>
              <a:t>Helpful: client/server relationship, previous programming</a:t>
            </a:r>
          </a:p>
          <a:p>
            <a:pPr marL="628650" lvl="1" indent="-171450">
              <a:buFontTx/>
              <a:buChar char="-"/>
            </a:pPr>
            <a:endParaRPr lang="en-US" baseline="0" dirty="0" smtClean="0"/>
          </a:p>
          <a:p>
            <a:pPr marL="171450" lvl="0" indent="-171450">
              <a:buFontTx/>
              <a:buChar char="-"/>
            </a:pPr>
            <a:r>
              <a:rPr lang="en-US" b="1" baseline="0" dirty="0" smtClean="0"/>
              <a:t>TEACH PROGRAMMING CONECPTS</a:t>
            </a:r>
          </a:p>
          <a:p>
            <a:pPr marL="628650" lvl="1" indent="-171450">
              <a:buFontTx/>
              <a:buChar char="-"/>
            </a:pPr>
            <a:r>
              <a:rPr lang="en-US" dirty="0" smtClean="0"/>
              <a:t>Must understand programming on a basic level to use PHP</a:t>
            </a:r>
          </a:p>
          <a:p>
            <a:pPr marL="628650" lvl="1" indent="-171450">
              <a:buFontTx/>
              <a:buChar char="-"/>
            </a:pPr>
            <a:r>
              <a:rPr lang="en-US" dirty="0" smtClean="0"/>
              <a:t>Necessary to teach/review relevant</a:t>
            </a:r>
            <a:r>
              <a:rPr lang="en-US" baseline="0" dirty="0" smtClean="0"/>
              <a:t> programming concepts before using in PHP</a:t>
            </a:r>
          </a:p>
          <a:p>
            <a:pPr marL="628650" lvl="1" indent="-171450">
              <a:buFontTx/>
              <a:buChar char="-"/>
            </a:pPr>
            <a:endParaRPr lang="en-US" baseline="0" dirty="0" smtClean="0"/>
          </a:p>
          <a:p>
            <a:pPr marL="171450" lvl="0" indent="-171450">
              <a:buFontTx/>
              <a:buChar char="-"/>
            </a:pPr>
            <a:r>
              <a:rPr lang="en-US" b="1" baseline="0" dirty="0" smtClean="0"/>
              <a:t>TOPICS COVERED</a:t>
            </a:r>
          </a:p>
          <a:p>
            <a:pPr marL="628650" lvl="1" indent="-171450">
              <a:buFontTx/>
              <a:buChar char="-"/>
            </a:pPr>
            <a:r>
              <a:rPr lang="en-US" baseline="0" dirty="0" smtClean="0"/>
              <a:t>Time will define how many I can cover</a:t>
            </a:r>
          </a:p>
          <a:p>
            <a:pPr marL="628650" lvl="1" indent="-171450">
              <a:buFontTx/>
              <a:buChar char="-"/>
            </a:pPr>
            <a:r>
              <a:rPr lang="en-US" baseline="0" dirty="0" smtClean="0"/>
              <a:t>Plan to cover most basic first, then move up in complexity</a:t>
            </a:r>
          </a:p>
          <a:p>
            <a:pPr marL="628650" lvl="1" indent="-171450">
              <a:buFontTx/>
              <a:buChar char="-"/>
            </a:pPr>
            <a:r>
              <a:rPr lang="en-US" baseline="0" dirty="0" smtClean="0"/>
              <a:t>Most relevant topics to HTML and front end design</a:t>
            </a:r>
          </a:p>
          <a:p>
            <a:pPr marL="628650" lvl="1" indent="-171450">
              <a:buFontTx/>
              <a:buChar char="-"/>
            </a:pPr>
            <a:endParaRPr lang="en-US" baseline="0" dirty="0" smtClean="0"/>
          </a:p>
          <a:p>
            <a:pPr marL="171450" lvl="0" indent="-171450">
              <a:buFontTx/>
              <a:buChar char="-"/>
            </a:pPr>
            <a:r>
              <a:rPr lang="en-US" b="1" baseline="0" dirty="0" smtClean="0"/>
              <a:t>FUTURE PRESENTATIONS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Planning future presentations more in depth on different topics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If something is not covered here it will be covered in the future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endParaRPr lang="en-US" baseline="0" dirty="0" smtClean="0"/>
          </a:p>
          <a:p>
            <a:pPr marL="171450" lvl="0" indent="-171450">
              <a:buFontTx/>
              <a:buChar char="-"/>
            </a:pPr>
            <a:r>
              <a:rPr lang="en-US" b="1" baseline="0" dirty="0" smtClean="0"/>
              <a:t>MATERIALS</a:t>
            </a:r>
          </a:p>
          <a:p>
            <a:pPr marL="628650" lvl="1" indent="-171450">
              <a:buFontTx/>
              <a:buChar char="-"/>
            </a:pPr>
            <a:r>
              <a:rPr lang="en-US" baseline="0" dirty="0" smtClean="0"/>
              <a:t>Should be enough to get you started</a:t>
            </a:r>
          </a:p>
          <a:p>
            <a:pPr marL="628650" lvl="1" indent="-171450">
              <a:buFontTx/>
              <a:buChar char="-"/>
            </a:pPr>
            <a:r>
              <a:rPr lang="en-US" baseline="0" dirty="0" smtClean="0"/>
              <a:t>Examples start you off, handout for reference, PPT to walk you through</a:t>
            </a:r>
          </a:p>
          <a:p>
            <a:pPr marL="628650" lvl="1" indent="-171450">
              <a:buFontTx/>
              <a:buChar char="-"/>
            </a:pPr>
            <a:endParaRPr lang="en-US" baseline="0" dirty="0" smtClean="0"/>
          </a:p>
          <a:p>
            <a:pPr marL="171450" lvl="0" indent="-171450">
              <a:buFontTx/>
              <a:buChar char="-"/>
            </a:pPr>
            <a:endParaRPr lang="en-US" baseline="0" dirty="0" smtClean="0"/>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a:t>
            </a:fld>
            <a:endParaRPr lang="en-US"/>
          </a:p>
        </p:txBody>
      </p:sp>
    </p:spTree>
    <p:extLst>
      <p:ext uri="{BB962C8B-B14F-4D97-AF65-F5344CB8AC3E}">
        <p14:creationId xmlns:p14="http://schemas.microsoft.com/office/powerpoint/2010/main" val="36247720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FILES END</a:t>
            </a:r>
            <a:r>
              <a:rPr lang="en-US" b="1" baseline="0" dirty="0" smtClean="0"/>
              <a:t> IN .</a:t>
            </a:r>
            <a:r>
              <a:rPr lang="en-US" b="1" baseline="0" dirty="0" err="1" smtClean="0"/>
              <a:t>php</a:t>
            </a:r>
            <a:r>
              <a:rPr lang="en-US" b="1" baseline="0" dirty="0" smtClean="0"/>
              <a:t> </a:t>
            </a:r>
            <a:endParaRPr lang="en-US" b="1" dirty="0" smtClean="0"/>
          </a:p>
          <a:p>
            <a:pPr marL="628650" lvl="1" indent="-171450">
              <a:buFontTx/>
              <a:buChar char="-"/>
            </a:pPr>
            <a:r>
              <a:rPr lang="en-US" dirty="0" smtClean="0"/>
              <a:t>Name</a:t>
            </a:r>
            <a:r>
              <a:rPr lang="en-US" baseline="0" dirty="0" smtClean="0"/>
              <a:t> file anything you want, </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Recognizable, Ex: </a:t>
            </a:r>
            <a:r>
              <a:rPr lang="en-US" baseline="0" dirty="0" err="1" smtClean="0"/>
              <a:t>contact_form.php</a:t>
            </a:r>
            <a:endParaRPr lang="en-US" baseline="0" dirty="0" smtClean="0"/>
          </a:p>
          <a:p>
            <a:pPr marL="628650" lvl="1" indent="-171450">
              <a:buFontTx/>
              <a:buChar char="-"/>
            </a:pPr>
            <a:r>
              <a:rPr lang="en-US" baseline="0" dirty="0" smtClean="0"/>
              <a:t>Can use upper and lower case letters, numbers, dashes and underscores</a:t>
            </a:r>
          </a:p>
          <a:p>
            <a:pPr marL="628650" lvl="1" indent="-171450">
              <a:buFontTx/>
              <a:buChar char="-"/>
            </a:pPr>
            <a:r>
              <a:rPr lang="en-US" baseline="0" dirty="0" smtClean="0"/>
              <a:t>Recommend using lowercase letters with underscores separating</a:t>
            </a:r>
            <a:endParaRPr lang="en-US" dirty="0" smtClean="0"/>
          </a:p>
          <a:p>
            <a:pPr marL="171450" indent="-171450">
              <a:buFontTx/>
              <a:buChar char="-"/>
            </a:pPr>
            <a:endParaRPr lang="en-US" dirty="0" smtClean="0"/>
          </a:p>
          <a:p>
            <a:pPr marL="171450" indent="-171450">
              <a:buFontTx/>
              <a:buChar char="-"/>
            </a:pPr>
            <a:r>
              <a:rPr lang="en-US" b="1" dirty="0" smtClean="0"/>
              <a:t>SERVER RECOGNIZED CODE WITHIN &lt;?</a:t>
            </a:r>
            <a:r>
              <a:rPr lang="en-US" b="1" dirty="0" err="1" smtClean="0"/>
              <a:t>php</a:t>
            </a:r>
            <a:r>
              <a:rPr lang="en-US" b="1" baseline="0" dirty="0" smtClean="0"/>
              <a:t> TAG</a:t>
            </a:r>
          </a:p>
          <a:p>
            <a:pPr marL="171450" indent="-171450">
              <a:buFontTx/>
              <a:buChar char="-"/>
            </a:pPr>
            <a:endParaRPr lang="en-US" baseline="0" dirty="0" smtClean="0"/>
          </a:p>
          <a:p>
            <a:pPr marL="171450" indent="-171450">
              <a:buFontTx/>
              <a:buChar char="-"/>
            </a:pPr>
            <a:r>
              <a:rPr lang="en-US" b="1" baseline="0" dirty="0" smtClean="0"/>
              <a:t>REQUIRES ?&gt; CLOSING TAG</a:t>
            </a:r>
            <a:endParaRPr lang="en-US" b="1" dirty="0" smtClean="0"/>
          </a:p>
          <a:p>
            <a:pPr marL="171450" indent="-171450">
              <a:buFontTx/>
              <a:buChar char="-"/>
            </a:pPr>
            <a:endParaRPr lang="en-US" dirty="0" smtClean="0"/>
          </a:p>
          <a:p>
            <a:pPr marL="171450" indent="-171450">
              <a:buFontTx/>
              <a:buChar char="-"/>
            </a:pPr>
            <a:r>
              <a:rPr lang="en-US" b="1" dirty="0" smtClean="0"/>
              <a:t>WHEN WRITING</a:t>
            </a:r>
            <a:r>
              <a:rPr lang="en-US" b="1" baseline="0" dirty="0" smtClean="0"/>
              <a:t> OPENING TAG, WRITE CLOSING TAG</a:t>
            </a:r>
            <a:endParaRPr lang="en-US" b="1" dirty="0" smtClean="0"/>
          </a:p>
          <a:p>
            <a:pPr marL="628650" lvl="1" indent="-171450">
              <a:buFontTx/>
              <a:buChar char="-"/>
            </a:pPr>
            <a:r>
              <a:rPr lang="en-US" dirty="0" smtClean="0"/>
              <a:t>Very important, Required, very</a:t>
            </a:r>
            <a:r>
              <a:rPr lang="en-US" baseline="0" dirty="0" smtClean="0"/>
              <a:t> difficult to track down</a:t>
            </a:r>
            <a:endParaRPr lang="en-US" dirty="0" smtClean="0"/>
          </a:p>
          <a:p>
            <a:pPr marL="628650" lvl="1" indent="-171450">
              <a:buFontTx/>
              <a:buChar char="-"/>
            </a:pPr>
            <a:r>
              <a:rPr lang="en-US" dirty="0" smtClean="0"/>
              <a:t>Tells</a:t>
            </a:r>
            <a:r>
              <a:rPr lang="en-US" baseline="0" dirty="0" smtClean="0"/>
              <a:t> the server where to recognize </a:t>
            </a:r>
            <a:r>
              <a:rPr lang="en-US" baseline="0" dirty="0" err="1" smtClean="0"/>
              <a:t>php</a:t>
            </a:r>
            <a:r>
              <a:rPr lang="en-US" baseline="0" dirty="0" smtClean="0"/>
              <a:t>, similar to XML, XHTML</a:t>
            </a:r>
          </a:p>
          <a:p>
            <a:pPr marL="628650" lvl="1" indent="-171450">
              <a:buFontTx/>
              <a:buChar char="-"/>
            </a:pPr>
            <a:endParaRPr lang="en-US" baseline="0" dirty="0" smtClean="0"/>
          </a:p>
          <a:p>
            <a:pPr marL="171450" lvl="0" indent="-171450">
              <a:buFontTx/>
              <a:buChar char="-"/>
            </a:pPr>
            <a:r>
              <a:rPr lang="en-US" b="1" baseline="0" dirty="0" smtClean="0"/>
              <a:t>All code not in PHP tags will be interpreted as HTML</a:t>
            </a:r>
          </a:p>
          <a:p>
            <a:pPr marL="628650" lvl="1" indent="-171450">
              <a:buFontTx/>
              <a:buChar char="-"/>
            </a:pPr>
            <a:endParaRPr lang="en-US" baseline="0" dirty="0" smtClean="0"/>
          </a:p>
          <a:p>
            <a:pPr marL="171450" lvl="0" indent="-171450">
              <a:buFontTx/>
              <a:buChar char="-"/>
            </a:pPr>
            <a:r>
              <a:rPr lang="en-US" b="1" baseline="0" dirty="0" smtClean="0"/>
              <a:t>USE BROWSER TO TEST PHP PAGE</a:t>
            </a:r>
          </a:p>
          <a:p>
            <a:pPr marL="628650" lvl="1" indent="-171450">
              <a:buFontTx/>
              <a:buChar char="-"/>
            </a:pPr>
            <a:r>
              <a:rPr lang="en-US" baseline="0" dirty="0" smtClean="0"/>
              <a:t>Browse to your server space, and put the name of your file at the end</a:t>
            </a:r>
          </a:p>
          <a:p>
            <a:pPr marL="628650" lvl="1" indent="-171450">
              <a:buFontTx/>
              <a:buChar char="-"/>
            </a:pPr>
            <a:r>
              <a:rPr lang="en-US" baseline="0" dirty="0" smtClean="0"/>
              <a:t>If your server space is not </a:t>
            </a:r>
            <a:r>
              <a:rPr lang="en-US" baseline="0" dirty="0" err="1" smtClean="0"/>
              <a:t>php</a:t>
            </a:r>
            <a:r>
              <a:rPr lang="en-US" baseline="0" dirty="0" smtClean="0"/>
              <a:t> enabled, you will either see the raw code “again very bad”, or be asked to download the file</a:t>
            </a:r>
          </a:p>
          <a:p>
            <a:pPr marL="628650" lvl="1" indent="-171450">
              <a:buFontTx/>
              <a:buChar char="-"/>
            </a:pPr>
            <a:r>
              <a:rPr lang="en-US" baseline="0" dirty="0" smtClean="0"/>
              <a:t>Use Refresh button to show changes, new copy of page</a:t>
            </a:r>
          </a:p>
          <a:p>
            <a:pPr marL="171450" lvl="0" indent="-171450">
              <a:buFontTx/>
              <a:buChar char="-"/>
            </a:pPr>
            <a:endParaRPr lang="en-US" baseline="0"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20</a:t>
            </a:fld>
            <a:endParaRPr lang="en-US"/>
          </a:p>
        </p:txBody>
      </p:sp>
    </p:spTree>
    <p:extLst>
      <p:ext uri="{BB962C8B-B14F-4D97-AF65-F5344CB8AC3E}">
        <p14:creationId xmlns:p14="http://schemas.microsoft.com/office/powerpoint/2010/main" val="3060381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Start</a:t>
            </a:r>
            <a:r>
              <a:rPr lang="en-US" baseline="0" dirty="0" smtClean="0"/>
              <a:t> with tag at top, starts </a:t>
            </a:r>
            <a:r>
              <a:rPr lang="en-US" baseline="0" dirty="0" err="1" smtClean="0"/>
              <a:t>php</a:t>
            </a:r>
            <a:r>
              <a:rPr lang="en-US" baseline="0" dirty="0" smtClean="0"/>
              <a:t> writable area</a:t>
            </a:r>
          </a:p>
          <a:p>
            <a:pPr marL="171450" indent="-171450">
              <a:buFontTx/>
              <a:buChar char="-"/>
            </a:pPr>
            <a:endParaRPr lang="en-US" baseline="0" dirty="0" smtClean="0"/>
          </a:p>
          <a:p>
            <a:pPr marL="171450" indent="-171450">
              <a:buFontTx/>
              <a:buChar char="-"/>
            </a:pPr>
            <a:r>
              <a:rPr lang="en-US" baseline="0" dirty="0" smtClean="0"/>
              <a:t>Then put closing tag at the bottom, ends </a:t>
            </a:r>
            <a:r>
              <a:rPr lang="en-US" baseline="0" dirty="0" err="1" smtClean="0"/>
              <a:t>php</a:t>
            </a:r>
            <a:r>
              <a:rPr lang="en-US" baseline="0" dirty="0" smtClean="0"/>
              <a:t> writeable area</a:t>
            </a:r>
          </a:p>
          <a:p>
            <a:pPr marL="171450" indent="-171450">
              <a:buFontTx/>
              <a:buChar char="-"/>
            </a:pPr>
            <a:endParaRPr lang="en-US" baseline="0" dirty="0" smtClean="0"/>
          </a:p>
          <a:p>
            <a:pPr marL="171450" indent="-171450">
              <a:buFontTx/>
              <a:buChar char="-"/>
            </a:pPr>
            <a:r>
              <a:rPr lang="en-US" baseline="0" dirty="0" smtClean="0"/>
              <a:t>I put the text “testing” just after the tag</a:t>
            </a:r>
          </a:p>
          <a:p>
            <a:pPr marL="628650" lvl="1" indent="-171450">
              <a:buFontTx/>
              <a:buChar char="-"/>
            </a:pPr>
            <a:r>
              <a:rPr lang="en-US" baseline="0" dirty="0" smtClean="0"/>
              <a:t>This ensures that I see something when I open the page</a:t>
            </a:r>
          </a:p>
          <a:p>
            <a:pPr marL="628650" lvl="1" indent="-171450">
              <a:buFontTx/>
              <a:buChar char="-"/>
            </a:pPr>
            <a:r>
              <a:rPr lang="en-US" baseline="0" dirty="0" smtClean="0"/>
              <a:t>Depending on error level, may see nothing if the PHP throws an error</a:t>
            </a:r>
          </a:p>
          <a:p>
            <a:pPr marL="1085850" lvl="2" indent="-171450">
              <a:buFontTx/>
              <a:buChar char="-"/>
            </a:pPr>
            <a:r>
              <a:rPr lang="en-US" baseline="0" dirty="0" smtClean="0"/>
              <a:t>This way I know if I don’t see the “testing” there was something wrong</a:t>
            </a:r>
          </a:p>
          <a:p>
            <a:pPr marL="628650" lvl="1" indent="-171450">
              <a:buFontTx/>
              <a:buChar char="-"/>
            </a:pPr>
            <a:r>
              <a:rPr lang="en-US" baseline="0" dirty="0" smtClean="0"/>
              <a:t>Remove it when go to production</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21</a:t>
            </a:fld>
            <a:endParaRPr lang="en-US"/>
          </a:p>
        </p:txBody>
      </p:sp>
    </p:spTree>
    <p:extLst>
      <p:ext uri="{BB962C8B-B14F-4D97-AF65-F5344CB8AC3E}">
        <p14:creationId xmlns:p14="http://schemas.microsoft.com/office/powerpoint/2010/main" val="41377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b="1" baseline="0" dirty="0" smtClean="0"/>
              <a:t>EMPTY PAGE</a:t>
            </a:r>
          </a:p>
          <a:p>
            <a:pPr marL="628650" lvl="1" indent="-171450">
              <a:buFontTx/>
              <a:buChar char="-"/>
            </a:pPr>
            <a:r>
              <a:rPr lang="en-US" baseline="0" dirty="0" smtClean="0"/>
              <a:t>Many times, error levels are set such that nothing displays on pages when there is a problem</a:t>
            </a:r>
          </a:p>
          <a:p>
            <a:pPr marL="628650" lvl="1" indent="-171450">
              <a:buFontTx/>
              <a:buChar char="-"/>
            </a:pPr>
            <a:r>
              <a:rPr lang="en-US" baseline="0" dirty="0" smtClean="0"/>
              <a:t>Done for security purposes by default many times</a:t>
            </a:r>
          </a:p>
          <a:p>
            <a:pPr marL="628650" lvl="1" indent="-171450">
              <a:buFontTx/>
              <a:buChar char="-"/>
            </a:pPr>
            <a:r>
              <a:rPr lang="en-US" baseline="0" dirty="0" smtClean="0"/>
              <a:t>Few things more frustrating than working on some great piece of code, refresh page, and its blank</a:t>
            </a:r>
          </a:p>
          <a:p>
            <a:pPr marL="171450" indent="-171450">
              <a:buFontTx/>
              <a:buChar char="-"/>
            </a:pPr>
            <a:endParaRPr lang="en-US" dirty="0" smtClean="0"/>
          </a:p>
          <a:p>
            <a:pPr marL="171450" indent="-171450">
              <a:buFontTx/>
              <a:buChar char="-"/>
            </a:pPr>
            <a:r>
              <a:rPr lang="en-US" b="1" dirty="0" smtClean="0"/>
              <a:t>TURN ON ERRORS</a:t>
            </a:r>
          </a:p>
          <a:p>
            <a:pPr marL="628650" lvl="1" indent="-171450">
              <a:buFontTx/>
              <a:buChar char="-"/>
            </a:pPr>
            <a:r>
              <a:rPr lang="en-US" dirty="0" smtClean="0"/>
              <a:t>Errors</a:t>
            </a:r>
            <a:r>
              <a:rPr lang="en-US" baseline="0" dirty="0" smtClean="0"/>
              <a:t> occur: improperly formatted, settings not correct, functions fail</a:t>
            </a:r>
          </a:p>
          <a:p>
            <a:pPr marL="628650" lvl="1" indent="-171450">
              <a:buFontTx/>
              <a:buChar char="-"/>
            </a:pPr>
            <a:r>
              <a:rPr lang="en-US" baseline="0" dirty="0" smtClean="0"/>
              <a:t>Need to see them in development</a:t>
            </a:r>
          </a:p>
          <a:p>
            <a:pPr marL="628650" lvl="1" indent="-171450">
              <a:buFontTx/>
              <a:buChar char="-"/>
            </a:pPr>
            <a:endParaRPr lang="en-US" baseline="0" dirty="0" smtClean="0"/>
          </a:p>
          <a:p>
            <a:pPr marL="171450" lvl="0" indent="-171450">
              <a:buFontTx/>
              <a:buChar char="-"/>
            </a:pPr>
            <a:r>
              <a:rPr lang="en-US" b="1" baseline="0" dirty="0" smtClean="0"/>
              <a:t>SHOWS WARNINGS AND ERRORS</a:t>
            </a:r>
          </a:p>
          <a:p>
            <a:pPr marL="628650" lvl="1" indent="-171450">
              <a:buFontTx/>
              <a:buChar char="-"/>
            </a:pPr>
            <a:r>
              <a:rPr lang="en-US" baseline="0" dirty="0" smtClean="0"/>
              <a:t>There are many levels the error messages can be set to, from only critical to all warnings and errors</a:t>
            </a:r>
          </a:p>
          <a:p>
            <a:pPr marL="628650" lvl="1" indent="-171450">
              <a:buFontTx/>
              <a:buChar char="-"/>
            </a:pPr>
            <a:r>
              <a:rPr lang="en-US" baseline="0" dirty="0" smtClean="0"/>
              <a:t>For this lesson, use the provided code and don’t worry about levels</a:t>
            </a:r>
          </a:p>
          <a:p>
            <a:pPr marL="171450" lvl="0" indent="-171450">
              <a:buFontTx/>
              <a:buChar char="-"/>
            </a:pPr>
            <a:endParaRPr lang="en-US" baseline="0" dirty="0" smtClean="0"/>
          </a:p>
          <a:p>
            <a:pPr marL="171450" lvl="0" indent="-171450">
              <a:buFontTx/>
              <a:buChar char="-"/>
            </a:pPr>
            <a:r>
              <a:rPr lang="en-US" b="1" baseline="0" dirty="0" smtClean="0"/>
              <a:t>DANGEROUS FOR PRODUCTION CODE</a:t>
            </a:r>
          </a:p>
          <a:p>
            <a:pPr marL="628650" lvl="1" indent="-171450">
              <a:buFontTx/>
              <a:buChar char="-"/>
            </a:pPr>
            <a:r>
              <a:rPr lang="en-US" baseline="0" dirty="0" smtClean="0"/>
              <a:t>Malicious people will try to break your code</a:t>
            </a:r>
          </a:p>
          <a:p>
            <a:pPr marL="628650" lvl="1" indent="-171450">
              <a:buFontTx/>
              <a:buChar char="-"/>
            </a:pPr>
            <a:r>
              <a:rPr lang="en-US" baseline="0" dirty="0" smtClean="0"/>
              <a:t>Errors can tell others how its code written</a:t>
            </a:r>
          </a:p>
          <a:p>
            <a:pPr marL="628650" lvl="1" indent="-171450">
              <a:buFontTx/>
              <a:buChar char="-"/>
            </a:pPr>
            <a:r>
              <a:rPr lang="en-US" baseline="0" dirty="0" smtClean="0"/>
              <a:t>Huge security risk</a:t>
            </a:r>
          </a:p>
          <a:p>
            <a:pPr marL="628650" lvl="1" indent="-171450">
              <a:buFontTx/>
              <a:buChar char="-"/>
            </a:pPr>
            <a:endParaRPr lang="en-US" baseline="0" dirty="0" smtClean="0"/>
          </a:p>
          <a:p>
            <a:pPr marL="171450" lvl="0" indent="-171450">
              <a:buFontTx/>
              <a:buChar char="-"/>
            </a:pPr>
            <a:r>
              <a:rPr lang="en-US" b="1" baseline="0" dirty="0" smtClean="0"/>
              <a:t>ENDING EACH STATEMENT WITH ”;”</a:t>
            </a:r>
          </a:p>
          <a:p>
            <a:pPr marL="628650" lvl="1" indent="-171450">
              <a:buFontTx/>
              <a:buChar char="-"/>
            </a:pPr>
            <a:r>
              <a:rPr lang="en-US" baseline="0" dirty="0" smtClean="0"/>
              <a:t>Not all </a:t>
            </a:r>
            <a:r>
              <a:rPr lang="en-US" baseline="0" dirty="0" err="1" smtClean="0"/>
              <a:t>php</a:t>
            </a:r>
            <a:r>
              <a:rPr lang="en-US" baseline="0" dirty="0" smtClean="0"/>
              <a:t> lines are statements</a:t>
            </a:r>
          </a:p>
          <a:p>
            <a:pPr marL="628650" lvl="1" indent="-171450">
              <a:buFontTx/>
              <a:buChar char="-"/>
            </a:pPr>
            <a:r>
              <a:rPr lang="en-US" baseline="0" dirty="0" smtClean="0"/>
              <a:t>Non-statements do not require this</a:t>
            </a:r>
          </a:p>
          <a:p>
            <a:pPr marL="628650" lvl="1" indent="-171450">
              <a:buFontTx/>
              <a:buChar char="-"/>
            </a:pPr>
            <a:r>
              <a:rPr lang="en-US" baseline="0" dirty="0" smtClean="0"/>
              <a:t>Few of which will be in this presentation</a:t>
            </a:r>
          </a:p>
          <a:p>
            <a:pPr marL="457200" lvl="1" indent="0">
              <a:buFontTx/>
              <a:buNone/>
            </a:pPr>
            <a:endParaRPr lang="en-US" baseline="0" dirty="0" smtClean="0"/>
          </a:p>
          <a:p>
            <a:pPr marL="628650" lvl="1" indent="-171450">
              <a:buFontTx/>
              <a:buChar char="-"/>
            </a:pPr>
            <a:endParaRPr lang="en-US" baseline="0" dirty="0" smtClean="0"/>
          </a:p>
          <a:p>
            <a:pPr marL="628650" lvl="1" indent="-171450">
              <a:buFontTx/>
              <a:buChar char="-"/>
            </a:pPr>
            <a:endParaRPr lang="en-US" baseline="0" dirty="0" smtClean="0"/>
          </a:p>
          <a:p>
            <a:pPr marL="171450" lvl="0" indent="-171450">
              <a:buFontTx/>
              <a:buChar char="-"/>
            </a:pPr>
            <a:endParaRPr lang="en-US" baseline="0" dirty="0" smtClean="0"/>
          </a:p>
          <a:p>
            <a:pPr marL="628650" lvl="1" indent="-171450">
              <a:buFontTx/>
              <a:buChar char="-"/>
            </a:pPr>
            <a:endParaRPr lang="en-US" baseline="0" dirty="0" smtClean="0"/>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22</a:t>
            </a:fld>
            <a:endParaRPr lang="en-US"/>
          </a:p>
        </p:txBody>
      </p:sp>
    </p:spTree>
    <p:extLst>
      <p:ext uri="{BB962C8B-B14F-4D97-AF65-F5344CB8AC3E}">
        <p14:creationId xmlns:p14="http://schemas.microsoft.com/office/powerpoint/2010/main" val="1730757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Build upon </a:t>
            </a:r>
            <a:r>
              <a:rPr lang="en-US" dirty="0" err="1" smtClean="0"/>
              <a:t>php_tags.php</a:t>
            </a:r>
            <a:r>
              <a:rPr lang="en-US" baseline="0" dirty="0" smtClean="0"/>
              <a:t> file</a:t>
            </a:r>
          </a:p>
          <a:p>
            <a:pPr marL="171450" indent="-171450">
              <a:buFontTx/>
              <a:buChar char="-"/>
            </a:pPr>
            <a:endParaRPr lang="en-US" baseline="0" dirty="0" smtClean="0"/>
          </a:p>
          <a:p>
            <a:pPr marL="171450" indent="-171450">
              <a:buFontTx/>
              <a:buChar char="-"/>
            </a:pPr>
            <a:r>
              <a:rPr lang="en-US" baseline="0" dirty="0" smtClean="0"/>
              <a:t>Starts with opening and closing tabs</a:t>
            </a:r>
          </a:p>
          <a:p>
            <a:pPr marL="171450" indent="-171450">
              <a:buFontTx/>
              <a:buChar char="-"/>
            </a:pPr>
            <a:endParaRPr lang="en-US" baseline="0" dirty="0" smtClean="0"/>
          </a:p>
          <a:p>
            <a:pPr marL="171450" indent="-171450">
              <a:buFontTx/>
              <a:buChar char="-"/>
            </a:pPr>
            <a:r>
              <a:rPr lang="en-US" baseline="0" dirty="0" smtClean="0"/>
              <a:t>Sets the error level to display errors and warnings</a:t>
            </a:r>
          </a:p>
          <a:p>
            <a:pPr marL="171450" indent="-171450">
              <a:buFontTx/>
              <a:buChar char="-"/>
            </a:pPr>
            <a:endParaRPr lang="en-US" baseline="0" dirty="0" smtClean="0"/>
          </a:p>
          <a:p>
            <a:pPr marL="171450" indent="-171450">
              <a:buFontTx/>
              <a:buChar char="-"/>
            </a:pPr>
            <a:r>
              <a:rPr lang="en-US" baseline="0" dirty="0" smtClean="0"/>
              <a:t>Leave testing in there at bottom for now</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23</a:t>
            </a:fld>
            <a:endParaRPr lang="en-US"/>
          </a:p>
        </p:txBody>
      </p:sp>
    </p:spTree>
    <p:extLst>
      <p:ext uri="{BB962C8B-B14F-4D97-AF65-F5344CB8AC3E}">
        <p14:creationId xmlns:p14="http://schemas.microsoft.com/office/powerpoint/2010/main" val="2848832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HOW DO I KNOW IF PHP IS TURNED ON?</a:t>
            </a:r>
          </a:p>
          <a:p>
            <a:pPr marL="628650" lvl="1" indent="-171450">
              <a:buFontTx/>
              <a:buChar char="-"/>
            </a:pPr>
            <a:r>
              <a:rPr lang="en-US" baseline="0" dirty="0" err="1" smtClean="0"/>
              <a:t>Php_info</a:t>
            </a:r>
            <a:r>
              <a:rPr lang="en-US" baseline="0" dirty="0" smtClean="0"/>
              <a:t>() function, from php.net</a:t>
            </a:r>
          </a:p>
          <a:p>
            <a:pPr marL="1085850" lvl="2" indent="-171450">
              <a:buFontTx/>
              <a:buChar char="-"/>
            </a:pPr>
            <a:r>
              <a:rPr lang="en-US" baseline="0" dirty="0" smtClean="0"/>
              <a:t>Outputs a large amount of information about the current state of </a:t>
            </a:r>
            <a:r>
              <a:rPr lang="en-US" baseline="0" dirty="0" err="1" smtClean="0"/>
              <a:t>php</a:t>
            </a:r>
            <a:endParaRPr lang="en-US" baseline="0" dirty="0" smtClean="0"/>
          </a:p>
          <a:p>
            <a:pPr marL="1085850" lvl="2" indent="-171450">
              <a:buFontTx/>
              <a:buChar char="-"/>
            </a:pPr>
            <a:r>
              <a:rPr lang="en-US" baseline="0" dirty="0" smtClean="0"/>
              <a:t>Includes options, version, server information, etc.</a:t>
            </a:r>
          </a:p>
          <a:p>
            <a:pPr marL="1085850" lvl="2" indent="-171450">
              <a:buFontTx/>
              <a:buChar char="-"/>
            </a:pPr>
            <a:r>
              <a:rPr lang="en-US" baseline="0" dirty="0" smtClean="0"/>
              <a:t>Do not put in production, very dangerous for others to see.</a:t>
            </a:r>
          </a:p>
          <a:p>
            <a:pPr marL="1085850" lvl="2" indent="-171450">
              <a:buFontTx/>
              <a:buChar char="-"/>
            </a:pPr>
            <a:r>
              <a:rPr lang="en-US" baseline="0" dirty="0" smtClean="0"/>
              <a:t>Once you verify it, remove it from code</a:t>
            </a:r>
          </a:p>
          <a:p>
            <a:pPr marL="0" lvl="0" indent="0">
              <a:buFontTx/>
              <a:buNone/>
            </a:pPr>
            <a:endParaRPr lang="en-US" baseline="0" dirty="0" smtClean="0"/>
          </a:p>
          <a:p>
            <a:pPr marL="171450" lvl="0" indent="-171450">
              <a:buFontTx/>
              <a:buChar char="-"/>
            </a:pPr>
            <a:r>
              <a:rPr lang="en-US" b="1" baseline="0" dirty="0" smtClean="0"/>
              <a:t>Hello World</a:t>
            </a:r>
          </a:p>
          <a:p>
            <a:pPr marL="628650" lvl="1" indent="-171450">
              <a:buFontTx/>
              <a:buChar char="-"/>
            </a:pPr>
            <a:r>
              <a:rPr lang="en-US" baseline="0" dirty="0" smtClean="0"/>
              <a:t>Great starting point</a:t>
            </a:r>
          </a:p>
          <a:p>
            <a:pPr marL="628650" lvl="1" indent="-171450">
              <a:buFontTx/>
              <a:buChar char="-"/>
            </a:pPr>
            <a:r>
              <a:rPr lang="en-US" baseline="0" dirty="0" smtClean="0"/>
              <a:t>Where I have started in all languages: C, Java, PHP, Perl</a:t>
            </a:r>
          </a:p>
          <a:p>
            <a:pPr marL="628650" lvl="1" indent="-171450">
              <a:buFontTx/>
              <a:buChar char="-"/>
            </a:pPr>
            <a:endParaRPr lang="en-US" baseline="0" dirty="0" smtClean="0"/>
          </a:p>
          <a:p>
            <a:pPr marL="171450" lvl="0" indent="-171450">
              <a:buFontTx/>
              <a:buChar char="-"/>
            </a:pPr>
            <a:r>
              <a:rPr lang="en-US" b="1" baseline="0" dirty="0" smtClean="0"/>
              <a:t>Echo statement</a:t>
            </a:r>
          </a:p>
          <a:p>
            <a:pPr marL="628650" lvl="1" indent="-171450">
              <a:buFontTx/>
              <a:buChar char="-"/>
            </a:pPr>
            <a:r>
              <a:rPr lang="en-US" baseline="0" dirty="0" smtClean="0"/>
              <a:t>Basic method for outputting information from PHP</a:t>
            </a:r>
          </a:p>
          <a:p>
            <a:pPr marL="628650" lvl="1" indent="-171450">
              <a:buFontTx/>
              <a:buChar char="-"/>
            </a:pPr>
            <a:r>
              <a:rPr lang="en-US" baseline="0" dirty="0" smtClean="0"/>
              <a:t>Simply displays on the screen</a:t>
            </a:r>
          </a:p>
          <a:p>
            <a:pPr marL="628650" lvl="1" indent="-171450">
              <a:buFontTx/>
              <a:buChar char="-"/>
            </a:pPr>
            <a:endParaRPr lang="en-US" baseline="0" dirty="0" smtClean="0"/>
          </a:p>
          <a:p>
            <a:pPr marL="171450" lvl="0" indent="-171450">
              <a:buFontTx/>
              <a:buChar char="-"/>
            </a:pPr>
            <a:r>
              <a:rPr lang="en-US" b="1" baseline="0" dirty="0" smtClean="0"/>
              <a:t>SINGLE/DOUBLE QUOTES in PHP</a:t>
            </a:r>
          </a:p>
          <a:p>
            <a:pPr marL="628650" lvl="1" indent="-171450">
              <a:buFontTx/>
              <a:buChar char="-"/>
            </a:pPr>
            <a:r>
              <a:rPr lang="en-US" baseline="0" dirty="0" smtClean="0"/>
              <a:t>Single, Double</a:t>
            </a:r>
          </a:p>
          <a:p>
            <a:pPr marL="628650" lvl="1" indent="-171450">
              <a:buFontTx/>
              <a:buChar char="-"/>
            </a:pPr>
            <a:r>
              <a:rPr lang="en-US" baseline="0" dirty="0" smtClean="0"/>
              <a:t>Mostly work the same</a:t>
            </a:r>
          </a:p>
          <a:p>
            <a:pPr marL="628650" lvl="1" indent="-171450">
              <a:buFontTx/>
              <a:buChar char="-"/>
            </a:pPr>
            <a:r>
              <a:rPr lang="en-US" baseline="0" dirty="0" smtClean="0"/>
              <a:t>Different in terms of variables and a few other areas</a:t>
            </a:r>
          </a:p>
          <a:p>
            <a:pPr marL="628650" lvl="1" indent="-171450">
              <a:buFontTx/>
              <a:buChar char="-"/>
            </a:pPr>
            <a:r>
              <a:rPr lang="en-US" baseline="0" dirty="0" smtClean="0"/>
              <a:t>I use Double by default for most situations</a:t>
            </a:r>
          </a:p>
          <a:p>
            <a:pPr marL="171450" lvl="0" indent="-171450">
              <a:buFontTx/>
              <a:buChar char="-"/>
            </a:pPr>
            <a:endParaRPr lang="en-US" baseline="0" dirty="0" smtClean="0"/>
          </a:p>
          <a:p>
            <a:pPr marL="171450" lvl="0" indent="-171450">
              <a:buFontTx/>
              <a:buChar char="-"/>
            </a:pPr>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24</a:t>
            </a:fld>
            <a:endParaRPr lang="en-US"/>
          </a:p>
        </p:txBody>
      </p:sp>
    </p:spTree>
    <p:extLst>
      <p:ext uri="{BB962C8B-B14F-4D97-AF65-F5344CB8AC3E}">
        <p14:creationId xmlns:p14="http://schemas.microsoft.com/office/powerpoint/2010/main" val="661173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Build upon</a:t>
            </a:r>
            <a:r>
              <a:rPr lang="en-US" b="1" baseline="0" dirty="0" smtClean="0"/>
              <a:t> </a:t>
            </a:r>
            <a:r>
              <a:rPr lang="en-US" b="1" baseline="0" dirty="0" err="1" smtClean="0"/>
              <a:t>php_errors.php</a:t>
            </a:r>
            <a:endParaRPr lang="en-US" b="1" dirty="0" smtClean="0"/>
          </a:p>
          <a:p>
            <a:pPr marL="171450" indent="-171450">
              <a:buFontTx/>
              <a:buChar char="-"/>
            </a:pPr>
            <a:endParaRPr lang="en-US" b="1" dirty="0" smtClean="0"/>
          </a:p>
          <a:p>
            <a:pPr marL="171450" indent="-171450">
              <a:buFontTx/>
              <a:buChar char="-"/>
            </a:pPr>
            <a:r>
              <a:rPr lang="en-US" b="1" dirty="0" smtClean="0"/>
              <a:t>Common starting point for most programs</a:t>
            </a:r>
          </a:p>
          <a:p>
            <a:pPr marL="171450" indent="-171450">
              <a:buFontTx/>
              <a:buChar char="-"/>
            </a:pPr>
            <a:endParaRPr lang="en-US" b="1" dirty="0" smtClean="0"/>
          </a:p>
          <a:p>
            <a:pPr marL="171450" indent="-171450">
              <a:buFontTx/>
              <a:buChar char="-"/>
            </a:pPr>
            <a:r>
              <a:rPr lang="en-US" b="1" dirty="0" smtClean="0"/>
              <a:t>Start with opening PH</a:t>
            </a:r>
            <a:r>
              <a:rPr lang="en-US" b="1" baseline="0" dirty="0" smtClean="0"/>
              <a:t>P tag</a:t>
            </a:r>
          </a:p>
          <a:p>
            <a:pPr marL="171450" lvl="0" indent="-171450">
              <a:buFontTx/>
              <a:buChar char="-"/>
            </a:pPr>
            <a:endParaRPr lang="en-US" b="1" baseline="0" dirty="0" smtClean="0"/>
          </a:p>
          <a:p>
            <a:pPr marL="171450" lvl="0" indent="-171450">
              <a:buFontTx/>
              <a:buChar char="-"/>
            </a:pPr>
            <a:r>
              <a:rPr lang="en-US" b="1" baseline="0" dirty="0" smtClean="0"/>
              <a:t>Keep the errors set</a:t>
            </a:r>
          </a:p>
          <a:p>
            <a:pPr marL="171450" lvl="0" indent="-171450">
              <a:buFontTx/>
              <a:buChar char="-"/>
            </a:pPr>
            <a:endParaRPr lang="en-US" b="1" baseline="0" dirty="0" smtClean="0"/>
          </a:p>
          <a:p>
            <a:pPr marL="171450" lvl="0" indent="-171450">
              <a:buFontTx/>
              <a:buChar char="-"/>
            </a:pPr>
            <a:r>
              <a:rPr lang="en-US" b="1" baseline="0" dirty="0" smtClean="0"/>
              <a:t>Use </a:t>
            </a:r>
            <a:r>
              <a:rPr lang="en-US" b="1" baseline="0" dirty="0" err="1" smtClean="0"/>
              <a:t>php</a:t>
            </a:r>
            <a:r>
              <a:rPr lang="en-US" b="1" baseline="0" dirty="0" smtClean="0"/>
              <a:t> info </a:t>
            </a:r>
            <a:r>
              <a:rPr lang="en-US" b="1" baseline="0" dirty="0" err="1" smtClean="0"/>
              <a:t>fuction</a:t>
            </a:r>
            <a:endParaRPr lang="en-US" b="1" baseline="0" dirty="0" smtClean="0"/>
          </a:p>
          <a:p>
            <a:pPr marL="628650" lvl="1" indent="-171450">
              <a:buFontTx/>
              <a:buChar char="-"/>
            </a:pPr>
            <a:r>
              <a:rPr lang="en-US" baseline="0" dirty="0" smtClean="0"/>
              <a:t>This step is optional,</a:t>
            </a:r>
          </a:p>
          <a:p>
            <a:pPr marL="628650" lvl="1" indent="-171450">
              <a:buFontTx/>
              <a:buChar char="-"/>
            </a:pPr>
            <a:r>
              <a:rPr lang="en-US" baseline="0" dirty="0" smtClean="0"/>
              <a:t>Do not need to do this to test the page, but contains interesting information about the server</a:t>
            </a:r>
          </a:p>
          <a:p>
            <a:pPr marL="171450" lvl="0" indent="-171450">
              <a:buFontTx/>
              <a:buChar char="-"/>
            </a:pPr>
            <a:endParaRPr lang="en-US" baseline="0" dirty="0" smtClean="0"/>
          </a:p>
          <a:p>
            <a:pPr marL="171450" lvl="0" indent="-171450">
              <a:buFontTx/>
              <a:buChar char="-"/>
            </a:pPr>
            <a:r>
              <a:rPr lang="en-US" baseline="0" dirty="0" smtClean="0"/>
              <a:t>Use the echo function to write Hello World to the screen</a:t>
            </a:r>
          </a:p>
          <a:p>
            <a:pPr marL="171450" lvl="0" indent="-171450">
              <a:buFontTx/>
              <a:buChar char="-"/>
            </a:pPr>
            <a:endParaRPr lang="en-US" baseline="0" dirty="0" smtClean="0"/>
          </a:p>
          <a:p>
            <a:pPr marL="171450" lvl="0" indent="-171450">
              <a:buFontTx/>
              <a:buChar char="-"/>
            </a:pPr>
            <a:r>
              <a:rPr lang="en-US" baseline="0" dirty="0" smtClean="0"/>
              <a:t>Quick word about new lines, whitespace and HTML</a:t>
            </a:r>
          </a:p>
          <a:p>
            <a:pPr marL="628650" lvl="1" indent="-171450">
              <a:buFontTx/>
              <a:buChar char="-"/>
            </a:pPr>
            <a:r>
              <a:rPr lang="en-US" baseline="0" dirty="0" smtClean="0"/>
              <a:t>HMTL does not recognize more than 1 white space</a:t>
            </a:r>
          </a:p>
          <a:p>
            <a:pPr marL="628650" lvl="1" indent="-171450">
              <a:buFontTx/>
              <a:buChar char="-"/>
            </a:pPr>
            <a:r>
              <a:rPr lang="en-US" baseline="0" dirty="0" smtClean="0"/>
              <a:t>New lines do nothing for the code as you see with this example</a:t>
            </a:r>
          </a:p>
          <a:p>
            <a:pPr marL="628650" lvl="1" indent="-171450">
              <a:buFontTx/>
              <a:buChar char="-"/>
            </a:pPr>
            <a:r>
              <a:rPr lang="en-US" baseline="0" dirty="0" smtClean="0"/>
              <a:t>Adding HTML breaks to the page is how you add space</a:t>
            </a:r>
          </a:p>
          <a:p>
            <a:pPr marL="628650" lvl="1" indent="-171450">
              <a:buFontTx/>
              <a:buChar char="-"/>
            </a:pPr>
            <a:r>
              <a:rPr lang="en-US" baseline="0" dirty="0" smtClean="0"/>
              <a:t>Add &lt;</a:t>
            </a:r>
            <a:r>
              <a:rPr lang="en-US" baseline="0" dirty="0" err="1" smtClean="0"/>
              <a:t>br</a:t>
            </a:r>
            <a:r>
              <a:rPr lang="en-US" baseline="0" dirty="0" smtClean="0"/>
              <a:t>&gt; to example and </a:t>
            </a:r>
            <a:r>
              <a:rPr lang="en-US" baseline="0" dirty="0" err="1" smtClean="0"/>
              <a:t>refesh</a:t>
            </a:r>
            <a:endParaRPr lang="en-US" baseline="0" dirty="0" smtClean="0"/>
          </a:p>
          <a:p>
            <a:pPr marL="628650" lvl="1" indent="-171450">
              <a:buFontTx/>
              <a:buChar char="-"/>
            </a:pP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25</a:t>
            </a:fld>
            <a:endParaRPr lang="en-US"/>
          </a:p>
        </p:txBody>
      </p:sp>
    </p:spTree>
    <p:extLst>
      <p:ext uri="{BB962C8B-B14F-4D97-AF65-F5344CB8AC3E}">
        <p14:creationId xmlns:p14="http://schemas.microsoft.com/office/powerpoint/2010/main" val="2699011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Show of hands, who</a:t>
            </a:r>
            <a:r>
              <a:rPr lang="en-US" b="1" baseline="0" dirty="0" smtClean="0"/>
              <a:t> here know what a variable is in the programming sense</a:t>
            </a:r>
            <a:endParaRPr lang="en-US" b="1" dirty="0" smtClean="0"/>
          </a:p>
          <a:p>
            <a:pPr marL="171450" indent="-171450">
              <a:buFontTx/>
              <a:buChar char="-"/>
            </a:pPr>
            <a:endParaRPr lang="en-US" dirty="0" smtClean="0"/>
          </a:p>
          <a:p>
            <a:pPr marL="171450" indent="-171450">
              <a:buFontTx/>
              <a:buChar char="-"/>
            </a:pPr>
            <a:r>
              <a:rPr lang="en-US" b="1" dirty="0" smtClean="0"/>
              <a:t>BASIC BUILDING</a:t>
            </a:r>
            <a:r>
              <a:rPr lang="en-US" b="1" baseline="0" dirty="0" smtClean="0"/>
              <a:t> BLOCK OF PROGRAMMING</a:t>
            </a:r>
          </a:p>
          <a:p>
            <a:pPr marL="628650" lvl="1" indent="-171450">
              <a:buFontTx/>
              <a:buChar char="-"/>
            </a:pPr>
            <a:endParaRPr lang="en-US" baseline="0" dirty="0" smtClean="0"/>
          </a:p>
          <a:p>
            <a:pPr marL="171450" lvl="0" indent="-171450">
              <a:buFontTx/>
              <a:buChar char="-"/>
            </a:pPr>
            <a:r>
              <a:rPr lang="en-US" b="1" baseline="0" dirty="0" smtClean="0"/>
              <a:t>STORES INFORMATION/DATA</a:t>
            </a:r>
          </a:p>
          <a:p>
            <a:pPr marL="628650" lvl="1" indent="-171450">
              <a:buFontTx/>
              <a:buChar char="-"/>
            </a:pPr>
            <a:r>
              <a:rPr lang="en-US" baseline="0" dirty="0" smtClean="0"/>
              <a:t>Essentially a place holder for information</a:t>
            </a:r>
          </a:p>
          <a:p>
            <a:pPr marL="628650" lvl="1" indent="-171450">
              <a:buFontTx/>
              <a:buChar char="-"/>
            </a:pPr>
            <a:r>
              <a:rPr lang="en-US" baseline="0" dirty="0" smtClean="0"/>
              <a:t>VARIABLE EXAMPLE</a:t>
            </a:r>
          </a:p>
          <a:p>
            <a:pPr marL="171450" lvl="0" indent="-171450">
              <a:buFontTx/>
              <a:buChar char="-"/>
            </a:pPr>
            <a:endParaRPr lang="en-US" baseline="0" dirty="0" smtClean="0"/>
          </a:p>
          <a:p>
            <a:pPr marL="171450" lvl="0" indent="-171450">
              <a:buFontTx/>
              <a:buChar char="-"/>
            </a:pPr>
            <a:r>
              <a:rPr lang="en-US" b="1" baseline="0" dirty="0" smtClean="0"/>
              <a:t>3 BASIC PARTS: NAME, TYPE AND VALUE</a:t>
            </a:r>
            <a:endParaRPr lang="en-US" baseline="0" dirty="0" smtClean="0"/>
          </a:p>
          <a:p>
            <a:pPr marL="628650" lvl="1" indent="-171450">
              <a:buFontTx/>
              <a:buChar char="-"/>
            </a:pPr>
            <a:r>
              <a:rPr lang="en-US" baseline="0" dirty="0" smtClean="0"/>
              <a:t>Name: how you reference variable</a:t>
            </a:r>
          </a:p>
          <a:p>
            <a:pPr marL="628650" lvl="1" indent="-171450">
              <a:buFontTx/>
              <a:buChar char="-"/>
            </a:pPr>
            <a:r>
              <a:rPr lang="en-US" baseline="0" dirty="0" smtClean="0"/>
              <a:t>Type: what kind of data the variable holds</a:t>
            </a:r>
          </a:p>
          <a:p>
            <a:pPr marL="628650" lvl="1" indent="-171450">
              <a:buFontTx/>
              <a:buChar char="-"/>
            </a:pPr>
            <a:r>
              <a:rPr lang="en-US" baseline="0" dirty="0" smtClean="0"/>
              <a:t>Value: actual information stored by the variable</a:t>
            </a:r>
          </a:p>
          <a:p>
            <a:pPr marL="1085850" lvl="2" indent="-171450">
              <a:buFontTx/>
              <a:buChar char="-"/>
            </a:pPr>
            <a:r>
              <a:rPr lang="en-US" baseline="0" dirty="0" smtClean="0"/>
              <a:t>Any changes to a variable, change its value</a:t>
            </a:r>
          </a:p>
          <a:p>
            <a:pPr marL="628650" lvl="1" indent="-171450">
              <a:buFontTx/>
              <a:buChar char="-"/>
            </a:pPr>
            <a:r>
              <a:rPr lang="en-US" baseline="0" dirty="0" smtClean="0"/>
              <a:t>Naming rules and Value restrictions are language specific</a:t>
            </a:r>
          </a:p>
          <a:p>
            <a:pPr marL="628650" lvl="1" indent="-171450">
              <a:buFontTx/>
              <a:buChar char="-"/>
            </a:pPr>
            <a:endParaRPr lang="en-US" baseline="0" dirty="0" smtClean="0"/>
          </a:p>
          <a:p>
            <a:pPr marL="171450" lvl="0" indent="-171450">
              <a:buFontTx/>
              <a:buChar char="-"/>
            </a:pPr>
            <a:r>
              <a:rPr lang="en-US" b="1" baseline="0" dirty="0" smtClean="0"/>
              <a:t>VARIABLES STORE DIFFERENT TYPES OF DATA</a:t>
            </a:r>
          </a:p>
          <a:p>
            <a:pPr marL="628650" lvl="1" indent="-171450">
              <a:buFontTx/>
              <a:buChar char="-"/>
            </a:pPr>
            <a:r>
              <a:rPr lang="en-US" baseline="0" dirty="0" smtClean="0"/>
              <a:t>Includes: numbers, text, true/false</a:t>
            </a:r>
          </a:p>
          <a:p>
            <a:pPr marL="628650" lvl="1" indent="-171450">
              <a:buFontTx/>
              <a:buChar char="-"/>
            </a:pPr>
            <a:r>
              <a:rPr lang="en-US" baseline="0" dirty="0" smtClean="0"/>
              <a:t>Will only have limited usage of Boolean for this discussion</a:t>
            </a:r>
          </a:p>
          <a:p>
            <a:pPr marL="171450" lvl="0" indent="-171450">
              <a:buFontTx/>
              <a:buChar char="-"/>
            </a:pPr>
            <a:endParaRPr lang="en-US" baseline="0" dirty="0" smtClean="0"/>
          </a:p>
          <a:p>
            <a:pPr marL="171450" lvl="0" indent="-171450">
              <a:buFontTx/>
              <a:buChar char="-"/>
            </a:pPr>
            <a:r>
              <a:rPr lang="en-US" b="1" baseline="0" dirty="0" smtClean="0"/>
              <a:t>PHP INITIALIZATION</a:t>
            </a:r>
          </a:p>
          <a:p>
            <a:pPr marL="628650" lvl="1" indent="-171450">
              <a:buFontTx/>
              <a:buChar char="-"/>
            </a:pPr>
            <a:r>
              <a:rPr lang="en-US" baseline="0" dirty="0" smtClean="0"/>
              <a:t>Most languages require that you initialize a variable</a:t>
            </a:r>
          </a:p>
          <a:p>
            <a:pPr marL="1085850" lvl="2" indent="-171450">
              <a:buFontTx/>
              <a:buChar char="-"/>
            </a:pPr>
            <a:r>
              <a:rPr lang="en-US" baseline="0" dirty="0" smtClean="0"/>
              <a:t>To use a variable, it must be defined by name, type and sometimes value;</a:t>
            </a:r>
          </a:p>
          <a:p>
            <a:pPr marL="628650" lvl="1" indent="-171450">
              <a:buFontTx/>
              <a:buChar char="-"/>
            </a:pPr>
            <a:r>
              <a:rPr lang="en-US" baseline="0" dirty="0" smtClean="0"/>
              <a:t>PHP does not have this requirement</a:t>
            </a:r>
          </a:p>
          <a:p>
            <a:pPr marL="628650" lvl="1" indent="-171450">
              <a:buFontTx/>
              <a:buChar char="-"/>
            </a:pPr>
            <a:endParaRPr lang="en-US" baseline="0" dirty="0" smtClean="0"/>
          </a:p>
          <a:p>
            <a:pPr marL="171450" lvl="0" indent="-171450">
              <a:buFontTx/>
              <a:buChar char="-"/>
            </a:pPr>
            <a:r>
              <a:rPr lang="en-US" b="1" baseline="0" dirty="0" smtClean="0"/>
              <a:t>PHP TYPES</a:t>
            </a:r>
          </a:p>
          <a:p>
            <a:pPr marL="628650" lvl="1" indent="-171450">
              <a:buFontTx/>
              <a:buChar char="-"/>
            </a:pPr>
            <a:r>
              <a:rPr lang="en-US" baseline="0" dirty="0" smtClean="0"/>
              <a:t>PHP is weakly typed</a:t>
            </a:r>
          </a:p>
          <a:p>
            <a:pPr marL="628650" lvl="1" indent="-171450">
              <a:buFontTx/>
              <a:buChar char="-"/>
            </a:pPr>
            <a:r>
              <a:rPr lang="en-US" baseline="0" dirty="0" smtClean="0"/>
              <a:t>Means a variable has no defined type unless you set one</a:t>
            </a:r>
          </a:p>
          <a:p>
            <a:pPr marL="628650" lvl="1" indent="-171450">
              <a:buFontTx/>
              <a:buChar char="-"/>
            </a:pPr>
            <a:r>
              <a:rPr lang="en-US" baseline="0" dirty="0" smtClean="0"/>
              <a:t>Can be set to text, then true false, then a number</a:t>
            </a:r>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26</a:t>
            </a:fld>
            <a:endParaRPr lang="en-US"/>
          </a:p>
        </p:txBody>
      </p:sp>
    </p:spTree>
    <p:extLst>
      <p:ext uri="{BB962C8B-B14F-4D97-AF65-F5344CB8AC3E}">
        <p14:creationId xmlns:p14="http://schemas.microsoft.com/office/powerpoint/2010/main" val="25925473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dirty="0" smtClean="0"/>
              <a:t>ALL VARIABLES START WITH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Must have $ to be considered variable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endParaRPr lang="en-US"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dirty="0" smtClean="0"/>
              <a:t>ANY COMBINATION OF LETTERS,</a:t>
            </a:r>
            <a:r>
              <a:rPr lang="en-US" b="1" baseline="0" dirty="0" smtClean="0"/>
              <a:t> NUMBERS and UNDERSCORES</a:t>
            </a:r>
            <a:endParaRPr lang="en-US" b="1"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Numbers</a:t>
            </a:r>
            <a:r>
              <a:rPr lang="en-US" baseline="0" dirty="0" smtClean="0"/>
              <a:t> are mostly used at the end of a variable name, $input1, $input2</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dirty="0" smtClean="0"/>
              <a:t>Name your variable recognizable</a:t>
            </a:r>
            <a:r>
              <a:rPr lang="en-US" baseline="0" dirty="0" smtClean="0"/>
              <a:t> and understandable names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Put underscores in between words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The more readable your variable names, the easier to read your code is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Name your form elements the same as your variable names, makes easier for form submission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baseline="0"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1" baseline="0" dirty="0" smtClean="0"/>
              <a:t>WILL USE $foo AS DEFAULT VARIABLE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Breaking my own naming rules</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Easier for this discussion, fit on </a:t>
            </a:r>
            <a:r>
              <a:rPr lang="en-US" baseline="0" dirty="0" err="1" smtClean="0"/>
              <a:t>powerpoint</a:t>
            </a:r>
            <a:endParaRPr lang="en-US" baseline="0" dirty="0" smtClean="0"/>
          </a:p>
          <a:p>
            <a:pPr marL="628650" marR="0" lvl="1" indent="-171450" algn="l" defTabSz="914400" rtl="0" eaLnBrk="0" fontAlgn="base" latinLnBrk="0" hangingPunct="0">
              <a:lnSpc>
                <a:spcPct val="100000"/>
              </a:lnSpc>
              <a:spcBef>
                <a:spcPct val="30000"/>
              </a:spcBef>
              <a:spcAft>
                <a:spcPct val="0"/>
              </a:spcAft>
              <a:buClrTx/>
              <a:buSzTx/>
              <a:buFontTx/>
              <a:buChar char="-"/>
              <a:tabLst/>
              <a:defRPr/>
            </a:pPr>
            <a:endParaRPr lang="en-US" baseline="0" dirty="0" smtClean="0"/>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27</a:t>
            </a:fld>
            <a:endParaRPr lang="en-US"/>
          </a:p>
        </p:txBody>
      </p:sp>
    </p:spTree>
    <p:extLst>
      <p:ext uri="{BB962C8B-B14F-4D97-AF65-F5344CB8AC3E}">
        <p14:creationId xmlns:p14="http://schemas.microsoft.com/office/powerpoint/2010/main" val="1998536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SET VARIABLES</a:t>
            </a:r>
            <a:endParaRPr lang="en-US" b="1" baseline="0" dirty="0" smtClean="0"/>
          </a:p>
          <a:p>
            <a:pPr marL="628650" lvl="1" indent="-171450">
              <a:buFontTx/>
              <a:buChar char="-"/>
            </a:pPr>
            <a:r>
              <a:rPr lang="en-US" baseline="0" dirty="0" smtClean="0"/>
              <a:t>Set with the equal operator</a:t>
            </a:r>
          </a:p>
          <a:p>
            <a:pPr marL="628650" lvl="1" indent="-171450">
              <a:buFontTx/>
              <a:buChar char="-"/>
            </a:pPr>
            <a:r>
              <a:rPr lang="en-US" baseline="0" dirty="0" smtClean="0"/>
              <a:t>Can make variables equal to other variables</a:t>
            </a:r>
          </a:p>
          <a:p>
            <a:pPr marL="171450" indent="-171450">
              <a:buFontTx/>
              <a:buChar char="-"/>
            </a:pPr>
            <a:endParaRPr lang="en-US" dirty="0" smtClean="0"/>
          </a:p>
          <a:p>
            <a:pPr marL="171450" indent="-171450">
              <a:buFontTx/>
              <a:buChar char="-"/>
            </a:pPr>
            <a:r>
              <a:rPr lang="en-US" b="1" dirty="0" smtClean="0"/>
              <a:t>DISPLAY VARIABLES</a:t>
            </a:r>
            <a:endParaRPr lang="en-US" b="1" baseline="0" dirty="0" smtClean="0"/>
          </a:p>
          <a:p>
            <a:pPr marL="628650" lvl="1" indent="-171450">
              <a:buFontTx/>
              <a:buChar char="-"/>
            </a:pPr>
            <a:r>
              <a:rPr lang="en-US" baseline="0" dirty="0" smtClean="0"/>
              <a:t>Use Echo function to display variables</a:t>
            </a:r>
          </a:p>
          <a:p>
            <a:pPr marL="628650" lvl="1" indent="-171450">
              <a:buFontTx/>
              <a:buChar char="-"/>
            </a:pPr>
            <a:r>
              <a:rPr lang="en-US" baseline="0" dirty="0" smtClean="0"/>
              <a:t>This is where the single, double quote issue comes into play</a:t>
            </a:r>
          </a:p>
          <a:p>
            <a:pPr marL="628650" lvl="1" indent="-171450">
              <a:buFontTx/>
              <a:buChar char="-"/>
            </a:pPr>
            <a:endParaRPr lang="en-US" baseline="0" dirty="0" smtClean="0"/>
          </a:p>
          <a:p>
            <a:pPr marL="171450" indent="-171450">
              <a:buFontTx/>
              <a:buChar char="-"/>
            </a:pPr>
            <a:r>
              <a:rPr lang="en-US" b="1" dirty="0" smtClean="0"/>
              <a:t>CHANGE AND COMBINE TEXT</a:t>
            </a:r>
          </a:p>
          <a:p>
            <a:pPr marL="628650" lvl="1" indent="-171450">
              <a:buFontTx/>
              <a:buChar char="-"/>
            </a:pPr>
            <a:r>
              <a:rPr lang="en-US" dirty="0" smtClean="0"/>
              <a:t>Set the variable first</a:t>
            </a:r>
          </a:p>
          <a:p>
            <a:pPr marL="628650" lvl="1" indent="-171450">
              <a:buFontTx/>
              <a:buChar char="-"/>
            </a:pPr>
            <a:r>
              <a:rPr lang="en-US" dirty="0" smtClean="0"/>
              <a:t>Then add to the variable with the .=</a:t>
            </a:r>
            <a:r>
              <a:rPr lang="en-US" baseline="0" dirty="0" smtClean="0"/>
              <a:t> operator</a:t>
            </a:r>
          </a:p>
          <a:p>
            <a:pPr marL="628650" lvl="1" indent="-171450">
              <a:buFontTx/>
              <a:buChar char="-"/>
            </a:pPr>
            <a:r>
              <a:rPr lang="en-US" baseline="0" dirty="0" smtClean="0"/>
              <a:t>Can have variables String text</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28</a:t>
            </a:fld>
            <a:endParaRPr lang="en-US"/>
          </a:p>
        </p:txBody>
      </p:sp>
    </p:spTree>
    <p:extLst>
      <p:ext uri="{BB962C8B-B14F-4D97-AF65-F5344CB8AC3E}">
        <p14:creationId xmlns:p14="http://schemas.microsoft.com/office/powerpoint/2010/main" val="2080466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Collections of variable values</a:t>
            </a:r>
          </a:p>
          <a:p>
            <a:endParaRPr lang="en-US" dirty="0" smtClean="0"/>
          </a:p>
          <a:p>
            <a:r>
              <a:rPr lang="en-US" dirty="0" smtClean="0"/>
              <a:t>Access various elements from index</a:t>
            </a:r>
          </a:p>
          <a:p>
            <a:endParaRPr lang="en-US" dirty="0" smtClean="0"/>
          </a:p>
          <a:p>
            <a:r>
              <a:rPr lang="en-US" dirty="0" smtClean="0"/>
              <a:t>Index number or keyword</a:t>
            </a:r>
          </a:p>
          <a:p>
            <a:pPr lvl="1"/>
            <a:r>
              <a:rPr lang="en-US" dirty="0" smtClean="0"/>
              <a:t>1</a:t>
            </a:r>
            <a:r>
              <a:rPr lang="en-US" baseline="30000" dirty="0" smtClean="0"/>
              <a:t>st</a:t>
            </a:r>
            <a:r>
              <a:rPr lang="en-US" dirty="0" smtClean="0"/>
              <a:t> element starts at 0</a:t>
            </a:r>
          </a:p>
          <a:p>
            <a:endParaRPr lang="en-US" dirty="0" smtClean="0"/>
          </a:p>
          <a:p>
            <a:r>
              <a:rPr lang="en-US" dirty="0" smtClean="0"/>
              <a:t>Format: $</a:t>
            </a:r>
            <a:r>
              <a:rPr lang="en-US" dirty="0" err="1" smtClean="0"/>
              <a:t>array_name</a:t>
            </a:r>
            <a:r>
              <a:rPr lang="en-US" dirty="0" smtClean="0"/>
              <a:t>[‘index’]</a:t>
            </a:r>
          </a:p>
          <a:p>
            <a:endParaRPr lang="en-US" dirty="0" smtClean="0"/>
          </a:p>
          <a:p>
            <a:r>
              <a:rPr lang="en-US" dirty="0" smtClean="0"/>
              <a:t>Array elements same as variables</a:t>
            </a:r>
          </a:p>
          <a:p>
            <a:endParaRPr lang="en-US" dirty="0" smtClean="0"/>
          </a:p>
          <a:p>
            <a:r>
              <a:rPr lang="en-US" dirty="0" smtClean="0"/>
              <a:t>Mostly for form processing</a:t>
            </a:r>
          </a:p>
          <a:p>
            <a:pPr lvl="1"/>
            <a:r>
              <a:rPr lang="en-US" dirty="0" smtClean="0"/>
              <a:t>$_GET, $_POST</a:t>
            </a:r>
          </a:p>
          <a:p>
            <a:pPr marL="0" lvl="0" indent="0">
              <a:buFontTx/>
              <a:buNone/>
            </a:pPr>
            <a:endParaRPr lang="en-US" baseline="0" dirty="0" smtClean="0"/>
          </a:p>
          <a:p>
            <a:pPr marL="628650" lvl="1" indent="-171450">
              <a:buFontTx/>
              <a:buChar char="-"/>
            </a:pPr>
            <a:endParaRPr lang="en-US" baseline="0" dirty="0" smtClean="0"/>
          </a:p>
          <a:p>
            <a:pPr marL="171450" lvl="0" indent="-171450">
              <a:buFontTx/>
              <a:buChar char="-"/>
            </a:pPr>
            <a:endParaRPr lang="en-US" baseline="0"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29</a:t>
            </a:fld>
            <a:endParaRPr lang="en-US"/>
          </a:p>
        </p:txBody>
      </p:sp>
    </p:spTree>
    <p:extLst>
      <p:ext uri="{BB962C8B-B14F-4D97-AF65-F5344CB8AC3E}">
        <p14:creationId xmlns:p14="http://schemas.microsoft.com/office/powerpoint/2010/main" val="2683559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Introduction</a:t>
            </a:r>
          </a:p>
          <a:p>
            <a:endParaRPr lang="en-US" b="1" dirty="0" smtClean="0"/>
          </a:p>
          <a:p>
            <a:r>
              <a:rPr lang="en-US" b="1" dirty="0" smtClean="0"/>
              <a:t>PHP Basics</a:t>
            </a:r>
          </a:p>
          <a:p>
            <a:endParaRPr lang="en-US" b="1" dirty="0" smtClean="0"/>
          </a:p>
          <a:p>
            <a:r>
              <a:rPr lang="en-US" b="1" dirty="0" smtClean="0"/>
              <a:t>Programming PHP</a:t>
            </a:r>
          </a:p>
          <a:p>
            <a:endParaRPr lang="en-US" b="1" dirty="0" smtClean="0"/>
          </a:p>
          <a:p>
            <a:r>
              <a:rPr lang="en-US" b="1" dirty="0" smtClean="0"/>
              <a:t>PHP Topics</a:t>
            </a:r>
          </a:p>
          <a:p>
            <a:endParaRPr lang="en-US" b="1" dirty="0" smtClean="0"/>
          </a:p>
          <a:p>
            <a:r>
              <a:rPr lang="en-US" b="1" dirty="0" smtClean="0"/>
              <a:t>Questions</a:t>
            </a:r>
          </a:p>
          <a:p>
            <a:endParaRPr lang="en-US" b="1"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a:t>
            </a:fld>
            <a:endParaRPr lang="en-US"/>
          </a:p>
        </p:txBody>
      </p:sp>
    </p:spTree>
    <p:extLst>
      <p:ext uri="{BB962C8B-B14F-4D97-AF65-F5344CB8AC3E}">
        <p14:creationId xmlns:p14="http://schemas.microsoft.com/office/powerpoint/2010/main" val="24265429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30</a:t>
            </a:fld>
            <a:endParaRPr lang="en-US"/>
          </a:p>
        </p:txBody>
      </p:sp>
    </p:spTree>
    <p:extLst>
      <p:ext uri="{BB962C8B-B14F-4D97-AF65-F5344CB8AC3E}">
        <p14:creationId xmlns:p14="http://schemas.microsoft.com/office/powerpoint/2010/main" val="12993346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NEET TO</a:t>
            </a:r>
            <a:r>
              <a:rPr lang="en-US" b="1" baseline="0" dirty="0" smtClean="0"/>
              <a:t> TEST TRUTH VALUES</a:t>
            </a:r>
            <a:endParaRPr lang="en-US" b="1" dirty="0" smtClean="0"/>
          </a:p>
          <a:p>
            <a:pPr marL="628650" lvl="1" indent="-171450">
              <a:buFontTx/>
              <a:buChar char="-"/>
            </a:pPr>
            <a:r>
              <a:rPr lang="en-US" baseline="0" dirty="0" smtClean="0"/>
              <a:t>Not talking about philosophy, Boolean values of true and false</a:t>
            </a:r>
          </a:p>
          <a:p>
            <a:pPr marL="171450" indent="-171450">
              <a:buFontTx/>
              <a:buChar char="-"/>
            </a:pPr>
            <a:endParaRPr lang="en-US" baseline="0" dirty="0" smtClean="0"/>
          </a:p>
          <a:p>
            <a:pPr marL="171450" indent="-171450">
              <a:buFontTx/>
              <a:buChar char="-"/>
            </a:pPr>
            <a:r>
              <a:rPr lang="en-US" b="1" baseline="0" dirty="0" smtClean="0"/>
              <a:t>There are basic structure consists of 3 options</a:t>
            </a:r>
          </a:p>
          <a:p>
            <a:pPr marL="628650" lvl="1" indent="-171450">
              <a:buFontTx/>
              <a:buChar char="-"/>
            </a:pPr>
            <a:r>
              <a:rPr lang="en-US" baseline="0" dirty="0" smtClean="0"/>
              <a:t>If - Can be used for testing a simple </a:t>
            </a:r>
          </a:p>
          <a:p>
            <a:pPr marL="628650" lvl="1" indent="-171450">
              <a:buFontTx/>
              <a:buChar char="-"/>
            </a:pPr>
            <a:r>
              <a:rPr lang="en-US" baseline="0" dirty="0" smtClean="0"/>
              <a:t>Else if - For multiple conditionals </a:t>
            </a:r>
          </a:p>
          <a:p>
            <a:pPr marL="628650" lvl="1" indent="-171450">
              <a:buFontTx/>
              <a:buChar char="-"/>
            </a:pPr>
            <a:r>
              <a:rPr lang="en-US" baseline="0" dirty="0" smtClean="0"/>
              <a:t>Else - For catch all situations, No condition is required</a:t>
            </a:r>
          </a:p>
          <a:p>
            <a:pPr marL="171450" indent="-171450">
              <a:buFontTx/>
              <a:buChar char="-"/>
            </a:pPr>
            <a:endParaRPr lang="en-US" baseline="0" dirty="0" smtClean="0"/>
          </a:p>
          <a:p>
            <a:pPr marL="171450" indent="-171450">
              <a:buFontTx/>
              <a:buChar char="-"/>
            </a:pPr>
            <a:r>
              <a:rPr lang="en-US" b="1" baseline="0" dirty="0" smtClean="0"/>
              <a:t>CAN ESTABLISH CONSEQUENCES BASED ON TEST</a:t>
            </a:r>
          </a:p>
          <a:p>
            <a:pPr marL="628650" lvl="1" indent="-171450">
              <a:buFontTx/>
              <a:buChar char="-"/>
            </a:pPr>
            <a:r>
              <a:rPr lang="en-US" baseline="0" dirty="0" smtClean="0"/>
              <a:t>How we can establish reactions to events</a:t>
            </a:r>
          </a:p>
          <a:p>
            <a:pPr marL="628650" lvl="1" indent="-171450">
              <a:buFontTx/>
              <a:buChar char="-"/>
            </a:pPr>
            <a:r>
              <a:rPr lang="en-US" baseline="0" dirty="0" smtClean="0"/>
              <a:t>How we can trigger different pieces of code to run depending on what we test</a:t>
            </a:r>
          </a:p>
          <a:p>
            <a:pPr marL="628650" lvl="1" indent="-171450">
              <a:buFontTx/>
              <a:buChar char="-"/>
            </a:pPr>
            <a:endParaRPr lang="en-US" baseline="0" dirty="0" smtClean="0"/>
          </a:p>
          <a:p>
            <a:pPr marL="171450" lvl="0" indent="-171450">
              <a:buFontTx/>
              <a:buChar char="-"/>
            </a:pPr>
            <a:r>
              <a:rPr lang="en-US" b="1" baseline="0" dirty="0" smtClean="0"/>
              <a:t>ALLOWS FOR OPTIONS</a:t>
            </a:r>
          </a:p>
          <a:p>
            <a:pPr marL="628650" lvl="1" indent="-171450">
              <a:buFontTx/>
              <a:buChar char="-"/>
            </a:pPr>
            <a:endParaRPr lang="en-US" baseline="0"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31</a:t>
            </a:fld>
            <a:endParaRPr lang="en-US"/>
          </a:p>
        </p:txBody>
      </p:sp>
    </p:spTree>
    <p:extLst>
      <p:ext uri="{BB962C8B-B14F-4D97-AF65-F5344CB8AC3E}">
        <p14:creationId xmlns:p14="http://schemas.microsoft.com/office/powerpoint/2010/main" val="3210531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baseline="0" dirty="0" smtClean="0"/>
              <a:t>SYNTAX</a:t>
            </a:r>
          </a:p>
          <a:p>
            <a:pPr marL="628650" lvl="1" indent="-171450">
              <a:buFontTx/>
              <a:buChar char="-"/>
            </a:pPr>
            <a:r>
              <a:rPr lang="en-US" baseline="0" dirty="0" smtClean="0"/>
              <a:t>IF, test condition, code to be executed upon passed test</a:t>
            </a:r>
          </a:p>
          <a:p>
            <a:pPr marL="171450" indent="-171450">
              <a:buFontTx/>
              <a:buChar char="-"/>
            </a:pPr>
            <a:endParaRPr lang="en-US" baseline="0" dirty="0" smtClean="0"/>
          </a:p>
          <a:p>
            <a:pPr marL="171450" indent="-171450">
              <a:buFontTx/>
              <a:buChar char="-"/>
            </a:pPr>
            <a:r>
              <a:rPr lang="en-US" b="1" baseline="0" dirty="0" smtClean="0"/>
              <a:t>IF, ELSE IF, ELSE SYNTAX</a:t>
            </a:r>
          </a:p>
          <a:p>
            <a:pPr marL="628650" lvl="1" indent="-171450">
              <a:buFontTx/>
              <a:buChar char="-"/>
            </a:pPr>
            <a:r>
              <a:rPr lang="en-US" baseline="0" dirty="0" smtClean="0"/>
              <a:t>IF, like normal</a:t>
            </a:r>
          </a:p>
          <a:p>
            <a:pPr marL="628650" lvl="1" indent="-171450">
              <a:buFontTx/>
              <a:buChar char="-"/>
            </a:pPr>
            <a:r>
              <a:rPr lang="en-US" baseline="0" dirty="0" smtClean="0"/>
              <a:t>ELSE IF, just like an if</a:t>
            </a:r>
          </a:p>
          <a:p>
            <a:pPr marL="628650" lvl="1" indent="-171450">
              <a:buFontTx/>
              <a:buChar char="-"/>
            </a:pPr>
            <a:r>
              <a:rPr lang="en-US" baseline="0" dirty="0" smtClean="0"/>
              <a:t>ELSE, no condition required, </a:t>
            </a:r>
          </a:p>
          <a:p>
            <a:pPr marL="171450" indent="-171450">
              <a:buFontTx/>
              <a:buChar char="-"/>
            </a:pPr>
            <a:endParaRPr lang="en-US" baseline="0" dirty="0" smtClean="0"/>
          </a:p>
          <a:p>
            <a:pPr marL="171450" indent="-171450">
              <a:buFontTx/>
              <a:buChar char="-"/>
            </a:pPr>
            <a:r>
              <a:rPr lang="en-US" b="1" baseline="0" dirty="0" smtClean="0"/>
              <a:t>TEST VALUES</a:t>
            </a:r>
          </a:p>
          <a:p>
            <a:pPr marL="628650" lvl="1" indent="-171450">
              <a:buFontTx/>
              <a:buChar char="-"/>
            </a:pPr>
            <a:r>
              <a:rPr lang="en-US" baseline="0" dirty="0" smtClean="0"/>
              <a:t>Less than</a:t>
            </a:r>
          </a:p>
          <a:p>
            <a:pPr marL="628650" lvl="1" indent="-171450">
              <a:buFontTx/>
              <a:buChar char="-"/>
            </a:pPr>
            <a:r>
              <a:rPr lang="en-US" baseline="0" dirty="0" smtClean="0"/>
              <a:t>Less than or equal to</a:t>
            </a:r>
          </a:p>
          <a:p>
            <a:pPr marL="628650" lvl="1" indent="-171450">
              <a:buFontTx/>
              <a:buChar char="-"/>
            </a:pPr>
            <a:r>
              <a:rPr lang="en-US" baseline="0" dirty="0" smtClean="0"/>
              <a:t>Greater than</a:t>
            </a:r>
          </a:p>
          <a:p>
            <a:pPr marL="628650" lvl="1" indent="-171450">
              <a:buFontTx/>
              <a:buChar char="-"/>
            </a:pPr>
            <a:r>
              <a:rPr lang="en-US" baseline="0" dirty="0" smtClean="0"/>
              <a:t>Greater than or equal to</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Not, negates the truth value of statement</a:t>
            </a:r>
          </a:p>
          <a:p>
            <a:pPr marL="628650" lvl="1" indent="-171450">
              <a:buFontTx/>
              <a:buChar char="-"/>
            </a:pPr>
            <a:r>
              <a:rPr lang="en-US" baseline="0" dirty="0" smtClean="0"/>
              <a:t>Equals, need to use double equals</a:t>
            </a:r>
          </a:p>
          <a:p>
            <a:pPr marL="628650" lvl="1" indent="-171450">
              <a:buFontTx/>
              <a:buChar char="-"/>
            </a:pPr>
            <a:r>
              <a:rPr lang="en-US" baseline="0" dirty="0" smtClean="0"/>
              <a:t>Not equals</a:t>
            </a:r>
            <a:endParaRPr lang="en-US"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32</a:t>
            </a:fld>
            <a:endParaRPr lang="en-US"/>
          </a:p>
        </p:txBody>
      </p:sp>
    </p:spTree>
    <p:extLst>
      <p:ext uri="{BB962C8B-B14F-4D97-AF65-F5344CB8AC3E}">
        <p14:creationId xmlns:p14="http://schemas.microsoft.com/office/powerpoint/2010/main" val="16343982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REUSE</a:t>
            </a:r>
            <a:endParaRPr lang="en-US" b="1" baseline="0" dirty="0" smtClean="0"/>
          </a:p>
          <a:p>
            <a:pPr marL="628650" lvl="1" indent="-171450">
              <a:buFontTx/>
              <a:buChar char="-"/>
            </a:pPr>
            <a:r>
              <a:rPr lang="en-US" baseline="0" dirty="0" smtClean="0"/>
              <a:t>Complete reuse of code</a:t>
            </a:r>
          </a:p>
          <a:p>
            <a:pPr marL="628650" lvl="1" indent="-171450">
              <a:buFontTx/>
              <a:buChar char="-"/>
            </a:pPr>
            <a:r>
              <a:rPr lang="en-US" baseline="0" dirty="0" smtClean="0"/>
              <a:t>Get working once and done</a:t>
            </a:r>
          </a:p>
          <a:p>
            <a:pPr marL="628650" lvl="1" indent="-171450">
              <a:buFontTx/>
              <a:buChar char="-"/>
            </a:pPr>
            <a:r>
              <a:rPr lang="en-US" baseline="0" dirty="0" smtClean="0"/>
              <a:t>Cleaner code in page</a:t>
            </a:r>
          </a:p>
          <a:p>
            <a:pPr marL="171450" lvl="0" indent="-171450">
              <a:buFontTx/>
              <a:buChar char="-"/>
            </a:pPr>
            <a:endParaRPr lang="en-US" baseline="0" dirty="0" smtClean="0"/>
          </a:p>
          <a:p>
            <a:pPr marL="171450" lvl="0" indent="-171450">
              <a:buFontTx/>
              <a:buChar char="-"/>
            </a:pPr>
            <a:r>
              <a:rPr lang="en-US" b="1" baseline="0" dirty="0" smtClean="0"/>
              <a:t>SEPARATE CODE</a:t>
            </a:r>
          </a:p>
          <a:p>
            <a:pPr marL="628650" lvl="1" indent="-171450">
              <a:buFontTx/>
              <a:buChar char="-"/>
            </a:pPr>
            <a:r>
              <a:rPr lang="en-US" baseline="0" dirty="0" smtClean="0"/>
              <a:t>This code is stored elsewhere, either in include file or on page somewhere </a:t>
            </a:r>
          </a:p>
          <a:p>
            <a:pPr marL="628650" lvl="1" indent="-171450">
              <a:buFontTx/>
              <a:buChar char="-"/>
            </a:pPr>
            <a:r>
              <a:rPr lang="en-US" baseline="0" dirty="0" smtClean="0"/>
              <a:t>Can be very simple or greatly complex</a:t>
            </a:r>
          </a:p>
          <a:p>
            <a:pPr marL="171450" lvl="0" indent="-171450">
              <a:buFontTx/>
              <a:buChar char="-"/>
            </a:pPr>
            <a:endParaRPr lang="en-US" baseline="0" dirty="0" smtClean="0"/>
          </a:p>
          <a:p>
            <a:pPr marL="171450" lvl="0" indent="-171450">
              <a:buFontTx/>
              <a:buChar char="-"/>
            </a:pPr>
            <a:r>
              <a:rPr lang="en-US" b="1" baseline="0" dirty="0" smtClean="0"/>
              <a:t>ELEMENTS</a:t>
            </a:r>
          </a:p>
          <a:p>
            <a:pPr marL="628650" lvl="1" indent="-171450">
              <a:buFontTx/>
              <a:buChar char="-"/>
            </a:pPr>
            <a:r>
              <a:rPr lang="en-US" baseline="0" dirty="0" smtClean="0"/>
              <a:t>Name</a:t>
            </a:r>
          </a:p>
          <a:p>
            <a:pPr marL="1085850" lvl="2" indent="-171450">
              <a:buFontTx/>
              <a:buChar char="-"/>
            </a:pPr>
            <a:r>
              <a:rPr lang="en-US" baseline="0" dirty="0" smtClean="0"/>
              <a:t>Identifies the function, Best to have different names for each function, Name intelligibly </a:t>
            </a:r>
          </a:p>
          <a:p>
            <a:pPr marL="628650" lvl="1" indent="-171450">
              <a:buFontTx/>
              <a:buChar char="-"/>
            </a:pPr>
            <a:r>
              <a:rPr lang="en-US" baseline="0" dirty="0" smtClean="0"/>
              <a:t>Parameters</a:t>
            </a:r>
          </a:p>
          <a:p>
            <a:pPr marL="1085850" lvl="2" indent="-171450">
              <a:buFontTx/>
              <a:buChar char="-"/>
            </a:pPr>
            <a:r>
              <a:rPr lang="en-US" baseline="0" dirty="0" smtClean="0"/>
              <a:t>What you are giving the function, You pass information to the function it may need, Can be no parameters at all</a:t>
            </a:r>
          </a:p>
          <a:p>
            <a:pPr marL="628650" lvl="1" indent="-171450">
              <a:buFontTx/>
              <a:buChar char="-"/>
            </a:pPr>
            <a:r>
              <a:rPr lang="en-US" baseline="0" dirty="0" smtClean="0"/>
              <a:t>Code</a:t>
            </a:r>
          </a:p>
          <a:p>
            <a:pPr marL="1085850" lvl="2" indent="-171450">
              <a:buFontTx/>
              <a:buChar char="-"/>
            </a:pPr>
            <a:r>
              <a:rPr lang="en-US" baseline="0" dirty="0" smtClean="0"/>
              <a:t>Actual code that is run</a:t>
            </a:r>
          </a:p>
          <a:p>
            <a:pPr marL="628650" lvl="1" indent="-171450">
              <a:buFontTx/>
              <a:buChar char="-"/>
            </a:pPr>
            <a:r>
              <a:rPr lang="en-US" baseline="0" dirty="0" smtClean="0"/>
              <a:t>Return</a:t>
            </a:r>
          </a:p>
          <a:p>
            <a:pPr marL="1085850" lvl="2" indent="-171450">
              <a:buFontTx/>
              <a:buChar char="-"/>
            </a:pPr>
            <a:r>
              <a:rPr lang="en-US" baseline="0" dirty="0" smtClean="0"/>
              <a:t>What the function sends back, Does not have to be one</a:t>
            </a:r>
          </a:p>
          <a:p>
            <a:pPr marL="1085850" lvl="2" indent="-171450">
              <a:buFontTx/>
              <a:buChar char="-"/>
            </a:pPr>
            <a:endParaRPr lang="en-US" baseline="0" dirty="0" smtClean="0"/>
          </a:p>
          <a:p>
            <a:pPr marL="1085850" lvl="2" indent="-171450">
              <a:buFontTx/>
              <a:buChar char="-"/>
            </a:pPr>
            <a:endParaRPr lang="en-US" baseline="0" dirty="0" smtClean="0"/>
          </a:p>
          <a:p>
            <a:pPr marL="171450" lvl="0" indent="-171450">
              <a:buFontTx/>
              <a:buChar char="-"/>
            </a:pPr>
            <a:r>
              <a:rPr lang="en-US" baseline="0" dirty="0" smtClean="0"/>
              <a:t>Examples: many of which are used in conditional testing</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33</a:t>
            </a:fld>
            <a:endParaRPr lang="en-US"/>
          </a:p>
        </p:txBody>
      </p:sp>
    </p:spTree>
    <p:extLst>
      <p:ext uri="{BB962C8B-B14F-4D97-AF65-F5344CB8AC3E}">
        <p14:creationId xmlns:p14="http://schemas.microsoft.com/office/powerpoint/2010/main" val="34448174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&lt;?</a:t>
            </a:r>
            <a:r>
              <a:rPr lang="en-US" b="1" dirty="0" err="1" smtClean="0"/>
              <a:t>php</a:t>
            </a:r>
            <a:r>
              <a:rPr lang="en-US" b="1" dirty="0" smtClean="0"/>
              <a:t> and ?&gt; tags, required “;”</a:t>
            </a:r>
          </a:p>
          <a:p>
            <a:endParaRPr lang="en-US" b="1" dirty="0" smtClean="0"/>
          </a:p>
          <a:p>
            <a:r>
              <a:rPr lang="en-US" b="1" dirty="0" smtClean="0"/>
              <a:t>Turn on errors, Comment code</a:t>
            </a:r>
          </a:p>
          <a:p>
            <a:endParaRPr lang="en-US" b="1" dirty="0" smtClean="0"/>
          </a:p>
          <a:p>
            <a:r>
              <a:rPr lang="en-US" b="1" dirty="0" smtClean="0"/>
              <a:t>File Includes</a:t>
            </a:r>
          </a:p>
          <a:p>
            <a:endParaRPr lang="en-US" b="1" dirty="0" smtClean="0"/>
          </a:p>
          <a:p>
            <a:r>
              <a:rPr lang="en-US" b="1" dirty="0" smtClean="0"/>
              <a:t>Variables</a:t>
            </a:r>
          </a:p>
          <a:p>
            <a:pPr lvl="1"/>
            <a:r>
              <a:rPr lang="en-US" b="1" dirty="0" smtClean="0"/>
              <a:t>Strings, Numbers, Boolean (T/F)</a:t>
            </a:r>
          </a:p>
          <a:p>
            <a:pPr lvl="1"/>
            <a:endParaRPr lang="en-US" b="1" dirty="0" smtClean="0"/>
          </a:p>
          <a:p>
            <a:r>
              <a:rPr lang="en-US" b="1" dirty="0" smtClean="0"/>
              <a:t>Arrays</a:t>
            </a:r>
          </a:p>
          <a:p>
            <a:endParaRPr lang="en-US" b="1" dirty="0" smtClean="0"/>
          </a:p>
          <a:p>
            <a:r>
              <a:rPr lang="en-US" b="1" dirty="0" smtClean="0"/>
              <a:t>Functions</a:t>
            </a:r>
          </a:p>
          <a:p>
            <a:endParaRPr lang="en-US" b="1"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34</a:t>
            </a:fld>
            <a:endParaRPr lang="en-US"/>
          </a:p>
        </p:txBody>
      </p:sp>
    </p:spTree>
    <p:extLst>
      <p:ext uri="{BB962C8B-B14F-4D97-AF65-F5344CB8AC3E}">
        <p14:creationId xmlns:p14="http://schemas.microsoft.com/office/powerpoint/2010/main" val="876245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Questions from previous Section?</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35</a:t>
            </a:fld>
            <a:endParaRPr lang="en-US"/>
          </a:p>
        </p:txBody>
      </p:sp>
    </p:spTree>
    <p:extLst>
      <p:ext uri="{BB962C8B-B14F-4D97-AF65-F5344CB8AC3E}">
        <p14:creationId xmlns:p14="http://schemas.microsoft.com/office/powerpoint/2010/main" val="32432472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Valuable</a:t>
            </a:r>
            <a:r>
              <a:rPr lang="en-US" baseline="0" dirty="0" smtClean="0"/>
              <a:t> to add content from various source to HTML with PHP</a:t>
            </a:r>
          </a:p>
          <a:p>
            <a:pPr marL="628650" lvl="1" indent="-171450">
              <a:buFontTx/>
              <a:buChar char="-"/>
            </a:pPr>
            <a:r>
              <a:rPr lang="en-US" baseline="0" dirty="0" smtClean="0"/>
              <a:t>Server and server requests: Displaying your name when you log into a site</a:t>
            </a:r>
          </a:p>
          <a:p>
            <a:pPr marL="628650" lvl="1" indent="-171450">
              <a:buFontTx/>
              <a:buChar char="-"/>
            </a:pPr>
            <a:r>
              <a:rPr lang="en-US" baseline="0" dirty="0" smtClean="0"/>
              <a:t>Databases: Shopping records</a:t>
            </a:r>
          </a:p>
          <a:p>
            <a:pPr marL="628650" lvl="1" indent="-171450">
              <a:buFontTx/>
              <a:buChar char="-"/>
            </a:pPr>
            <a:r>
              <a:rPr lang="en-US" baseline="0" dirty="0" smtClean="0"/>
              <a:t>XML feeds: </a:t>
            </a:r>
          </a:p>
          <a:p>
            <a:pPr marL="628650" lvl="1" indent="-171450">
              <a:buFontTx/>
              <a:buChar char="-"/>
            </a:pPr>
            <a:r>
              <a:rPr lang="en-US" baseline="0" dirty="0" smtClean="0"/>
              <a:t>Various Web Services from Amazon, Google and Yahoo</a:t>
            </a:r>
          </a:p>
          <a:p>
            <a:pPr marL="171450" indent="-171450">
              <a:buFontTx/>
              <a:buChar char="-"/>
            </a:pP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EXAMPLE:</a:t>
            </a:r>
            <a:r>
              <a:rPr lang="en-US" baseline="0" dirty="0" smtClean="0"/>
              <a:t> hello_world_part2.php</a:t>
            </a:r>
          </a:p>
          <a:p>
            <a:pPr marL="171450" indent="-171450">
              <a:buFontTx/>
              <a:buChar char="-"/>
            </a:pPr>
            <a:endParaRPr lang="en-US" baseline="0" dirty="0" smtClean="0"/>
          </a:p>
          <a:p>
            <a:pPr marL="171450" indent="-171450">
              <a:buFontTx/>
              <a:buChar char="-"/>
            </a:pPr>
            <a:r>
              <a:rPr lang="en-US" baseline="0" dirty="0" smtClean="0"/>
              <a:t>Variables best way to do this.</a:t>
            </a:r>
          </a:p>
          <a:p>
            <a:pPr marL="628650" lvl="1" indent="-171450">
              <a:buFontTx/>
              <a:buChar char="-"/>
            </a:pPr>
            <a:r>
              <a:rPr lang="en-US" baseline="0" dirty="0" smtClean="0"/>
              <a:t>Write the content you wish to show to a variable</a:t>
            </a:r>
          </a:p>
          <a:p>
            <a:pPr marL="628650" lvl="1" indent="-171450">
              <a:buFontTx/>
              <a:buChar char="-"/>
            </a:pPr>
            <a:r>
              <a:rPr lang="en-US" baseline="0" dirty="0" smtClean="0"/>
              <a:t>This may include multiple items</a:t>
            </a:r>
          </a:p>
          <a:p>
            <a:pPr marL="628650" lvl="1" indent="-171450">
              <a:buFontTx/>
              <a:buChar char="-"/>
            </a:pPr>
            <a:r>
              <a:rPr lang="en-US" baseline="0" dirty="0" smtClean="0"/>
              <a:t>Then just output to screen</a:t>
            </a:r>
          </a:p>
          <a:p>
            <a:pPr marL="628650" lvl="1" indent="-171450">
              <a:buFontTx/>
              <a:buChar char="-"/>
            </a:pPr>
            <a:endParaRPr lang="en-US" baseline="0" dirty="0" smtClean="0"/>
          </a:p>
          <a:p>
            <a:pPr marL="171450" lvl="0" indent="-171450">
              <a:buFontTx/>
              <a:buChar char="-"/>
            </a:pPr>
            <a:r>
              <a:rPr lang="en-US" b="1" baseline="0" dirty="0" smtClean="0"/>
              <a:t>MY PERSONAL PHILOSOPHY: Build as you go</a:t>
            </a:r>
          </a:p>
          <a:p>
            <a:pPr marL="628650" lvl="1" indent="-171450">
              <a:buFontTx/>
              <a:buChar char="-"/>
            </a:pPr>
            <a:endParaRPr lang="en-US" baseline="0" dirty="0" smtClean="0"/>
          </a:p>
          <a:p>
            <a:pPr marL="171450" lvl="0" indent="-171450">
              <a:buFontTx/>
              <a:buChar char="-"/>
            </a:pPr>
            <a:r>
              <a:rPr lang="en-US" baseline="0" dirty="0" smtClean="0"/>
              <a:t>2 philosophies I have wrestled with</a:t>
            </a:r>
          </a:p>
          <a:p>
            <a:pPr marL="628650" lvl="1" indent="-171450">
              <a:buFontTx/>
              <a:buChar char="-"/>
            </a:pPr>
            <a:r>
              <a:rPr lang="en-US" baseline="0" dirty="0" smtClean="0"/>
              <a:t>Write as you go</a:t>
            </a:r>
          </a:p>
          <a:p>
            <a:pPr marL="1085850" lvl="2" indent="-171450">
              <a:buFontTx/>
              <a:buChar char="-"/>
            </a:pPr>
            <a:r>
              <a:rPr lang="en-US" baseline="0" dirty="0" smtClean="0"/>
              <a:t>Put </a:t>
            </a:r>
            <a:r>
              <a:rPr lang="en-US" baseline="0" dirty="0" err="1" smtClean="0"/>
              <a:t>php</a:t>
            </a:r>
            <a:r>
              <a:rPr lang="en-US" baseline="0" dirty="0" smtClean="0"/>
              <a:t> throughout the page and HTML in the middle</a:t>
            </a:r>
          </a:p>
          <a:p>
            <a:pPr marL="628650" lvl="1" indent="-171450">
              <a:buFontTx/>
              <a:buChar char="-"/>
            </a:pPr>
            <a:r>
              <a:rPr lang="en-US" baseline="0" dirty="0" smtClean="0"/>
              <a:t>Build as you go, write at end</a:t>
            </a:r>
          </a:p>
          <a:p>
            <a:pPr marL="1085850" lvl="2" indent="-171450">
              <a:buFontTx/>
              <a:buChar char="-"/>
            </a:pPr>
            <a:r>
              <a:rPr lang="en-US" baseline="0" dirty="0" smtClean="0"/>
              <a:t>Write content and HTML to variable, output variable to screen</a:t>
            </a:r>
          </a:p>
          <a:p>
            <a:pPr marL="628650" lvl="1" indent="-171450">
              <a:buFontTx/>
              <a:buChar char="-"/>
            </a:pPr>
            <a:r>
              <a:rPr lang="en-US" baseline="0" dirty="0" smtClean="0"/>
              <a:t>I prefer the Build as you go Method</a:t>
            </a:r>
          </a:p>
          <a:p>
            <a:pPr marL="628650" lvl="1" indent="-171450">
              <a:buFontTx/>
              <a:buChar char="-"/>
            </a:pPr>
            <a:r>
              <a:rPr lang="en-US" baseline="0" dirty="0" smtClean="0"/>
              <a:t>No way is right, depends on what you prefer</a:t>
            </a:r>
          </a:p>
          <a:p>
            <a:pPr marL="628650" lvl="1" indent="-171450">
              <a:buFontTx/>
              <a:buChar char="-"/>
            </a:pPr>
            <a:r>
              <a:rPr lang="en-US" baseline="0" dirty="0" smtClean="0"/>
              <a:t>Try both and see what you like</a:t>
            </a:r>
          </a:p>
          <a:p>
            <a:pPr marL="171450" lvl="0" indent="-171450">
              <a:buFontTx/>
              <a:buChar char="-"/>
            </a:pPr>
            <a:endParaRPr lang="en-US" baseline="0" dirty="0" smtClean="0"/>
          </a:p>
          <a:p>
            <a:pPr marL="171450" lvl="0" indent="-171450">
              <a:buFontTx/>
              <a:buChar char="-"/>
            </a:pPr>
            <a:r>
              <a:rPr lang="en-US" baseline="0" dirty="0" smtClean="0"/>
              <a:t>2 basic ways to display information</a:t>
            </a:r>
          </a:p>
          <a:p>
            <a:pPr marL="628650" lvl="1" indent="-171450">
              <a:buFontTx/>
              <a:buChar char="-"/>
            </a:pPr>
            <a:r>
              <a:rPr lang="en-US" baseline="0" dirty="0" smtClean="0"/>
              <a:t>More than this but just an overview</a:t>
            </a:r>
          </a:p>
          <a:p>
            <a:pPr marL="628650" lvl="1" indent="-171450">
              <a:buFontTx/>
              <a:buChar char="-"/>
            </a:pPr>
            <a:r>
              <a:rPr lang="en-US" baseline="0" dirty="0" smtClean="0"/>
              <a:t>Quite effective way of getting dynamic content to user</a:t>
            </a:r>
          </a:p>
          <a:p>
            <a:pPr marL="628650" lvl="1" indent="-171450">
              <a:buFontTx/>
              <a:buChar char="-"/>
            </a:pPr>
            <a:r>
              <a:rPr lang="en-US" baseline="0" dirty="0" smtClean="0"/>
              <a:t>Choose your favorite and go with that, I would go with what is most readable to you</a:t>
            </a:r>
          </a:p>
          <a:p>
            <a:pPr marL="171450" lvl="0" indent="-171450">
              <a:buFontTx/>
              <a:buChar char="-"/>
            </a:pPr>
            <a:endParaRPr lang="en-US" baseline="0" dirty="0" smtClean="0"/>
          </a:p>
          <a:p>
            <a:pPr marL="171450" lvl="0" indent="-171450">
              <a:buFontTx/>
              <a:buChar char="-"/>
            </a:pPr>
            <a:r>
              <a:rPr lang="en-US" baseline="0" dirty="0" smtClean="0"/>
              <a:t>Echo</a:t>
            </a:r>
          </a:p>
          <a:p>
            <a:pPr marL="628650" lvl="1" indent="-171450">
              <a:buFontTx/>
              <a:buChar char="-"/>
            </a:pPr>
            <a:r>
              <a:rPr lang="en-US" baseline="0" dirty="0" smtClean="0"/>
              <a:t>Either philosophy works here</a:t>
            </a:r>
          </a:p>
          <a:p>
            <a:pPr marL="628650" lvl="1" indent="-171450">
              <a:buFontTx/>
              <a:buChar char="-"/>
            </a:pPr>
            <a:r>
              <a:rPr lang="en-US" baseline="0" dirty="0" smtClean="0"/>
              <a:t>Just echoing large amount of information from variable</a:t>
            </a:r>
          </a:p>
          <a:p>
            <a:pPr marL="628650" lvl="1" indent="-171450">
              <a:buFontTx/>
              <a:buChar char="-"/>
            </a:pPr>
            <a:endParaRPr lang="en-US" baseline="0" dirty="0" smtClean="0"/>
          </a:p>
          <a:p>
            <a:pPr marL="171450" lvl="0" indent="-171450">
              <a:buFontTx/>
              <a:buChar char="-"/>
            </a:pPr>
            <a:r>
              <a:rPr lang="en-US" baseline="0" dirty="0" smtClean="0"/>
              <a:t>In HTML</a:t>
            </a:r>
          </a:p>
          <a:p>
            <a:pPr marL="628650" lvl="1" indent="-171450">
              <a:buFontTx/>
              <a:buChar char="-"/>
            </a:pPr>
            <a:r>
              <a:rPr lang="en-US" baseline="0" dirty="0" smtClean="0"/>
              <a:t>Can output variable values to screen using syntax</a:t>
            </a:r>
          </a:p>
          <a:p>
            <a:pPr marL="628650" lvl="1" indent="-171450">
              <a:buFontTx/>
              <a:buChar char="-"/>
            </a:pPr>
            <a:r>
              <a:rPr lang="en-US" baseline="0" dirty="0" smtClean="0"/>
              <a:t>Can put anywhere on page</a:t>
            </a:r>
          </a:p>
          <a:p>
            <a:pPr marL="628650" lvl="1" indent="-171450">
              <a:buFontTx/>
              <a:buChar char="-"/>
            </a:pPr>
            <a:endParaRPr lang="en-US" baseline="0" dirty="0" smtClean="0"/>
          </a:p>
          <a:p>
            <a:pPr marL="171450" lvl="0" indent="-171450">
              <a:buFontTx/>
              <a:buChar char="-"/>
            </a:pPr>
            <a:r>
              <a:rPr lang="en-US" baseline="0" dirty="0" smtClean="0"/>
              <a:t> </a:t>
            </a: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36</a:t>
            </a:fld>
            <a:endParaRPr lang="en-US"/>
          </a:p>
        </p:txBody>
      </p:sp>
    </p:spTree>
    <p:extLst>
      <p:ext uri="{BB962C8B-B14F-4D97-AF65-F5344CB8AC3E}">
        <p14:creationId xmlns:p14="http://schemas.microsoft.com/office/powerpoint/2010/main" val="25398597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First, add starting </a:t>
            </a:r>
            <a:r>
              <a:rPr lang="en-US" baseline="0" dirty="0" err="1" smtClean="0"/>
              <a:t>php</a:t>
            </a:r>
            <a:r>
              <a:rPr lang="en-US" baseline="0" dirty="0" smtClean="0"/>
              <a:t> tag</a:t>
            </a:r>
          </a:p>
          <a:p>
            <a:pPr marL="171450" indent="-171450">
              <a:buFontTx/>
              <a:buChar char="-"/>
            </a:pPr>
            <a:endParaRPr lang="en-US" baseline="0" dirty="0" smtClean="0"/>
          </a:p>
          <a:p>
            <a:pPr marL="171450" indent="-171450">
              <a:buFontTx/>
              <a:buChar char="-"/>
            </a:pPr>
            <a:r>
              <a:rPr lang="en-US" baseline="0" dirty="0" smtClean="0"/>
              <a:t>Now, lets make a variable called first name</a:t>
            </a:r>
          </a:p>
          <a:p>
            <a:pPr marL="628650" lvl="1" indent="-171450">
              <a:buFontTx/>
              <a:buChar char="-"/>
            </a:pPr>
            <a:r>
              <a:rPr lang="en-US" baseline="0" dirty="0" smtClean="0"/>
              <a:t>And lets set its value to Bob</a:t>
            </a:r>
          </a:p>
          <a:p>
            <a:pPr marL="628650" lvl="1" indent="-171450">
              <a:buFontTx/>
              <a:buChar char="-"/>
            </a:pPr>
            <a:endParaRPr lang="en-US" baseline="0" dirty="0" smtClean="0"/>
          </a:p>
          <a:p>
            <a:pPr marL="171450" lvl="0" indent="-171450">
              <a:buFontTx/>
              <a:buChar char="-"/>
            </a:pPr>
            <a:r>
              <a:rPr lang="en-US" baseline="0" dirty="0" smtClean="0"/>
              <a:t>Now a last name, because bob is a bit vague</a:t>
            </a:r>
          </a:p>
          <a:p>
            <a:pPr marL="628650" lvl="1" indent="-171450">
              <a:buFontTx/>
              <a:buChar char="-"/>
            </a:pPr>
            <a:r>
              <a:rPr lang="en-US" baseline="0" dirty="0" smtClean="0"/>
              <a:t>We will distinguish Bob with the last name “Smith”</a:t>
            </a:r>
          </a:p>
          <a:p>
            <a:pPr marL="628650" lvl="1" indent="-171450">
              <a:buFontTx/>
              <a:buChar char="-"/>
            </a:pPr>
            <a:endParaRPr lang="en-US" baseline="0" dirty="0" smtClean="0"/>
          </a:p>
          <a:p>
            <a:pPr marL="171450" lvl="0" indent="-171450">
              <a:buFontTx/>
              <a:buChar char="-"/>
            </a:pPr>
            <a:r>
              <a:rPr lang="en-US" baseline="0" dirty="0" smtClean="0"/>
              <a:t>Since this is an HTML page for the client, we will start the page with the HMTL and Body tags</a:t>
            </a:r>
          </a:p>
          <a:p>
            <a:pPr marL="628650" lvl="1" indent="-171450">
              <a:buFontTx/>
              <a:buChar char="-"/>
            </a:pPr>
            <a:r>
              <a:rPr lang="en-US" baseline="0" dirty="0" smtClean="0"/>
              <a:t>Echoing them to the screen before any other code is written puts them at the top of the page</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37</a:t>
            </a:fld>
            <a:endParaRPr lang="en-US"/>
          </a:p>
        </p:txBody>
      </p:sp>
    </p:spTree>
    <p:extLst>
      <p:ext uri="{BB962C8B-B14F-4D97-AF65-F5344CB8AC3E}">
        <p14:creationId xmlns:p14="http://schemas.microsoft.com/office/powerpoint/2010/main" val="35822388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1" dirty="0" smtClean="0"/>
              <a:t>HTML Break and new line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0" dirty="0" smtClean="0"/>
              <a:t>New</a:t>
            </a:r>
            <a:r>
              <a:rPr lang="en-US" b="0" baseline="0" dirty="0" smtClean="0"/>
              <a:t> line on page = \n</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0" baseline="0" dirty="0" smtClean="0"/>
              <a:t>New line in HTML = &lt;</a:t>
            </a:r>
            <a:r>
              <a:rPr lang="en-US" b="0" baseline="0" dirty="0" err="1" smtClean="0"/>
              <a:t>br</a:t>
            </a:r>
            <a:r>
              <a:rPr lang="en-US" b="0" baseline="0" dirty="0" smtClean="0"/>
              <a:t>&gt;</a:t>
            </a:r>
            <a:endParaRPr lang="en-US" b="0" dirty="0" smtClean="0"/>
          </a:p>
          <a:p>
            <a:pPr marL="171450" indent="-171450">
              <a:buFontTx/>
              <a:buChar char="-"/>
            </a:pPr>
            <a:endParaRPr lang="en-US" dirty="0" smtClean="0"/>
          </a:p>
          <a:p>
            <a:pPr marL="171450" indent="-171450">
              <a:buFontTx/>
              <a:buChar char="-"/>
            </a:pPr>
            <a:r>
              <a:rPr lang="en-US" b="1" dirty="0" smtClean="0"/>
              <a:t>Build Then DISPLAY</a:t>
            </a:r>
          </a:p>
          <a:p>
            <a:pPr marL="171450" indent="-171450">
              <a:buFontTx/>
              <a:buChar char="-"/>
            </a:pPr>
            <a:endParaRPr lang="en-US" b="1" dirty="0" smtClean="0"/>
          </a:p>
          <a:p>
            <a:pPr marL="171450" indent="-171450">
              <a:buFontTx/>
              <a:buChar char="-"/>
            </a:pPr>
            <a:r>
              <a:rPr lang="en-US" b="1" dirty="0" smtClean="0"/>
              <a:t>HTML PUT JUST BELOW PHP ON PAGE</a:t>
            </a:r>
          </a:p>
          <a:p>
            <a:pPr marL="628650" lvl="1" indent="-171450">
              <a:buFontTx/>
              <a:buChar char="-"/>
            </a:pPr>
            <a:r>
              <a:rPr lang="en-US" b="0" dirty="0" smtClean="0"/>
              <a:t>Segregates</a:t>
            </a:r>
            <a:r>
              <a:rPr lang="en-US" b="0" baseline="0" dirty="0" smtClean="0"/>
              <a:t> code into client and server</a:t>
            </a:r>
          </a:p>
          <a:p>
            <a:pPr marL="628650" lvl="1" indent="-171450">
              <a:buFontTx/>
              <a:buChar char="-"/>
            </a:pPr>
            <a:r>
              <a:rPr lang="en-US" b="0" dirty="0" smtClean="0"/>
              <a:t>You</a:t>
            </a:r>
            <a:r>
              <a:rPr lang="en-US" b="0" baseline="0" dirty="0" smtClean="0"/>
              <a:t> know where PHP error will be</a:t>
            </a:r>
            <a:endParaRPr lang="en-US" b="0" dirty="0" smtClean="0"/>
          </a:p>
          <a:p>
            <a:pPr marL="171450" indent="-171450">
              <a:buFontTx/>
              <a:buChar char="-"/>
            </a:pPr>
            <a:endParaRPr lang="en-US" b="1" dirty="0" smtClean="0"/>
          </a:p>
          <a:p>
            <a:pPr marL="171450" indent="-171450">
              <a:buFontTx/>
              <a:buChar char="-"/>
            </a:pPr>
            <a:r>
              <a:rPr lang="en-US" b="1" dirty="0" smtClean="0"/>
              <a:t>CREATE</a:t>
            </a:r>
            <a:r>
              <a:rPr lang="en-US" b="1" baseline="0" dirty="0" smtClean="0"/>
              <a:t> JS WITH PHP AS WELL</a:t>
            </a:r>
            <a:endParaRPr lang="en-US" b="1" dirty="0" smtClean="0"/>
          </a:p>
          <a:p>
            <a:pPr marL="171450" indent="-171450">
              <a:buFontTx/>
              <a:buChar char="-"/>
            </a:pP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38</a:t>
            </a:fld>
            <a:endParaRPr lang="en-US"/>
          </a:p>
        </p:txBody>
      </p:sp>
    </p:spTree>
    <p:extLst>
      <p:ext uri="{BB962C8B-B14F-4D97-AF65-F5344CB8AC3E}">
        <p14:creationId xmlns:p14="http://schemas.microsoft.com/office/powerpoint/2010/main" val="28215154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INCLUDES</a:t>
            </a:r>
          </a:p>
          <a:p>
            <a:pPr marL="171450" indent="-171450">
              <a:buFontTx/>
              <a:buChar char="-"/>
            </a:pPr>
            <a:endParaRPr lang="en-US" dirty="0" smtClean="0"/>
          </a:p>
          <a:p>
            <a:pPr marL="171450" indent="-171450">
              <a:buFontTx/>
              <a:buChar char="-"/>
            </a:pPr>
            <a:r>
              <a:rPr lang="en-US" b="1" dirty="0" smtClean="0"/>
              <a:t>Widths, Heights</a:t>
            </a:r>
          </a:p>
          <a:p>
            <a:pPr marL="171450" indent="-171450">
              <a:buFontTx/>
              <a:buChar char="-"/>
            </a:pPr>
            <a:endParaRPr lang="en-US" dirty="0" smtClean="0"/>
          </a:p>
          <a:p>
            <a:pPr marL="171450" indent="-171450">
              <a:buFontTx/>
              <a:buChar char="-"/>
            </a:pPr>
            <a:r>
              <a:rPr lang="en-US" b="1" dirty="0" smtClean="0"/>
              <a:t>NAMING CONVENTIONS</a:t>
            </a:r>
          </a:p>
          <a:p>
            <a:pPr marL="628650" lvl="1" indent="-171450">
              <a:buFontTx/>
              <a:buChar char="-"/>
            </a:pPr>
            <a:r>
              <a:rPr lang="en-US" dirty="0" smtClean="0"/>
              <a:t>Prefixes</a:t>
            </a:r>
            <a:r>
              <a:rPr lang="en-US" baseline="0" dirty="0" smtClean="0"/>
              <a:t> for CSS classes</a:t>
            </a:r>
          </a:p>
          <a:p>
            <a:pPr marL="171450" lvl="0" indent="-171450">
              <a:buFontTx/>
              <a:buChar char="-"/>
            </a:pPr>
            <a:endParaRPr lang="en-US" baseline="0" dirty="0" smtClean="0"/>
          </a:p>
          <a:p>
            <a:pPr marL="171450" lvl="0" indent="-171450">
              <a:buFontTx/>
              <a:buChar char="-"/>
            </a:pPr>
            <a:r>
              <a:rPr lang="en-US" b="1" baseline="0" dirty="0" smtClean="0"/>
              <a:t>OTHER REPEATED CODE</a:t>
            </a:r>
          </a:p>
          <a:p>
            <a:pPr marL="628650" lvl="1" indent="-171450">
              <a:buFontTx/>
              <a:buChar char="-"/>
            </a:pPr>
            <a:r>
              <a:rPr lang="en-US" baseline="0" dirty="0" smtClean="0"/>
              <a:t>Doesn’t change</a:t>
            </a:r>
          </a:p>
          <a:p>
            <a:pPr marL="628650" lvl="1" indent="-171450">
              <a:buFontTx/>
              <a:buChar char="-"/>
            </a:pPr>
            <a:r>
              <a:rPr lang="en-US" baseline="0" dirty="0" smtClean="0"/>
              <a:t>Section break</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39</a:t>
            </a:fld>
            <a:endParaRPr lang="en-US"/>
          </a:p>
        </p:txBody>
      </p:sp>
    </p:spTree>
    <p:extLst>
      <p:ext uri="{BB962C8B-B14F-4D97-AF65-F5344CB8AC3E}">
        <p14:creationId xmlns:p14="http://schemas.microsoft.com/office/powerpoint/2010/main" val="1261378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Programming for 12 years</a:t>
            </a:r>
          </a:p>
          <a:p>
            <a:endParaRPr lang="en-US" b="1" dirty="0" smtClean="0"/>
          </a:p>
          <a:p>
            <a:r>
              <a:rPr lang="en-US" b="1" dirty="0" smtClean="0"/>
              <a:t>M.S. CSIS from UNCW</a:t>
            </a:r>
          </a:p>
          <a:p>
            <a:endParaRPr lang="en-US" b="1" dirty="0" smtClean="0"/>
          </a:p>
          <a:p>
            <a:r>
              <a:rPr lang="en-US" b="1" dirty="0" smtClean="0"/>
              <a:t>Web programming for 6 years</a:t>
            </a:r>
          </a:p>
          <a:p>
            <a:endParaRPr lang="en-US" b="1" dirty="0" smtClean="0"/>
          </a:p>
          <a:p>
            <a:r>
              <a:rPr lang="en-US" b="1" dirty="0" smtClean="0"/>
              <a:t>Self taught</a:t>
            </a:r>
          </a:p>
          <a:p>
            <a:endParaRPr lang="en-US" b="1" dirty="0" smtClean="0"/>
          </a:p>
          <a:p>
            <a:r>
              <a:rPr lang="en-US" b="1" dirty="0" smtClean="0"/>
              <a:t>Private sector in Wilmington</a:t>
            </a:r>
          </a:p>
          <a:p>
            <a:endParaRPr lang="en-US" b="1" dirty="0" smtClean="0"/>
          </a:p>
          <a:p>
            <a:r>
              <a:rPr lang="en-US" b="1" dirty="0" smtClean="0"/>
              <a:t>Started at UNC August</a:t>
            </a:r>
            <a:r>
              <a:rPr lang="en-US" b="1" baseline="0" dirty="0" smtClean="0"/>
              <a:t> 2010</a:t>
            </a:r>
          </a:p>
          <a:p>
            <a:endParaRPr lang="en-US" b="1" dirty="0" smtClean="0"/>
          </a:p>
          <a:p>
            <a:endParaRPr lang="en-US" b="1"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4</a:t>
            </a:fld>
            <a:endParaRPr lang="en-US"/>
          </a:p>
        </p:txBody>
      </p:sp>
    </p:spTree>
    <p:extLst>
      <p:ext uri="{BB962C8B-B14F-4D97-AF65-F5344CB8AC3E}">
        <p14:creationId xmlns:p14="http://schemas.microsoft.com/office/powerpoint/2010/main" val="1684484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Adding dynamic content</a:t>
            </a:r>
          </a:p>
          <a:p>
            <a:endParaRPr lang="en-US" dirty="0" smtClean="0"/>
          </a:p>
          <a:p>
            <a:r>
              <a:rPr lang="en-US" dirty="0" smtClean="0"/>
              <a:t>Use Variables</a:t>
            </a:r>
          </a:p>
          <a:p>
            <a:endParaRPr lang="en-US" dirty="0" smtClean="0"/>
          </a:p>
          <a:p>
            <a:r>
              <a:rPr lang="en-US" dirty="0" smtClean="0"/>
              <a:t>Output to screen: echo, &lt;?= ?&gt;</a:t>
            </a:r>
          </a:p>
          <a:p>
            <a:endParaRPr lang="en-US" dirty="0" smtClean="0"/>
          </a:p>
          <a:p>
            <a:r>
              <a:rPr lang="en-US" dirty="0" smtClean="0"/>
              <a:t>HEREDOCS</a:t>
            </a:r>
          </a:p>
          <a:p>
            <a:endParaRPr lang="en-US" dirty="0" smtClean="0"/>
          </a:p>
          <a:p>
            <a:r>
              <a:rPr lang="en-US" dirty="0" smtClean="0"/>
              <a:t>Breaks &lt;</a:t>
            </a:r>
            <a:r>
              <a:rPr lang="en-US" dirty="0" err="1" smtClean="0"/>
              <a:t>br</a:t>
            </a:r>
            <a:r>
              <a:rPr lang="en-US" dirty="0" smtClean="0"/>
              <a:t>&gt; and New Lines \n</a:t>
            </a:r>
          </a:p>
          <a:p>
            <a:endParaRPr lang="en-US" dirty="0" smtClean="0"/>
          </a:p>
          <a:p>
            <a:r>
              <a:rPr lang="en-US" dirty="0" smtClean="0"/>
              <a:t>Display Uniformity</a:t>
            </a:r>
          </a:p>
          <a:p>
            <a:pPr lvl="1"/>
            <a:r>
              <a:rPr lang="en-US" dirty="0" smtClean="0"/>
              <a:t>Includes, reuse, naming, cohesive form items</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40</a:t>
            </a:fld>
            <a:endParaRPr lang="en-US"/>
          </a:p>
        </p:txBody>
      </p:sp>
    </p:spTree>
    <p:extLst>
      <p:ext uri="{BB962C8B-B14F-4D97-AF65-F5344CB8AC3E}">
        <p14:creationId xmlns:p14="http://schemas.microsoft.com/office/powerpoint/2010/main" val="18758599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Questions from previous Section?</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41</a:t>
            </a:fld>
            <a:endParaRPr lang="en-US"/>
          </a:p>
        </p:txBody>
      </p:sp>
    </p:spTree>
    <p:extLst>
      <p:ext uri="{BB962C8B-B14F-4D97-AF65-F5344CB8AC3E}">
        <p14:creationId xmlns:p14="http://schemas.microsoft.com/office/powerpoint/2010/main" val="4013215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Everyone</a:t>
            </a:r>
            <a:r>
              <a:rPr lang="en-US" baseline="0" dirty="0" smtClean="0"/>
              <a:t> knows process for filling out form</a:t>
            </a:r>
          </a:p>
          <a:p>
            <a:pPr marL="628650" lvl="1" indent="-171450">
              <a:buFontTx/>
              <a:buChar char="-"/>
            </a:pPr>
            <a:r>
              <a:rPr lang="en-US" baseline="0" dirty="0" smtClean="0"/>
              <a:t>PHP can help with this process </a:t>
            </a:r>
          </a:p>
          <a:p>
            <a:pPr marL="628650" lvl="1" indent="-171450">
              <a:buFontTx/>
              <a:buChar char="-"/>
            </a:pPr>
            <a:endParaRPr lang="en-US" baseline="0" dirty="0" smtClean="0"/>
          </a:p>
          <a:p>
            <a:pPr marL="171450" lvl="0" indent="-171450">
              <a:buFontTx/>
              <a:buChar char="-"/>
            </a:pPr>
            <a:r>
              <a:rPr lang="en-US" baseline="0" dirty="0" smtClean="0"/>
              <a:t>PHP access form information on the submission</a:t>
            </a:r>
          </a:p>
          <a:p>
            <a:pPr marL="628650" lvl="1" indent="-171450">
              <a:buFontTx/>
              <a:buChar char="-"/>
            </a:pPr>
            <a:r>
              <a:rPr lang="en-US" baseline="0" dirty="0" smtClean="0"/>
              <a:t>Or at least submission elements</a:t>
            </a:r>
          </a:p>
          <a:p>
            <a:pPr marL="171450" lvl="0" indent="-171450">
              <a:buFontTx/>
              <a:buChar char="-"/>
            </a:pPr>
            <a:endParaRPr lang="en-US" baseline="0" dirty="0" smtClean="0"/>
          </a:p>
          <a:p>
            <a:pPr marL="171450" lvl="0" indent="-171450">
              <a:buFontTx/>
              <a:buChar char="-"/>
            </a:pPr>
            <a:r>
              <a:rPr lang="en-US" baseline="0" dirty="0" smtClean="0"/>
              <a:t>Server receives request information via 2 methods, GET and POST</a:t>
            </a:r>
          </a:p>
          <a:p>
            <a:pPr marL="628650" lvl="1" indent="-171450">
              <a:buFontTx/>
              <a:buChar char="-"/>
            </a:pPr>
            <a:r>
              <a:rPr lang="en-US" baseline="0" dirty="0" smtClean="0"/>
              <a:t>GET = passed in the URL, do need submission</a:t>
            </a:r>
          </a:p>
          <a:p>
            <a:pPr marL="628650" lvl="1" indent="-171450">
              <a:buFontTx/>
              <a:buChar char="-"/>
            </a:pPr>
            <a:r>
              <a:rPr lang="en-US" baseline="0" dirty="0" smtClean="0"/>
              <a:t>POST = passed in submission process</a:t>
            </a:r>
          </a:p>
          <a:p>
            <a:pPr marL="628650" lvl="1" indent="-171450">
              <a:buFontTx/>
              <a:buChar char="-"/>
            </a:pPr>
            <a:endParaRPr lang="en-US" baseline="0" dirty="0" smtClean="0"/>
          </a:p>
          <a:p>
            <a:pPr marL="171450" lvl="0" indent="-171450">
              <a:buFontTx/>
              <a:buChar char="-"/>
            </a:pPr>
            <a:r>
              <a:rPr lang="en-US" dirty="0" smtClean="0"/>
              <a:t>PHP passes this information in the form of</a:t>
            </a:r>
            <a:r>
              <a:rPr lang="en-US" baseline="0" dirty="0" smtClean="0"/>
              <a:t> arrays</a:t>
            </a:r>
          </a:p>
          <a:p>
            <a:pPr marL="628650" lvl="1" indent="-171450">
              <a:buFontTx/>
              <a:buChar char="-"/>
            </a:pPr>
            <a:r>
              <a:rPr lang="en-US" baseline="0" dirty="0" smtClean="0"/>
              <a:t>One array for each GET and POST</a:t>
            </a:r>
          </a:p>
          <a:p>
            <a:pPr marL="628650" lvl="1" indent="-171450">
              <a:buFontTx/>
              <a:buChar char="-"/>
            </a:pPr>
            <a:r>
              <a:rPr lang="en-US" baseline="0" dirty="0" smtClean="0"/>
              <a:t>Access the information same as array elements</a:t>
            </a:r>
          </a:p>
          <a:p>
            <a:pPr marL="628650" lvl="1" indent="-171450">
              <a:buFontTx/>
              <a:buChar char="-"/>
            </a:pPr>
            <a:r>
              <a:rPr lang="en-US" baseline="0" dirty="0" smtClean="0"/>
              <a:t>Index is the parameter you passed to the page</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42</a:t>
            </a:fld>
            <a:endParaRPr lang="en-US"/>
          </a:p>
        </p:txBody>
      </p:sp>
    </p:spTree>
    <p:extLst>
      <p:ext uri="{BB962C8B-B14F-4D97-AF65-F5344CB8AC3E}">
        <p14:creationId xmlns:p14="http://schemas.microsoft.com/office/powerpoint/2010/main" val="1983020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For this lecture,</a:t>
            </a:r>
            <a:r>
              <a:rPr lang="en-US" baseline="0" dirty="0" smtClean="0"/>
              <a:t> only use GET</a:t>
            </a:r>
          </a:p>
          <a:p>
            <a:pPr marL="628650" lvl="1" indent="-171450">
              <a:buFontTx/>
              <a:buChar char="-"/>
            </a:pPr>
            <a:r>
              <a:rPr lang="en-US" baseline="0" dirty="0" smtClean="0"/>
              <a:t>Easier to test</a:t>
            </a:r>
          </a:p>
          <a:p>
            <a:pPr marL="628650" lvl="1" indent="-171450">
              <a:buFontTx/>
              <a:buChar char="-"/>
            </a:pPr>
            <a:r>
              <a:rPr lang="en-US" baseline="0" dirty="0" smtClean="0"/>
              <a:t>Can see all parameters you are sending</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43</a:t>
            </a:fld>
            <a:endParaRPr lang="en-US"/>
          </a:p>
        </p:txBody>
      </p:sp>
    </p:spTree>
    <p:extLst>
      <p:ext uri="{BB962C8B-B14F-4D97-AF65-F5344CB8AC3E}">
        <p14:creationId xmlns:p14="http://schemas.microsoft.com/office/powerpoint/2010/main" val="41063031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51</a:t>
            </a:fld>
            <a:endParaRPr lang="en-US"/>
          </a:p>
        </p:txBody>
      </p:sp>
    </p:spTree>
    <p:extLst>
      <p:ext uri="{BB962C8B-B14F-4D97-AF65-F5344CB8AC3E}">
        <p14:creationId xmlns:p14="http://schemas.microsoft.com/office/powerpoint/2010/main" val="9911679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Questions from previous Section?</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52</a:t>
            </a:fld>
            <a:endParaRPr lang="en-US"/>
          </a:p>
        </p:txBody>
      </p:sp>
    </p:spTree>
    <p:extLst>
      <p:ext uri="{BB962C8B-B14F-4D97-AF65-F5344CB8AC3E}">
        <p14:creationId xmlns:p14="http://schemas.microsoft.com/office/powerpoint/2010/main" val="32158164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smtClean="0"/>
          </a:p>
          <a:p>
            <a:pPr marL="171450" indent="-171450">
              <a:buFontTx/>
              <a:buChar char="-"/>
            </a:pPr>
            <a:endParaRPr lang="en-US" dirty="0" smtClean="0"/>
          </a:p>
          <a:p>
            <a:pPr marL="171450" indent="-171450">
              <a:buFontTx/>
              <a:buChar char="-"/>
            </a:pPr>
            <a:endParaRPr lang="en-US" dirty="0" smtClean="0"/>
          </a:p>
          <a:p>
            <a:pPr marL="171450" indent="-171450">
              <a:buFontTx/>
              <a:buChar char="-"/>
            </a:pPr>
            <a:r>
              <a:rPr lang="en-US" dirty="0" smtClean="0"/>
              <a:t>This example will use Oracle, as</a:t>
            </a:r>
            <a:r>
              <a:rPr lang="en-US" baseline="0" dirty="0" smtClean="0"/>
              <a:t> it is the supported database on campus</a:t>
            </a:r>
          </a:p>
          <a:p>
            <a:pPr marL="628650" lvl="1" indent="-171450">
              <a:buFontTx/>
              <a:buChar char="-"/>
            </a:pPr>
            <a:r>
              <a:rPr lang="en-US" baseline="0" dirty="0" smtClean="0"/>
              <a:t>Easy to translate to MYSQL, simply different functions</a:t>
            </a:r>
          </a:p>
          <a:p>
            <a:pPr marL="628650" lvl="1" indent="-171450">
              <a:buFontTx/>
              <a:buChar char="-"/>
            </a:pPr>
            <a:endParaRPr lang="en-US" baseline="0"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53</a:t>
            </a:fld>
            <a:endParaRPr lang="en-US"/>
          </a:p>
        </p:txBody>
      </p:sp>
    </p:spTree>
    <p:extLst>
      <p:ext uri="{BB962C8B-B14F-4D97-AF65-F5344CB8AC3E}">
        <p14:creationId xmlns:p14="http://schemas.microsoft.com/office/powerpoint/2010/main" val="32807786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Interaction with a database requires learning yet</a:t>
            </a:r>
            <a:r>
              <a:rPr lang="en-US" baseline="0" dirty="0" smtClean="0"/>
              <a:t> another language, SQL</a:t>
            </a:r>
          </a:p>
          <a:p>
            <a:pPr marL="628650" lvl="1" indent="-171450">
              <a:buFontTx/>
              <a:buChar char="-"/>
            </a:pPr>
            <a:r>
              <a:rPr lang="en-US" baseline="0" dirty="0" smtClean="0"/>
              <a:t>Due to time, I will be using a variable $query to imply all queries</a:t>
            </a:r>
          </a:p>
          <a:p>
            <a:pPr marL="628650" lvl="1" indent="-171450">
              <a:buFontTx/>
              <a:buChar char="-"/>
            </a:pPr>
            <a:endParaRPr lang="en-US" baseline="0" dirty="0" smtClean="0"/>
          </a:p>
          <a:p>
            <a:pPr marL="171450" lvl="0" indent="-171450">
              <a:buFontTx/>
              <a:buChar char="-"/>
            </a:pPr>
            <a:r>
              <a:rPr lang="en-US" baseline="0" dirty="0" smtClean="0"/>
              <a:t>Create, Read Update Delete</a:t>
            </a:r>
          </a:p>
          <a:p>
            <a:pPr marL="171450" lvl="0" indent="-171450">
              <a:buFontTx/>
              <a:buChar char="-"/>
            </a:pPr>
            <a:endParaRPr lang="en-US" baseline="0" dirty="0" smtClean="0"/>
          </a:p>
          <a:p>
            <a:pPr marL="171450" lvl="0" indent="-171450">
              <a:buFontTx/>
              <a:buChar char="-"/>
            </a:pPr>
            <a:endParaRPr lang="en-US" baseline="0" dirty="0" smtClean="0"/>
          </a:p>
          <a:p>
            <a:pPr marL="171450" lvl="0" indent="-171450">
              <a:buFontTx/>
              <a:buChar char="-"/>
            </a:pPr>
            <a:endParaRPr lang="en-US" baseline="0" dirty="0" smtClean="0"/>
          </a:p>
          <a:p>
            <a:pPr marL="628650" lvl="1" indent="-171450">
              <a:buFontTx/>
              <a:buChar char="-"/>
            </a:pPr>
            <a:endParaRPr lang="en-US" baseline="0" dirty="0" smtClean="0"/>
          </a:p>
          <a:p>
            <a:pPr marL="628650" lvl="1" indent="-171450">
              <a:buFontTx/>
              <a:buChar char="-"/>
            </a:pPr>
            <a:endParaRPr lang="en-US" dirty="0" smtClean="0"/>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54</a:t>
            </a:fld>
            <a:endParaRPr lang="en-US"/>
          </a:p>
        </p:txBody>
      </p:sp>
    </p:spTree>
    <p:extLst>
      <p:ext uri="{BB962C8B-B14F-4D97-AF65-F5344CB8AC3E}">
        <p14:creationId xmlns:p14="http://schemas.microsoft.com/office/powerpoint/2010/main" val="25091595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a:p>
            <a:pPr marL="171450" indent="-171450">
              <a:buFontTx/>
              <a:buChar char="-"/>
            </a:pPr>
            <a:endParaRPr lang="en-US" dirty="0" smtClean="0"/>
          </a:p>
          <a:p>
            <a:pPr marL="171450" indent="-171450">
              <a:buFontTx/>
              <a:buChar char="-"/>
            </a:pPr>
            <a:r>
              <a:rPr lang="en-US" dirty="0" smtClean="0"/>
              <a:t>Example: </a:t>
            </a:r>
            <a:r>
              <a:rPr lang="en-US" dirty="0" err="1" smtClean="0"/>
              <a:t>php_oracle.php</a:t>
            </a:r>
            <a:endParaRPr lang="en-US"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55</a:t>
            </a:fld>
            <a:endParaRPr lang="en-US"/>
          </a:p>
        </p:txBody>
      </p:sp>
    </p:spTree>
    <p:extLst>
      <p:ext uri="{BB962C8B-B14F-4D97-AF65-F5344CB8AC3E}">
        <p14:creationId xmlns:p14="http://schemas.microsoft.com/office/powerpoint/2010/main" val="11696310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script</a:t>
            </a:r>
            <a:r>
              <a:rPr lang="en-US" baseline="0" dirty="0" smtClean="0"/>
              <a:t> takes database connection $conn</a:t>
            </a:r>
          </a:p>
          <a:p>
            <a:pPr marL="628650" lvl="1" indent="-171450">
              <a:buFontTx/>
              <a:buChar char="-"/>
            </a:pPr>
            <a:r>
              <a:rPr lang="en-US" baseline="0" dirty="0" smtClean="0"/>
              <a:t>Runs a query $query and creates statement</a:t>
            </a:r>
          </a:p>
          <a:p>
            <a:pPr marL="628650" lvl="1" indent="-171450">
              <a:buFontTx/>
              <a:buChar char="-"/>
            </a:pPr>
            <a:r>
              <a:rPr lang="en-US" baseline="0" dirty="0" smtClean="0"/>
              <a:t>Executes statement</a:t>
            </a:r>
          </a:p>
          <a:p>
            <a:pPr marL="628650" lvl="1" indent="-171450">
              <a:buFontTx/>
              <a:buChar char="-"/>
            </a:pPr>
            <a:r>
              <a:rPr lang="en-US" baseline="0" dirty="0" smtClean="0"/>
              <a:t>Test that statement worked</a:t>
            </a:r>
          </a:p>
          <a:p>
            <a:pPr marL="628650" lvl="1" indent="-171450">
              <a:buFontTx/>
              <a:buChar char="-"/>
            </a:pPr>
            <a:r>
              <a:rPr lang="en-US" baseline="0" dirty="0" smtClean="0"/>
              <a:t>Echoes the value from column “name” to screen</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59</a:t>
            </a:fld>
            <a:endParaRPr lang="en-US"/>
          </a:p>
        </p:txBody>
      </p:sp>
    </p:spTree>
    <p:extLst>
      <p:ext uri="{BB962C8B-B14F-4D97-AF65-F5344CB8AC3E}">
        <p14:creationId xmlns:p14="http://schemas.microsoft.com/office/powerpoint/2010/main" val="292942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 here has programmed before?</a:t>
            </a:r>
          </a:p>
          <a:p>
            <a:endParaRPr lang="en-US" b="1" dirty="0" smtClean="0"/>
          </a:p>
          <a:p>
            <a:r>
              <a:rPr lang="en-US" b="1" dirty="0" smtClean="0"/>
              <a:t>Who would consider</a:t>
            </a:r>
            <a:r>
              <a:rPr lang="en-US" b="1" baseline="0" dirty="0" smtClean="0"/>
              <a:t> themselves good at programming?</a:t>
            </a:r>
            <a:endParaRPr lang="en-US" b="1" dirty="0" smtClean="0"/>
          </a:p>
          <a:p>
            <a:endParaRPr lang="en-US" b="1" dirty="0" smtClean="0"/>
          </a:p>
          <a:p>
            <a:r>
              <a:rPr lang="en-US" b="1" dirty="0" smtClean="0"/>
              <a:t>Form processing?</a:t>
            </a:r>
          </a:p>
          <a:p>
            <a:endParaRPr lang="en-US" b="1" dirty="0" smtClean="0"/>
          </a:p>
          <a:p>
            <a:r>
              <a:rPr lang="en-US" b="1" dirty="0" smtClean="0"/>
              <a:t>Form validation?</a:t>
            </a:r>
          </a:p>
          <a:p>
            <a:endParaRPr lang="en-US" b="1" dirty="0" smtClean="0"/>
          </a:p>
          <a:p>
            <a:r>
              <a:rPr lang="en-US" b="1" dirty="0" smtClean="0"/>
              <a:t>Database interaction?</a:t>
            </a:r>
          </a:p>
          <a:p>
            <a:endParaRPr lang="en-US" b="1" dirty="0" smtClean="0"/>
          </a:p>
          <a:p>
            <a:r>
              <a:rPr lang="en-US" b="1" dirty="0" smtClean="0"/>
              <a:t>Ill have</a:t>
            </a:r>
            <a:r>
              <a:rPr lang="en-US" b="1" baseline="0" dirty="0" smtClean="0"/>
              <a:t> some more questions along the way about specific topics</a:t>
            </a:r>
            <a:endParaRPr lang="en-US" b="1" dirty="0" smtClean="0"/>
          </a:p>
          <a:p>
            <a:endParaRPr lang="en-US" b="1"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5</a:t>
            </a:fld>
            <a:endParaRPr lang="en-US"/>
          </a:p>
        </p:txBody>
      </p:sp>
    </p:spTree>
    <p:extLst>
      <p:ext uri="{BB962C8B-B14F-4D97-AF65-F5344CB8AC3E}">
        <p14:creationId xmlns:p14="http://schemas.microsoft.com/office/powerpoint/2010/main" val="9473438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Just like HTML and all other languages, without</a:t>
            </a:r>
            <a:r>
              <a:rPr lang="en-US" baseline="0" dirty="0" smtClean="0"/>
              <a:t> proper syntax, you cannot </a:t>
            </a:r>
          </a:p>
          <a:p>
            <a:pPr marL="171450" indent="-171450">
              <a:buFontTx/>
              <a:buChar char="-"/>
            </a:pPr>
            <a:endParaRPr lang="en-US" baseline="0" dirty="0" smtClean="0"/>
          </a:p>
          <a:p>
            <a:pPr marL="171450" indent="-171450">
              <a:buFontTx/>
              <a:buChar char="-"/>
            </a:pPr>
            <a:r>
              <a:rPr lang="en-US" baseline="0" dirty="0" smtClean="0"/>
              <a:t>EXAMPLE: Mariner 1 Rocket</a:t>
            </a:r>
          </a:p>
          <a:p>
            <a:r>
              <a:rPr lang="en-US" b="1" dirty="0" smtClean="0"/>
              <a:t>Cost:</a:t>
            </a:r>
            <a:r>
              <a:rPr lang="en-US" dirty="0" smtClean="0"/>
              <a:t> $18.5 million</a:t>
            </a:r>
          </a:p>
          <a:p>
            <a:r>
              <a:rPr lang="en-US" b="1" dirty="0" smtClean="0"/>
              <a:t>Disaster:</a:t>
            </a:r>
            <a:r>
              <a:rPr lang="en-US" dirty="0" smtClean="0"/>
              <a:t> The Mariner 1 rocket with a space probe headed for Venus diverted from its intended flight path shortly after launch.  Mission Control destroyed the rocket 293 seconds after liftoff.</a:t>
            </a:r>
          </a:p>
          <a:p>
            <a:r>
              <a:rPr lang="en-US" b="1" dirty="0" smtClean="0"/>
              <a:t>Cause:</a:t>
            </a:r>
            <a:r>
              <a:rPr lang="en-US" dirty="0" smtClean="0"/>
              <a:t> A programmer incorrectly transcribed a handwritten formula into computer code, missing a single superscript bar.  Without the smoothing function indicated by the bar, the software treated normal variations of velocity as if they were serious, causing faulty corrections that sent the rocket off course. (</a:t>
            </a:r>
            <a:r>
              <a:rPr lang="en-US" dirty="0" smtClean="0">
                <a:hlinkClick r:id="rId3"/>
              </a:rPr>
              <a:t>more</a:t>
            </a:r>
            <a:r>
              <a:rPr lang="en-US" dirty="0" smtClean="0"/>
              <a:t>)</a:t>
            </a:r>
          </a:p>
          <a:p>
            <a:pPr marL="171450" indent="-171450">
              <a:buFontTx/>
              <a:buChar char="-"/>
            </a:pP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64</a:t>
            </a:fld>
            <a:endParaRPr lang="en-US"/>
          </a:p>
        </p:txBody>
      </p:sp>
    </p:spTree>
    <p:extLst>
      <p:ext uri="{BB962C8B-B14F-4D97-AF65-F5344CB8AC3E}">
        <p14:creationId xmlns:p14="http://schemas.microsoft.com/office/powerpoint/2010/main" val="9908663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MISSPELLING VARIABLE NAMES</a:t>
            </a:r>
          </a:p>
          <a:p>
            <a:endParaRPr lang="en-US" b="1" dirty="0" smtClean="0"/>
          </a:p>
          <a:p>
            <a:r>
              <a:rPr lang="en-US" b="1" dirty="0" smtClean="0"/>
              <a:t>LEAVING SEMICOLON OFF</a:t>
            </a:r>
          </a:p>
          <a:p>
            <a:endParaRPr lang="en-US" b="1" dirty="0" smtClean="0"/>
          </a:p>
          <a:p>
            <a:r>
              <a:rPr lang="en-US" b="1" dirty="0" smtClean="0"/>
              <a:t>NOT CLOSING PHP TAG</a:t>
            </a:r>
          </a:p>
          <a:p>
            <a:endParaRPr lang="en-US" b="1" dirty="0" smtClean="0"/>
          </a:p>
          <a:p>
            <a:r>
              <a:rPr lang="en-US" b="1" dirty="0" smtClean="0"/>
              <a:t>QUOTES WITHIN QUOTES</a:t>
            </a:r>
          </a:p>
          <a:p>
            <a:endParaRPr lang="en-US" b="1" dirty="0" smtClean="0"/>
          </a:p>
          <a:p>
            <a:r>
              <a:rPr lang="en-US" b="1" dirty="0" smtClean="0"/>
              <a:t>REFRESH PAGE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NOT SAVING WORK</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65</a:t>
            </a:fld>
            <a:endParaRPr lang="en-US"/>
          </a:p>
        </p:txBody>
      </p:sp>
    </p:spTree>
    <p:extLst>
      <p:ext uri="{BB962C8B-B14F-4D97-AF65-F5344CB8AC3E}">
        <p14:creationId xmlns:p14="http://schemas.microsoft.com/office/powerpoint/2010/main" val="25915101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endParaRPr lang="en-US" baseline="0" dirty="0" smtClean="0"/>
          </a:p>
          <a:p>
            <a:pPr marL="171450" lvl="0" indent="-171450">
              <a:buFontTx/>
              <a:buChar char="-"/>
            </a:pPr>
            <a:r>
              <a:rPr lang="en-US" baseline="0" dirty="0" smtClean="0"/>
              <a:t>Commenting Code can be very important</a:t>
            </a:r>
          </a:p>
          <a:p>
            <a:pPr marL="628650" lvl="1" indent="-171450">
              <a:buFontTx/>
              <a:buChar char="-"/>
            </a:pPr>
            <a:endParaRPr lang="en-US" baseline="0" dirty="0" smtClean="0"/>
          </a:p>
          <a:p>
            <a:pPr marL="171450" lvl="0" indent="-171450">
              <a:buFontTx/>
              <a:buChar char="-"/>
            </a:pPr>
            <a:r>
              <a:rPr lang="en-US" baseline="0" dirty="0" smtClean="0"/>
              <a:t>2 uses</a:t>
            </a:r>
          </a:p>
          <a:p>
            <a:pPr marL="628650" lvl="1" indent="-171450">
              <a:buFontTx/>
              <a:buChar char="-"/>
            </a:pPr>
            <a:r>
              <a:rPr lang="en-US" baseline="0" dirty="0" smtClean="0"/>
              <a:t>Designate certain code not to run</a:t>
            </a:r>
          </a:p>
          <a:p>
            <a:pPr marL="1085850" lvl="2" indent="-171450">
              <a:buFontTx/>
              <a:buChar char="-"/>
            </a:pPr>
            <a:r>
              <a:rPr lang="en-US" baseline="0" dirty="0" smtClean="0"/>
              <a:t>Thus any commented code, is ignored by PHP</a:t>
            </a:r>
          </a:p>
          <a:p>
            <a:pPr marL="1085850" lvl="2" indent="-171450">
              <a:buFontTx/>
              <a:buChar char="-"/>
            </a:pPr>
            <a:r>
              <a:rPr lang="en-US" baseline="0" dirty="0" smtClean="0"/>
              <a:t>One of the best ways to find, stop errors</a:t>
            </a:r>
          </a:p>
          <a:p>
            <a:pPr marL="1085850" lvl="2" indent="-171450">
              <a:buFontTx/>
              <a:buChar char="-"/>
            </a:pPr>
            <a:r>
              <a:rPr lang="en-US" baseline="0" dirty="0" smtClean="0"/>
              <a:t>Can be done piecemeal throughout the page</a:t>
            </a:r>
          </a:p>
          <a:p>
            <a:pPr marL="628650" lvl="1" indent="-171450">
              <a:buFontTx/>
              <a:buChar char="-"/>
            </a:pPr>
            <a:r>
              <a:rPr lang="en-US" baseline="0" dirty="0" smtClean="0"/>
              <a:t>Document code</a:t>
            </a:r>
          </a:p>
          <a:p>
            <a:pPr marL="628650" lvl="1" indent="-171450">
              <a:buFontTx/>
              <a:buChar char="-"/>
            </a:pPr>
            <a:endParaRPr lang="en-US" baseline="0" dirty="0" smtClean="0"/>
          </a:p>
          <a:p>
            <a:pPr marL="171450" lvl="0" indent="-171450">
              <a:buFontTx/>
              <a:buChar char="-"/>
            </a:pPr>
            <a:r>
              <a:rPr lang="en-US" baseline="0" dirty="0" smtClean="0"/>
              <a:t>2 Types: // and /* … */</a:t>
            </a:r>
          </a:p>
          <a:p>
            <a:pPr marL="1085850" lvl="2" indent="-171450">
              <a:buFontTx/>
              <a:buChar char="-"/>
            </a:pPr>
            <a:r>
              <a:rPr lang="en-US" baseline="0" dirty="0" smtClean="0"/>
              <a:t>// Is for single line comments</a:t>
            </a:r>
          </a:p>
          <a:p>
            <a:pPr marL="1085850" lvl="2" indent="-171450">
              <a:buFontTx/>
              <a:buChar char="-"/>
            </a:pPr>
            <a:r>
              <a:rPr lang="en-US" baseline="0" dirty="0" smtClean="0"/>
              <a:t>Other for multi-line comments</a:t>
            </a:r>
          </a:p>
          <a:p>
            <a:pPr marL="1085850" lvl="2" indent="-171450">
              <a:buFontTx/>
              <a:buChar char="-"/>
            </a:pPr>
            <a:r>
              <a:rPr lang="en-US" baseline="0" dirty="0" smtClean="0"/>
              <a:t>No code runs inside comments</a:t>
            </a:r>
          </a:p>
          <a:p>
            <a:pPr marL="1085850" lvl="2" indent="-171450">
              <a:buFontTx/>
              <a:buChar char="-"/>
            </a:pPr>
            <a:endParaRPr lang="en-US" baseline="0" dirty="0" smtClean="0"/>
          </a:p>
          <a:p>
            <a:pPr marL="628650" lvl="1" indent="-171450">
              <a:buFontTx/>
              <a:buChar char="-"/>
            </a:pPr>
            <a:r>
              <a:rPr lang="en-US" baseline="0" dirty="0" smtClean="0"/>
              <a:t>Depending on your environment, you may not need to comment as much</a:t>
            </a:r>
          </a:p>
          <a:p>
            <a:pPr marL="628650" lvl="1" indent="-171450">
              <a:buFontTx/>
              <a:buChar char="-"/>
            </a:pPr>
            <a:r>
              <a:rPr lang="en-US" baseline="0" dirty="0" smtClean="0"/>
              <a:t>Leave any notes you have about the code, any lingering issues with the code</a:t>
            </a:r>
          </a:p>
          <a:p>
            <a:pPr marL="628650" lvl="1" indent="-171450">
              <a:buFontTx/>
              <a:buChar char="-"/>
            </a:pPr>
            <a:r>
              <a:rPr lang="en-US" baseline="0" dirty="0" smtClean="0"/>
              <a:t>Very helpful for going back later and figuring out what you did</a:t>
            </a:r>
          </a:p>
          <a:p>
            <a:pPr marL="628650" lvl="1" indent="-171450">
              <a:buFontTx/>
              <a:buChar char="-"/>
            </a:pPr>
            <a:r>
              <a:rPr lang="en-US" baseline="0" dirty="0" smtClean="0"/>
              <a:t>For you or anyone else who will look at code in the future</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66</a:t>
            </a:fld>
            <a:endParaRPr lang="en-US"/>
          </a:p>
        </p:txBody>
      </p:sp>
    </p:spTree>
    <p:extLst>
      <p:ext uri="{BB962C8B-B14F-4D97-AF65-F5344CB8AC3E}">
        <p14:creationId xmlns:p14="http://schemas.microsoft.com/office/powerpoint/2010/main" val="41432784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Same code as the </a:t>
            </a:r>
            <a:r>
              <a:rPr lang="en-US" dirty="0" err="1" smtClean="0"/>
              <a:t>php_erros</a:t>
            </a:r>
            <a:r>
              <a:rPr lang="en-US" dirty="0" smtClean="0"/>
              <a:t> </a:t>
            </a:r>
          </a:p>
          <a:p>
            <a:pPr marL="628650" lvl="1" indent="-171450">
              <a:buFontTx/>
              <a:buChar char="-"/>
            </a:pPr>
            <a:r>
              <a:rPr lang="en-US" dirty="0" smtClean="0"/>
              <a:t>Difference is there</a:t>
            </a:r>
            <a:r>
              <a:rPr lang="en-US" baseline="0" dirty="0" smtClean="0"/>
              <a:t> are comments for the two echo statements</a:t>
            </a:r>
          </a:p>
          <a:p>
            <a:pPr marL="628650" lvl="1" indent="-171450">
              <a:buFontTx/>
              <a:buChar char="-"/>
            </a:pPr>
            <a:r>
              <a:rPr lang="en-US" baseline="0" dirty="0" smtClean="0"/>
              <a:t>Both types of comments displayed</a:t>
            </a:r>
          </a:p>
          <a:p>
            <a:pPr marL="628650" lvl="1" indent="-171450">
              <a:buFontTx/>
              <a:buChar char="-"/>
            </a:pPr>
            <a:r>
              <a:rPr lang="en-US" baseline="0" dirty="0" smtClean="0"/>
              <a:t>Simply a note to tell us what is going on in the code</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67</a:t>
            </a:fld>
            <a:endParaRPr lang="en-US"/>
          </a:p>
        </p:txBody>
      </p:sp>
    </p:spTree>
    <p:extLst>
      <p:ext uri="{BB962C8B-B14F-4D97-AF65-F5344CB8AC3E}">
        <p14:creationId xmlns:p14="http://schemas.microsoft.com/office/powerpoint/2010/main" val="10734859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Just</a:t>
            </a:r>
            <a:r>
              <a:rPr lang="en-US" baseline="0" dirty="0" smtClean="0"/>
              <a:t> like previous example but the broken code is commented out</a:t>
            </a:r>
          </a:p>
          <a:p>
            <a:pPr marL="628650" lvl="1" indent="-171450">
              <a:buFontTx/>
              <a:buChar char="-"/>
            </a:pPr>
            <a:r>
              <a:rPr lang="en-US" baseline="0" dirty="0" smtClean="0"/>
              <a:t>The code will run now, skipping the line we commented out</a:t>
            </a:r>
          </a:p>
          <a:p>
            <a:pPr marL="628650" lvl="1" indent="-171450">
              <a:buFontTx/>
              <a:buChar char="-"/>
            </a:pPr>
            <a:r>
              <a:rPr lang="en-US" baseline="0" dirty="0" smtClean="0"/>
              <a:t>Thus the broken code throws no errors</a:t>
            </a:r>
          </a:p>
          <a:p>
            <a:pPr marL="628650" lvl="1" indent="-171450">
              <a:buFontTx/>
              <a:buChar char="-"/>
            </a:pPr>
            <a:r>
              <a:rPr lang="en-US" baseline="0" dirty="0" smtClean="0"/>
              <a:t>We now know where the error is and can fix that line or problems with it</a:t>
            </a: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68</a:t>
            </a:fld>
            <a:endParaRPr lang="en-US"/>
          </a:p>
        </p:txBody>
      </p:sp>
    </p:spTree>
    <p:extLst>
      <p:ext uri="{BB962C8B-B14F-4D97-AF65-F5344CB8AC3E}">
        <p14:creationId xmlns:p14="http://schemas.microsoft.com/office/powerpoint/2010/main" val="11171876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Errors are fun </a:t>
            </a:r>
            <a:r>
              <a:rPr lang="en-US" dirty="0" smtClean="0">
                <a:sym typeface="Wingdings" pitchFamily="2" charset="2"/>
              </a:rPr>
              <a:t></a:t>
            </a:r>
          </a:p>
          <a:p>
            <a:endParaRPr lang="en-US" dirty="0" smtClean="0"/>
          </a:p>
          <a:p>
            <a:r>
              <a:rPr lang="en-US" dirty="0" smtClean="0"/>
              <a:t>Common Mistakes</a:t>
            </a:r>
          </a:p>
          <a:p>
            <a:endParaRPr lang="en-US" dirty="0" smtClean="0"/>
          </a:p>
          <a:p>
            <a:r>
              <a:rPr lang="en-US" dirty="0" smtClean="0"/>
              <a:t>Comment Code</a:t>
            </a:r>
          </a:p>
          <a:p>
            <a:endParaRPr lang="en-US" dirty="0" smtClean="0"/>
          </a:p>
          <a:p>
            <a:r>
              <a:rPr lang="en-US" dirty="0" smtClean="0"/>
              <a:t>Die function</a:t>
            </a:r>
          </a:p>
          <a:p>
            <a:endParaRPr lang="en-US" dirty="0" smtClean="0"/>
          </a:p>
          <a:p>
            <a:r>
              <a:rPr lang="en-US" dirty="0" smtClean="0"/>
              <a:t>Process for finding errors</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74</a:t>
            </a:fld>
            <a:endParaRPr lang="en-US"/>
          </a:p>
        </p:txBody>
      </p:sp>
    </p:spTree>
    <p:extLst>
      <p:ext uri="{BB962C8B-B14F-4D97-AF65-F5344CB8AC3E}">
        <p14:creationId xmlns:p14="http://schemas.microsoft.com/office/powerpoint/2010/main" val="162460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 1</a:t>
            </a:r>
            <a:r>
              <a:rPr lang="en-US" baseline="30000" dirty="0" smtClean="0"/>
              <a:t>st</a:t>
            </a:r>
            <a:r>
              <a:rPr lang="en-US" dirty="0" smtClean="0"/>
              <a:t> Thursday of each month</a:t>
            </a:r>
          </a:p>
          <a:p>
            <a:endParaRPr lang="en-US" dirty="0" smtClean="0"/>
          </a:p>
          <a:p>
            <a:r>
              <a:rPr lang="en-US" dirty="0" smtClean="0"/>
              <a:t>Open to the </a:t>
            </a:r>
            <a:r>
              <a:rPr lang="en-US" dirty="0" err="1" smtClean="0"/>
              <a:t>unc</a:t>
            </a:r>
            <a:r>
              <a:rPr lang="en-US" baseline="0" dirty="0" smtClean="0"/>
              <a:t> students, faculty and staff</a:t>
            </a:r>
            <a:endParaRPr lang="en-US" dirty="0" smtClean="0"/>
          </a:p>
          <a:p>
            <a:endParaRPr lang="en-US" dirty="0" smtClean="0"/>
          </a:p>
          <a:p>
            <a:r>
              <a:rPr lang="en-US" dirty="0" smtClean="0"/>
              <a:t>Discuss various web development topics</a:t>
            </a:r>
          </a:p>
          <a:p>
            <a:endParaRPr lang="en-US" dirty="0" smtClean="0"/>
          </a:p>
          <a:p>
            <a:r>
              <a:rPr lang="en-US" dirty="0" smtClean="0"/>
              <a:t>Taking suggestions as to what people want to hear/learn about</a:t>
            </a:r>
          </a:p>
          <a:p>
            <a:endParaRPr lang="en-US" dirty="0" smtClean="0"/>
          </a:p>
          <a:p>
            <a:r>
              <a:rPr lang="en-US" dirty="0" smtClean="0"/>
              <a:t>Site: </a:t>
            </a:r>
            <a:r>
              <a:rPr lang="en-US" dirty="0" smtClean="0">
                <a:hlinkClick r:id="rId3"/>
              </a:rPr>
              <a:t>http://www.webmasters.unc.edu</a:t>
            </a:r>
            <a:r>
              <a:rPr lang="en-US" dirty="0" smtClean="0"/>
              <a:t> </a:t>
            </a:r>
          </a:p>
          <a:p>
            <a:endParaRPr lang="en-US" dirty="0" smtClean="0"/>
          </a:p>
          <a:p>
            <a:r>
              <a:rPr lang="en-US" dirty="0" smtClean="0"/>
              <a:t>Contact page form</a:t>
            </a:r>
          </a:p>
          <a:p>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6</a:t>
            </a:fld>
            <a:endParaRPr lang="en-US"/>
          </a:p>
        </p:txBody>
      </p:sp>
    </p:spTree>
    <p:extLst>
      <p:ext uri="{BB962C8B-B14F-4D97-AF65-F5344CB8AC3E}">
        <p14:creationId xmlns:p14="http://schemas.microsoft.com/office/powerpoint/2010/main" val="1459600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Example</a:t>
            </a:r>
            <a:r>
              <a:rPr lang="en-US" b="1" baseline="0" dirty="0" smtClean="0"/>
              <a:t> files</a:t>
            </a:r>
            <a:endParaRPr lang="en-US" b="1" dirty="0" smtClean="0"/>
          </a:p>
          <a:p>
            <a:pPr marL="628650" lvl="1" indent="-171450">
              <a:buFontTx/>
              <a:buChar char="-"/>
            </a:pPr>
            <a:r>
              <a:rPr lang="en-US" dirty="0" smtClean="0"/>
              <a:t>Got to my </a:t>
            </a:r>
            <a:r>
              <a:rPr lang="en-US" dirty="0" err="1" smtClean="0"/>
              <a:t>unc</a:t>
            </a:r>
            <a:r>
              <a:rPr lang="en-US" baseline="0" dirty="0" smtClean="0"/>
              <a:t> web space and download example files for programming if not already</a:t>
            </a:r>
          </a:p>
          <a:p>
            <a:pPr marL="628650" lvl="1" indent="-171450">
              <a:buFontTx/>
              <a:buChar char="-"/>
            </a:pPr>
            <a:r>
              <a:rPr lang="en-US" baseline="0" dirty="0" smtClean="0"/>
              <a:t>Zip file with all examples from the lecture</a:t>
            </a:r>
          </a:p>
          <a:p>
            <a:pPr marL="628650" lvl="1" indent="-171450">
              <a:buFontTx/>
              <a:buChar char="-"/>
            </a:pPr>
            <a:endParaRPr lang="en-US" baseline="0" dirty="0" smtClean="0"/>
          </a:p>
          <a:p>
            <a:pPr marL="171450" lvl="0" indent="-171450">
              <a:buFontTx/>
              <a:buChar char="-"/>
            </a:pPr>
            <a:r>
              <a:rPr lang="en-US" b="1" baseline="0" dirty="0" smtClean="0"/>
              <a:t>Handout</a:t>
            </a:r>
          </a:p>
          <a:p>
            <a:pPr marL="628650" lvl="1" indent="-171450">
              <a:buFontTx/>
              <a:buChar char="-"/>
            </a:pPr>
            <a:r>
              <a:rPr lang="en-US" baseline="0" dirty="0" smtClean="0"/>
              <a:t>Quick Guide to presentation</a:t>
            </a:r>
          </a:p>
          <a:p>
            <a:pPr marL="628650" lvl="1" indent="-171450">
              <a:buFontTx/>
              <a:buChar char="-"/>
            </a:pPr>
            <a:r>
              <a:rPr lang="en-US" baseline="0" dirty="0" smtClean="0"/>
              <a:t>PHP terms, function, </a:t>
            </a:r>
            <a:r>
              <a:rPr lang="en-US" baseline="0" dirty="0" err="1" smtClean="0"/>
              <a:t>google</a:t>
            </a:r>
            <a:r>
              <a:rPr lang="en-US" baseline="0" dirty="0" smtClean="0"/>
              <a:t> search tips</a:t>
            </a:r>
          </a:p>
          <a:p>
            <a:pPr marL="171450" lvl="0" indent="-171450">
              <a:buFontTx/>
              <a:buChar char="-"/>
            </a:pPr>
            <a:endParaRPr lang="en-US" baseline="0" dirty="0" smtClean="0"/>
          </a:p>
          <a:p>
            <a:pPr marL="171450" lvl="0" indent="-171450">
              <a:buFontTx/>
              <a:buChar char="-"/>
            </a:pPr>
            <a:r>
              <a:rPr lang="en-US" b="1" baseline="0" dirty="0" smtClean="0"/>
              <a:t>PowerPoint</a:t>
            </a:r>
          </a:p>
          <a:p>
            <a:pPr marL="628650" lvl="1" indent="-171450">
              <a:buFontTx/>
              <a:buChar char="-"/>
            </a:pPr>
            <a:r>
              <a:rPr lang="en-US" baseline="0" dirty="0" smtClean="0"/>
              <a:t>Will be available from UNC Web Master’s site</a:t>
            </a:r>
          </a:p>
          <a:p>
            <a:pPr marL="628650" lvl="1" indent="-171450">
              <a:buFontTx/>
              <a:buChar char="-"/>
            </a:pPr>
            <a:r>
              <a:rPr lang="en-US" baseline="0" dirty="0" smtClean="0"/>
              <a:t>Past presentations available as well</a:t>
            </a:r>
          </a:p>
          <a:p>
            <a:pPr marL="628650" lvl="1" indent="-171450">
              <a:buFontTx/>
              <a:buChar char="-"/>
            </a:pPr>
            <a:endParaRPr lang="en-US" baseline="0" dirty="0" smtClean="0"/>
          </a:p>
          <a:p>
            <a:pPr marL="171450" lvl="0" indent="-171450">
              <a:buFontTx/>
              <a:buChar char="-"/>
            </a:pPr>
            <a:r>
              <a:rPr lang="en-US" b="1" baseline="0" dirty="0" smtClean="0"/>
              <a:t>VIDEO</a:t>
            </a:r>
          </a:p>
          <a:p>
            <a:pPr marL="628650" lvl="1" indent="-171450">
              <a:buFontTx/>
              <a:buChar char="-"/>
            </a:pPr>
            <a:r>
              <a:rPr lang="en-US" baseline="0" dirty="0" smtClean="0"/>
              <a:t>The video will be available as well</a:t>
            </a:r>
          </a:p>
          <a:p>
            <a:pPr marL="628650" lvl="1" indent="-171450">
              <a:buFontTx/>
              <a:buChar char="-"/>
            </a:pPr>
            <a:endParaRPr lang="en-US" baseline="0" dirty="0" smtClean="0"/>
          </a:p>
          <a:p>
            <a:pPr marL="628650" lvl="1" indent="-171450">
              <a:buFontTx/>
              <a:buChar char="-"/>
            </a:pPr>
            <a:endParaRPr lang="en-US" baseline="0" dirty="0" smtClean="0"/>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7</a:t>
            </a:fld>
            <a:endParaRPr lang="en-US"/>
          </a:p>
        </p:txBody>
      </p:sp>
    </p:spTree>
    <p:extLst>
      <p:ext uri="{BB962C8B-B14F-4D97-AF65-F5344CB8AC3E}">
        <p14:creationId xmlns:p14="http://schemas.microsoft.com/office/powerpoint/2010/main" val="3116827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Sites with complete documentation on </a:t>
            </a:r>
            <a:r>
              <a:rPr lang="en-US" baseline="0" dirty="0" err="1" smtClean="0"/>
              <a:t>php</a:t>
            </a:r>
            <a:r>
              <a:rPr lang="en-US" baseline="0" dirty="0" smtClean="0"/>
              <a:t>, examples and errors</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US"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Can use PHP for MVC and OOP, CMS systems</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US"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smtClean="0"/>
              <a:t>Open</a:t>
            </a:r>
            <a:r>
              <a:rPr lang="en-US" baseline="0" dirty="0" smtClean="0"/>
              <a:t> source allows for development, documentation and support of the public</a:t>
            </a:r>
          </a:p>
          <a:p>
            <a:pPr marL="628650" lvl="1" indent="-171450">
              <a:buFontTx/>
              <a:buChar char="-"/>
            </a:pPr>
            <a:r>
              <a:rPr lang="en-US" baseline="0" dirty="0" smtClean="0"/>
              <a:t>Many countries around the world, multitude of sites dedicated to PHP development</a:t>
            </a:r>
          </a:p>
          <a:p>
            <a:pPr marL="171450" indent="-171450">
              <a:buFontTx/>
              <a:buChar char="-"/>
            </a:pPr>
            <a:endParaRPr lang="en-US" baseline="0" dirty="0" smtClean="0"/>
          </a:p>
          <a:p>
            <a:pPr marL="171450" indent="-171450">
              <a:buFontTx/>
              <a:buChar char="-"/>
            </a:pPr>
            <a:r>
              <a:rPr lang="en-US" baseline="0" dirty="0" smtClean="0"/>
              <a:t>Many common programming needs exist, and are free</a:t>
            </a:r>
          </a:p>
          <a:p>
            <a:pPr marL="171450" indent="-171450">
              <a:buFontTx/>
              <a:buChar char="-"/>
            </a:pPr>
            <a:endParaRPr lang="en-US" baseline="0" dirty="0" smtClean="0"/>
          </a:p>
          <a:p>
            <a:pPr marL="171450" indent="-171450">
              <a:buFontTx/>
              <a:buChar char="-"/>
            </a:pPr>
            <a:r>
              <a:rPr lang="en-US" baseline="0" dirty="0" smtClean="0"/>
              <a:t>Total control, functionality and options unavailable (variable variables, associative arrays, no typing)</a:t>
            </a:r>
          </a:p>
          <a:p>
            <a:pPr marL="171450" indent="-171450">
              <a:buFontTx/>
              <a:buChar char="-"/>
            </a:pPr>
            <a:endParaRPr lang="en-US" baseline="0" dirty="0" smtClean="0"/>
          </a:p>
          <a:p>
            <a:pPr marL="171450" indent="-171450">
              <a:buFontTx/>
              <a:buChar char="-"/>
            </a:pPr>
            <a:r>
              <a:rPr lang="en-US" baseline="0" dirty="0" smtClean="0"/>
              <a:t>Run anywhere, desktop, laptop, have on flash drive</a:t>
            </a:r>
          </a:p>
        </p:txBody>
      </p:sp>
      <p:sp>
        <p:nvSpPr>
          <p:cNvPr id="4" name="Slide Number Placeholder 3"/>
          <p:cNvSpPr>
            <a:spLocks noGrp="1"/>
          </p:cNvSpPr>
          <p:nvPr>
            <p:ph type="sldNum" sz="quarter" idx="10"/>
          </p:nvPr>
        </p:nvSpPr>
        <p:spPr/>
        <p:txBody>
          <a:bodyPr/>
          <a:lstStyle/>
          <a:p>
            <a:fld id="{F5D9805B-ED2F-4494-96D8-039B8D10DED3}" type="slidenum">
              <a:rPr lang="en-US" smtClean="0"/>
              <a:t>8</a:t>
            </a:fld>
            <a:endParaRPr lang="en-US"/>
          </a:p>
        </p:txBody>
      </p:sp>
    </p:spTree>
    <p:extLst>
      <p:ext uri="{BB962C8B-B14F-4D97-AF65-F5344CB8AC3E}">
        <p14:creationId xmlns:p14="http://schemas.microsoft.com/office/powerpoint/2010/main" val="2733588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Function names have underscores in</a:t>
            </a:r>
            <a:r>
              <a:rPr lang="en-US" baseline="0" dirty="0" smtClean="0"/>
              <a:t> between words in the name and some do not</a:t>
            </a:r>
          </a:p>
          <a:p>
            <a:pPr marL="171450" indent="-171450">
              <a:buFontTx/>
              <a:buChar char="-"/>
            </a:pPr>
            <a:endParaRPr lang="en-US" baseline="0" dirty="0" smtClean="0"/>
          </a:p>
          <a:p>
            <a:pPr marL="171450" indent="-171450">
              <a:buFontTx/>
              <a:buChar char="-"/>
            </a:pPr>
            <a:r>
              <a:rPr lang="en-US" baseline="0" dirty="0" smtClean="0"/>
              <a:t>Global and function scope only, change a variable does it globally unless function</a:t>
            </a:r>
          </a:p>
          <a:p>
            <a:pPr marL="171450" indent="-171450">
              <a:buFontTx/>
              <a:buChar char="-"/>
            </a:pPr>
            <a:endParaRPr lang="en-US" baseline="0" dirty="0" smtClean="0"/>
          </a:p>
          <a:p>
            <a:pPr marL="171450" indent="-171450">
              <a:buFontTx/>
              <a:buChar char="-"/>
            </a:pPr>
            <a:r>
              <a:rPr lang="en-US" baseline="0" dirty="0" smtClean="0"/>
              <a:t>Open source = constant change</a:t>
            </a:r>
          </a:p>
          <a:p>
            <a:pPr marL="628650" lvl="1" indent="-171450">
              <a:buFontTx/>
              <a:buChar char="-"/>
            </a:pPr>
            <a:r>
              <a:rPr lang="en-US" baseline="0" dirty="0" smtClean="0"/>
              <a:t>If use stable build, will be fine</a:t>
            </a:r>
          </a:p>
          <a:p>
            <a:pPr marL="628650" lvl="1" indent="-171450">
              <a:buFontTx/>
              <a:buChar char="-"/>
            </a:pPr>
            <a:r>
              <a:rPr lang="en-US" baseline="0" dirty="0" smtClean="0"/>
              <a:t>Research before upgrading</a:t>
            </a:r>
          </a:p>
          <a:p>
            <a:pPr marL="171450" indent="-171450">
              <a:buFontTx/>
              <a:buChar char="-"/>
            </a:pPr>
            <a:endParaRPr lang="en-US" baseline="0" dirty="0" smtClean="0"/>
          </a:p>
          <a:p>
            <a:pPr marL="171450" indent="-171450">
              <a:buFontTx/>
              <a:buChar char="-"/>
            </a:pPr>
            <a:r>
              <a:rPr lang="en-US" baseline="0" dirty="0" smtClean="0"/>
              <a:t>Total control = more responsibility on programmer, language does not check for us</a:t>
            </a:r>
          </a:p>
          <a:p>
            <a:pPr marL="171450" indent="-171450">
              <a:buFontTx/>
              <a:buChar char="-"/>
            </a:pPr>
            <a:endParaRPr lang="en-US" baseline="0" dirty="0" smtClean="0"/>
          </a:p>
          <a:p>
            <a:pPr marL="171450" indent="-171450">
              <a:buFontTx/>
              <a:buChar char="-"/>
            </a:pPr>
            <a:r>
              <a:rPr lang="en-US" baseline="0" dirty="0" smtClean="0"/>
              <a:t>Beefy scripting language, working its way up</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pPr>
              <a:defRPr/>
            </a:pPr>
            <a:fld id="{BA52CBC7-10BD-4212-9FB5-AFEE979EC030}" type="slidenum">
              <a:rPr lang="en-US" smtClean="0"/>
              <a:pPr>
                <a:defRPr/>
              </a:pPr>
              <a:t>9</a:t>
            </a:fld>
            <a:endParaRPr lang="en-US"/>
          </a:p>
        </p:txBody>
      </p:sp>
    </p:spTree>
    <p:extLst>
      <p:ext uri="{BB962C8B-B14F-4D97-AF65-F5344CB8AC3E}">
        <p14:creationId xmlns:p14="http://schemas.microsoft.com/office/powerpoint/2010/main" val="756004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its_bkgd_khaki_title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60"/>
          <p:cNvGrpSpPr>
            <a:grpSpLocks/>
          </p:cNvGrpSpPr>
          <p:nvPr/>
        </p:nvGrpSpPr>
        <p:grpSpPr bwMode="auto">
          <a:xfrm>
            <a:off x="2719388" y="657225"/>
            <a:ext cx="3706812" cy="958850"/>
            <a:chOff x="1713" y="414"/>
            <a:chExt cx="2335" cy="604"/>
          </a:xfrm>
        </p:grpSpPr>
        <p:sp>
          <p:nvSpPr>
            <p:cNvPr id="6" name="Freeform 13"/>
            <p:cNvSpPr>
              <a:spLocks/>
            </p:cNvSpPr>
            <p:nvPr userDrawn="1"/>
          </p:nvSpPr>
          <p:spPr bwMode="auto">
            <a:xfrm>
              <a:off x="2382" y="793"/>
              <a:ext cx="34" cy="69"/>
            </a:xfrm>
            <a:custGeom>
              <a:avLst/>
              <a:gdLst/>
              <a:ahLst/>
              <a:cxnLst>
                <a:cxn ang="0">
                  <a:pos x="0" y="0"/>
                </a:cxn>
                <a:cxn ang="0">
                  <a:pos x="24" y="0"/>
                </a:cxn>
                <a:cxn ang="0">
                  <a:pos x="24" y="3"/>
                </a:cxn>
                <a:cxn ang="0">
                  <a:pos x="23" y="3"/>
                </a:cxn>
                <a:cxn ang="0">
                  <a:pos x="17" y="9"/>
                </a:cxn>
                <a:cxn ang="0">
                  <a:pos x="17" y="39"/>
                </a:cxn>
                <a:cxn ang="0">
                  <a:pos x="23" y="45"/>
                </a:cxn>
                <a:cxn ang="0">
                  <a:pos x="24" y="45"/>
                </a:cxn>
                <a:cxn ang="0">
                  <a:pos x="24" y="48"/>
                </a:cxn>
                <a:cxn ang="0">
                  <a:pos x="0" y="48"/>
                </a:cxn>
                <a:cxn ang="0">
                  <a:pos x="0" y="45"/>
                </a:cxn>
                <a:cxn ang="0">
                  <a:pos x="1" y="45"/>
                </a:cxn>
                <a:cxn ang="0">
                  <a:pos x="7" y="40"/>
                </a:cxn>
                <a:cxn ang="0">
                  <a:pos x="7" y="9"/>
                </a:cxn>
                <a:cxn ang="0">
                  <a:pos x="1" y="3"/>
                </a:cxn>
                <a:cxn ang="0">
                  <a:pos x="0" y="3"/>
                </a:cxn>
                <a:cxn ang="0">
                  <a:pos x="0" y="0"/>
                </a:cxn>
              </a:cxnLst>
              <a:rect l="0" t="0" r="r" b="b"/>
              <a:pathLst>
                <a:path w="24" h="48">
                  <a:moveTo>
                    <a:pt x="0" y="0"/>
                  </a:moveTo>
                  <a:cubicBezTo>
                    <a:pt x="24" y="0"/>
                    <a:pt x="24" y="0"/>
                    <a:pt x="24" y="0"/>
                  </a:cubicBezTo>
                  <a:cubicBezTo>
                    <a:pt x="24" y="3"/>
                    <a:pt x="24" y="3"/>
                    <a:pt x="24" y="3"/>
                  </a:cubicBezTo>
                  <a:cubicBezTo>
                    <a:pt x="23" y="3"/>
                    <a:pt x="23" y="3"/>
                    <a:pt x="23" y="3"/>
                  </a:cubicBezTo>
                  <a:cubicBezTo>
                    <a:pt x="19" y="3"/>
                    <a:pt x="17" y="5"/>
                    <a:pt x="17" y="9"/>
                  </a:cubicBezTo>
                  <a:cubicBezTo>
                    <a:pt x="17" y="39"/>
                    <a:pt x="17" y="39"/>
                    <a:pt x="17" y="39"/>
                  </a:cubicBezTo>
                  <a:cubicBezTo>
                    <a:pt x="17" y="43"/>
                    <a:pt x="18" y="45"/>
                    <a:pt x="23" y="45"/>
                  </a:cubicBezTo>
                  <a:cubicBezTo>
                    <a:pt x="24" y="45"/>
                    <a:pt x="24" y="45"/>
                    <a:pt x="24" y="45"/>
                  </a:cubicBezTo>
                  <a:cubicBezTo>
                    <a:pt x="24" y="48"/>
                    <a:pt x="24" y="48"/>
                    <a:pt x="24" y="48"/>
                  </a:cubicBezTo>
                  <a:cubicBezTo>
                    <a:pt x="0" y="48"/>
                    <a:pt x="0" y="48"/>
                    <a:pt x="0" y="48"/>
                  </a:cubicBezTo>
                  <a:cubicBezTo>
                    <a:pt x="0" y="45"/>
                    <a:pt x="0" y="45"/>
                    <a:pt x="0" y="45"/>
                  </a:cubicBezTo>
                  <a:cubicBezTo>
                    <a:pt x="1" y="45"/>
                    <a:pt x="1" y="45"/>
                    <a:pt x="1" y="45"/>
                  </a:cubicBezTo>
                  <a:cubicBezTo>
                    <a:pt x="5" y="45"/>
                    <a:pt x="7" y="43"/>
                    <a:pt x="7" y="40"/>
                  </a:cubicBezTo>
                  <a:cubicBezTo>
                    <a:pt x="7" y="9"/>
                    <a:pt x="7" y="9"/>
                    <a:pt x="7" y="9"/>
                  </a:cubicBezTo>
                  <a:cubicBezTo>
                    <a:pt x="7" y="5"/>
                    <a:pt x="5"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7" name="Freeform 14"/>
            <p:cNvSpPr>
              <a:spLocks/>
            </p:cNvSpPr>
            <p:nvPr userDrawn="1"/>
          </p:nvSpPr>
          <p:spPr bwMode="auto">
            <a:xfrm>
              <a:off x="2437" y="793"/>
              <a:ext cx="83" cy="69"/>
            </a:xfrm>
            <a:custGeom>
              <a:avLst/>
              <a:gdLst/>
              <a:ahLst/>
              <a:cxnLst>
                <a:cxn ang="0">
                  <a:pos x="10" y="39"/>
                </a:cxn>
                <a:cxn ang="0">
                  <a:pos x="18" y="45"/>
                </a:cxn>
                <a:cxn ang="0">
                  <a:pos x="18" y="48"/>
                </a:cxn>
                <a:cxn ang="0">
                  <a:pos x="0" y="48"/>
                </a:cxn>
                <a:cxn ang="0">
                  <a:pos x="0" y="45"/>
                </a:cxn>
                <a:cxn ang="0">
                  <a:pos x="0" y="45"/>
                </a:cxn>
                <a:cxn ang="0">
                  <a:pos x="6" y="40"/>
                </a:cxn>
                <a:cxn ang="0">
                  <a:pos x="6" y="5"/>
                </a:cxn>
                <a:cxn ang="0">
                  <a:pos x="0" y="3"/>
                </a:cxn>
                <a:cxn ang="0">
                  <a:pos x="0" y="0"/>
                </a:cxn>
                <a:cxn ang="0">
                  <a:pos x="15" y="0"/>
                </a:cxn>
                <a:cxn ang="0">
                  <a:pos x="46" y="33"/>
                </a:cxn>
                <a:cxn ang="0">
                  <a:pos x="46" y="10"/>
                </a:cxn>
                <a:cxn ang="0">
                  <a:pos x="39" y="3"/>
                </a:cxn>
                <a:cxn ang="0">
                  <a:pos x="38" y="3"/>
                </a:cxn>
                <a:cxn ang="0">
                  <a:pos x="38" y="0"/>
                </a:cxn>
                <a:cxn ang="0">
                  <a:pos x="58" y="0"/>
                </a:cxn>
                <a:cxn ang="0">
                  <a:pos x="58" y="3"/>
                </a:cxn>
                <a:cxn ang="0">
                  <a:pos x="57" y="3"/>
                </a:cxn>
                <a:cxn ang="0">
                  <a:pos x="51" y="7"/>
                </a:cxn>
                <a:cxn ang="0">
                  <a:pos x="51" y="48"/>
                </a:cxn>
                <a:cxn ang="0">
                  <a:pos x="47" y="48"/>
                </a:cxn>
                <a:cxn ang="0">
                  <a:pos x="10" y="10"/>
                </a:cxn>
                <a:cxn ang="0">
                  <a:pos x="10" y="39"/>
                </a:cxn>
              </a:cxnLst>
              <a:rect l="0" t="0" r="r" b="b"/>
              <a:pathLst>
                <a:path w="58" h="48">
                  <a:moveTo>
                    <a:pt x="10" y="39"/>
                  </a:moveTo>
                  <a:cubicBezTo>
                    <a:pt x="10" y="43"/>
                    <a:pt x="12" y="45"/>
                    <a:pt x="18" y="45"/>
                  </a:cubicBezTo>
                  <a:cubicBezTo>
                    <a:pt x="18" y="48"/>
                    <a:pt x="18" y="48"/>
                    <a:pt x="18" y="48"/>
                  </a:cubicBezTo>
                  <a:cubicBezTo>
                    <a:pt x="0" y="48"/>
                    <a:pt x="0" y="48"/>
                    <a:pt x="0" y="48"/>
                  </a:cubicBezTo>
                  <a:cubicBezTo>
                    <a:pt x="0" y="45"/>
                    <a:pt x="0" y="45"/>
                    <a:pt x="0" y="45"/>
                  </a:cubicBezTo>
                  <a:cubicBezTo>
                    <a:pt x="0" y="45"/>
                    <a:pt x="0" y="45"/>
                    <a:pt x="0" y="45"/>
                  </a:cubicBezTo>
                  <a:cubicBezTo>
                    <a:pt x="5" y="45"/>
                    <a:pt x="6" y="43"/>
                    <a:pt x="6" y="40"/>
                  </a:cubicBezTo>
                  <a:cubicBezTo>
                    <a:pt x="6" y="5"/>
                    <a:pt x="6" y="5"/>
                    <a:pt x="6" y="5"/>
                  </a:cubicBezTo>
                  <a:cubicBezTo>
                    <a:pt x="4" y="4"/>
                    <a:pt x="2" y="3"/>
                    <a:pt x="0" y="3"/>
                  </a:cubicBezTo>
                  <a:cubicBezTo>
                    <a:pt x="0" y="0"/>
                    <a:pt x="0" y="0"/>
                    <a:pt x="0" y="0"/>
                  </a:cubicBezTo>
                  <a:cubicBezTo>
                    <a:pt x="15" y="0"/>
                    <a:pt x="15" y="0"/>
                    <a:pt x="15" y="0"/>
                  </a:cubicBezTo>
                  <a:cubicBezTo>
                    <a:pt x="46" y="33"/>
                    <a:pt x="46" y="33"/>
                    <a:pt x="46" y="33"/>
                  </a:cubicBezTo>
                  <a:cubicBezTo>
                    <a:pt x="46" y="10"/>
                    <a:pt x="46" y="10"/>
                    <a:pt x="46" y="10"/>
                  </a:cubicBezTo>
                  <a:cubicBezTo>
                    <a:pt x="46" y="4"/>
                    <a:pt x="45" y="3"/>
                    <a:pt x="39" y="3"/>
                  </a:cubicBezTo>
                  <a:cubicBezTo>
                    <a:pt x="38" y="3"/>
                    <a:pt x="38" y="3"/>
                    <a:pt x="38" y="3"/>
                  </a:cubicBezTo>
                  <a:cubicBezTo>
                    <a:pt x="38" y="0"/>
                    <a:pt x="38" y="0"/>
                    <a:pt x="38" y="0"/>
                  </a:cubicBezTo>
                  <a:cubicBezTo>
                    <a:pt x="58" y="0"/>
                    <a:pt x="58" y="0"/>
                    <a:pt x="58" y="0"/>
                  </a:cubicBezTo>
                  <a:cubicBezTo>
                    <a:pt x="58" y="3"/>
                    <a:pt x="58" y="3"/>
                    <a:pt x="58" y="3"/>
                  </a:cubicBezTo>
                  <a:cubicBezTo>
                    <a:pt x="57" y="3"/>
                    <a:pt x="57" y="3"/>
                    <a:pt x="57" y="3"/>
                  </a:cubicBezTo>
                  <a:cubicBezTo>
                    <a:pt x="53" y="3"/>
                    <a:pt x="51" y="4"/>
                    <a:pt x="51" y="7"/>
                  </a:cubicBezTo>
                  <a:cubicBezTo>
                    <a:pt x="51" y="48"/>
                    <a:pt x="51" y="48"/>
                    <a:pt x="51" y="48"/>
                  </a:cubicBezTo>
                  <a:cubicBezTo>
                    <a:pt x="47" y="48"/>
                    <a:pt x="47" y="48"/>
                    <a:pt x="47" y="48"/>
                  </a:cubicBezTo>
                  <a:cubicBezTo>
                    <a:pt x="10" y="10"/>
                    <a:pt x="10" y="10"/>
                    <a:pt x="10" y="10"/>
                  </a:cubicBezTo>
                  <a:lnTo>
                    <a:pt x="10" y="39"/>
                  </a:lnTo>
                  <a:close/>
                </a:path>
              </a:pathLst>
            </a:custGeom>
            <a:solidFill>
              <a:srgbClr val="FFFFFF"/>
            </a:solidFill>
            <a:ln w="9525">
              <a:noFill/>
              <a:round/>
              <a:headEnd/>
              <a:tailEnd/>
            </a:ln>
          </p:spPr>
          <p:txBody>
            <a:bodyPr/>
            <a:lstStyle/>
            <a:p>
              <a:pPr>
                <a:defRPr/>
              </a:pPr>
              <a:endParaRPr lang="en-US"/>
            </a:p>
          </p:txBody>
        </p:sp>
        <p:sp>
          <p:nvSpPr>
            <p:cNvPr id="8" name="Freeform 15"/>
            <p:cNvSpPr>
              <a:spLocks/>
            </p:cNvSpPr>
            <p:nvPr userDrawn="1"/>
          </p:nvSpPr>
          <p:spPr bwMode="auto">
            <a:xfrm>
              <a:off x="2542" y="793"/>
              <a:ext cx="56" cy="69"/>
            </a:xfrm>
            <a:custGeom>
              <a:avLst/>
              <a:gdLst/>
              <a:ahLst/>
              <a:cxnLst>
                <a:cxn ang="0">
                  <a:pos x="16" y="22"/>
                </a:cxn>
                <a:cxn ang="0">
                  <a:pos x="27" y="22"/>
                </a:cxn>
                <a:cxn ang="0">
                  <a:pos x="34" y="16"/>
                </a:cxn>
                <a:cxn ang="0">
                  <a:pos x="37" y="16"/>
                </a:cxn>
                <a:cxn ang="0">
                  <a:pos x="37" y="31"/>
                </a:cxn>
                <a:cxn ang="0">
                  <a:pos x="34" y="31"/>
                </a:cxn>
                <a:cxn ang="0">
                  <a:pos x="28" y="26"/>
                </a:cxn>
                <a:cxn ang="0">
                  <a:pos x="16" y="26"/>
                </a:cxn>
                <a:cxn ang="0">
                  <a:pos x="16" y="38"/>
                </a:cxn>
                <a:cxn ang="0">
                  <a:pos x="22" y="45"/>
                </a:cxn>
                <a:cxn ang="0">
                  <a:pos x="23" y="45"/>
                </a:cxn>
                <a:cxn ang="0">
                  <a:pos x="23" y="48"/>
                </a:cxn>
                <a:cxn ang="0">
                  <a:pos x="0" y="48"/>
                </a:cxn>
                <a:cxn ang="0">
                  <a:pos x="0" y="45"/>
                </a:cxn>
                <a:cxn ang="0">
                  <a:pos x="1" y="45"/>
                </a:cxn>
                <a:cxn ang="0">
                  <a:pos x="6" y="41"/>
                </a:cxn>
                <a:cxn ang="0">
                  <a:pos x="6" y="10"/>
                </a:cxn>
                <a:cxn ang="0">
                  <a:pos x="1" y="3"/>
                </a:cxn>
                <a:cxn ang="0">
                  <a:pos x="0" y="3"/>
                </a:cxn>
                <a:cxn ang="0">
                  <a:pos x="0" y="0"/>
                </a:cxn>
                <a:cxn ang="0">
                  <a:pos x="39" y="0"/>
                </a:cxn>
                <a:cxn ang="0">
                  <a:pos x="39" y="11"/>
                </a:cxn>
                <a:cxn ang="0">
                  <a:pos x="36" y="11"/>
                </a:cxn>
                <a:cxn ang="0">
                  <a:pos x="31" y="5"/>
                </a:cxn>
                <a:cxn ang="0">
                  <a:pos x="16" y="5"/>
                </a:cxn>
                <a:cxn ang="0">
                  <a:pos x="16" y="22"/>
                </a:cxn>
              </a:cxnLst>
              <a:rect l="0" t="0" r="r" b="b"/>
              <a:pathLst>
                <a:path w="39" h="48">
                  <a:moveTo>
                    <a:pt x="16" y="22"/>
                  </a:moveTo>
                  <a:cubicBezTo>
                    <a:pt x="27" y="22"/>
                    <a:pt x="27" y="22"/>
                    <a:pt x="27" y="22"/>
                  </a:cubicBezTo>
                  <a:cubicBezTo>
                    <a:pt x="32" y="22"/>
                    <a:pt x="34" y="21"/>
                    <a:pt x="34" y="16"/>
                  </a:cubicBezTo>
                  <a:cubicBezTo>
                    <a:pt x="37" y="16"/>
                    <a:pt x="37" y="16"/>
                    <a:pt x="37" y="16"/>
                  </a:cubicBezTo>
                  <a:cubicBezTo>
                    <a:pt x="37" y="31"/>
                    <a:pt x="37" y="31"/>
                    <a:pt x="37" y="31"/>
                  </a:cubicBezTo>
                  <a:cubicBezTo>
                    <a:pt x="34" y="31"/>
                    <a:pt x="34" y="31"/>
                    <a:pt x="34" y="31"/>
                  </a:cubicBezTo>
                  <a:cubicBezTo>
                    <a:pt x="34" y="28"/>
                    <a:pt x="32" y="26"/>
                    <a:pt x="28" y="26"/>
                  </a:cubicBezTo>
                  <a:cubicBezTo>
                    <a:pt x="16" y="26"/>
                    <a:pt x="16" y="26"/>
                    <a:pt x="16" y="26"/>
                  </a:cubicBezTo>
                  <a:cubicBezTo>
                    <a:pt x="16" y="38"/>
                    <a:pt x="16" y="38"/>
                    <a:pt x="16" y="38"/>
                  </a:cubicBezTo>
                  <a:cubicBezTo>
                    <a:pt x="16" y="44"/>
                    <a:pt x="17" y="45"/>
                    <a:pt x="22" y="45"/>
                  </a:cubicBezTo>
                  <a:cubicBezTo>
                    <a:pt x="23" y="45"/>
                    <a:pt x="23" y="45"/>
                    <a:pt x="23" y="45"/>
                  </a:cubicBezTo>
                  <a:cubicBezTo>
                    <a:pt x="23" y="48"/>
                    <a:pt x="23" y="48"/>
                    <a:pt x="23" y="48"/>
                  </a:cubicBezTo>
                  <a:cubicBezTo>
                    <a:pt x="0" y="48"/>
                    <a:pt x="0" y="48"/>
                    <a:pt x="0" y="48"/>
                  </a:cubicBezTo>
                  <a:cubicBezTo>
                    <a:pt x="0" y="45"/>
                    <a:pt x="0" y="45"/>
                    <a:pt x="0" y="45"/>
                  </a:cubicBezTo>
                  <a:cubicBezTo>
                    <a:pt x="1" y="45"/>
                    <a:pt x="1" y="45"/>
                    <a:pt x="1" y="45"/>
                  </a:cubicBezTo>
                  <a:cubicBezTo>
                    <a:pt x="5" y="45"/>
                    <a:pt x="6" y="44"/>
                    <a:pt x="6" y="41"/>
                  </a:cubicBezTo>
                  <a:cubicBezTo>
                    <a:pt x="6" y="10"/>
                    <a:pt x="6" y="10"/>
                    <a:pt x="6" y="10"/>
                  </a:cubicBezTo>
                  <a:cubicBezTo>
                    <a:pt x="6" y="5"/>
                    <a:pt x="5" y="3"/>
                    <a:pt x="1" y="3"/>
                  </a:cubicBezTo>
                  <a:cubicBezTo>
                    <a:pt x="0" y="3"/>
                    <a:pt x="0" y="3"/>
                    <a:pt x="0" y="3"/>
                  </a:cubicBezTo>
                  <a:cubicBezTo>
                    <a:pt x="0" y="0"/>
                    <a:pt x="0" y="0"/>
                    <a:pt x="0" y="0"/>
                  </a:cubicBezTo>
                  <a:cubicBezTo>
                    <a:pt x="39" y="0"/>
                    <a:pt x="39" y="0"/>
                    <a:pt x="39" y="0"/>
                  </a:cubicBezTo>
                  <a:cubicBezTo>
                    <a:pt x="39" y="11"/>
                    <a:pt x="39" y="11"/>
                    <a:pt x="39" y="11"/>
                  </a:cubicBezTo>
                  <a:cubicBezTo>
                    <a:pt x="36" y="11"/>
                    <a:pt x="36" y="11"/>
                    <a:pt x="36" y="11"/>
                  </a:cubicBezTo>
                  <a:cubicBezTo>
                    <a:pt x="36" y="6"/>
                    <a:pt x="35" y="5"/>
                    <a:pt x="31" y="5"/>
                  </a:cubicBezTo>
                  <a:cubicBezTo>
                    <a:pt x="16" y="5"/>
                    <a:pt x="16" y="5"/>
                    <a:pt x="16" y="5"/>
                  </a:cubicBezTo>
                  <a:lnTo>
                    <a:pt x="16" y="22"/>
                  </a:lnTo>
                  <a:close/>
                </a:path>
              </a:pathLst>
            </a:custGeom>
            <a:solidFill>
              <a:srgbClr val="FFFFFF"/>
            </a:solidFill>
            <a:ln w="9525">
              <a:noFill/>
              <a:round/>
              <a:headEnd/>
              <a:tailEnd/>
            </a:ln>
          </p:spPr>
          <p:txBody>
            <a:bodyPr/>
            <a:lstStyle/>
            <a:p>
              <a:pPr>
                <a:defRPr/>
              </a:pPr>
              <a:endParaRPr lang="en-US"/>
            </a:p>
          </p:txBody>
        </p:sp>
        <p:sp>
          <p:nvSpPr>
            <p:cNvPr id="9" name="Freeform 16"/>
            <p:cNvSpPr>
              <a:spLocks noEditPoints="1"/>
            </p:cNvSpPr>
            <p:nvPr userDrawn="1"/>
          </p:nvSpPr>
          <p:spPr bwMode="auto">
            <a:xfrm>
              <a:off x="2623" y="792"/>
              <a:ext cx="82" cy="71"/>
            </a:xfrm>
            <a:custGeom>
              <a:avLst/>
              <a:gdLst/>
              <a:ahLst/>
              <a:cxnLst>
                <a:cxn ang="0">
                  <a:pos x="29" y="0"/>
                </a:cxn>
                <a:cxn ang="0">
                  <a:pos x="57" y="24"/>
                </a:cxn>
                <a:cxn ang="0">
                  <a:pos x="28" y="50"/>
                </a:cxn>
                <a:cxn ang="0">
                  <a:pos x="0" y="26"/>
                </a:cxn>
                <a:cxn ang="0">
                  <a:pos x="29" y="0"/>
                </a:cxn>
                <a:cxn ang="0">
                  <a:pos x="30" y="47"/>
                </a:cxn>
                <a:cxn ang="0">
                  <a:pos x="45" y="27"/>
                </a:cxn>
                <a:cxn ang="0">
                  <a:pos x="28" y="3"/>
                </a:cxn>
                <a:cxn ang="0">
                  <a:pos x="12" y="22"/>
                </a:cxn>
                <a:cxn ang="0">
                  <a:pos x="30" y="47"/>
                </a:cxn>
              </a:cxnLst>
              <a:rect l="0" t="0" r="r" b="b"/>
              <a:pathLst>
                <a:path w="57" h="50">
                  <a:moveTo>
                    <a:pt x="29" y="0"/>
                  </a:moveTo>
                  <a:cubicBezTo>
                    <a:pt x="45" y="0"/>
                    <a:pt x="57" y="10"/>
                    <a:pt x="57" y="24"/>
                  </a:cubicBezTo>
                  <a:cubicBezTo>
                    <a:pt x="57" y="38"/>
                    <a:pt x="46" y="50"/>
                    <a:pt x="28" y="50"/>
                  </a:cubicBezTo>
                  <a:cubicBezTo>
                    <a:pt x="10" y="50"/>
                    <a:pt x="0" y="39"/>
                    <a:pt x="0" y="26"/>
                  </a:cubicBezTo>
                  <a:cubicBezTo>
                    <a:pt x="0" y="11"/>
                    <a:pt x="12" y="0"/>
                    <a:pt x="29" y="0"/>
                  </a:cubicBezTo>
                  <a:close/>
                  <a:moveTo>
                    <a:pt x="30" y="47"/>
                  </a:moveTo>
                  <a:cubicBezTo>
                    <a:pt x="40" y="47"/>
                    <a:pt x="45" y="37"/>
                    <a:pt x="45" y="27"/>
                  </a:cubicBezTo>
                  <a:cubicBezTo>
                    <a:pt x="45" y="15"/>
                    <a:pt x="39" y="3"/>
                    <a:pt x="28" y="3"/>
                  </a:cubicBezTo>
                  <a:cubicBezTo>
                    <a:pt x="18" y="3"/>
                    <a:pt x="12" y="11"/>
                    <a:pt x="12" y="22"/>
                  </a:cubicBezTo>
                  <a:cubicBezTo>
                    <a:pt x="12" y="37"/>
                    <a:pt x="19" y="47"/>
                    <a:pt x="30" y="47"/>
                  </a:cubicBezTo>
                  <a:close/>
                </a:path>
              </a:pathLst>
            </a:custGeom>
            <a:solidFill>
              <a:srgbClr val="FFFFFF"/>
            </a:solidFill>
            <a:ln w="9525">
              <a:noFill/>
              <a:round/>
              <a:headEnd/>
              <a:tailEnd/>
            </a:ln>
          </p:spPr>
          <p:txBody>
            <a:bodyPr/>
            <a:lstStyle/>
            <a:p>
              <a:pPr>
                <a:defRPr/>
              </a:pPr>
              <a:endParaRPr lang="en-US"/>
            </a:p>
          </p:txBody>
        </p:sp>
        <p:sp>
          <p:nvSpPr>
            <p:cNvPr id="10" name="Freeform 17"/>
            <p:cNvSpPr>
              <a:spLocks noEditPoints="1"/>
            </p:cNvSpPr>
            <p:nvPr userDrawn="1"/>
          </p:nvSpPr>
          <p:spPr bwMode="auto">
            <a:xfrm>
              <a:off x="2726" y="792"/>
              <a:ext cx="85" cy="71"/>
            </a:xfrm>
            <a:custGeom>
              <a:avLst/>
              <a:gdLst/>
              <a:ahLst/>
              <a:cxnLst>
                <a:cxn ang="0">
                  <a:pos x="18" y="40"/>
                </a:cxn>
                <a:cxn ang="0">
                  <a:pos x="24" y="46"/>
                </a:cxn>
                <a:cxn ang="0">
                  <a:pos x="27" y="46"/>
                </a:cxn>
                <a:cxn ang="0">
                  <a:pos x="27" y="49"/>
                </a:cxn>
                <a:cxn ang="0">
                  <a:pos x="0" y="49"/>
                </a:cxn>
                <a:cxn ang="0">
                  <a:pos x="0" y="46"/>
                </a:cxn>
                <a:cxn ang="0">
                  <a:pos x="1" y="46"/>
                </a:cxn>
                <a:cxn ang="0">
                  <a:pos x="8" y="40"/>
                </a:cxn>
                <a:cxn ang="0">
                  <a:pos x="8" y="10"/>
                </a:cxn>
                <a:cxn ang="0">
                  <a:pos x="2" y="4"/>
                </a:cxn>
                <a:cxn ang="0">
                  <a:pos x="0" y="4"/>
                </a:cxn>
                <a:cxn ang="0">
                  <a:pos x="0" y="1"/>
                </a:cxn>
                <a:cxn ang="0">
                  <a:pos x="10" y="1"/>
                </a:cxn>
                <a:cxn ang="0">
                  <a:pos x="22" y="0"/>
                </a:cxn>
                <a:cxn ang="0">
                  <a:pos x="44" y="6"/>
                </a:cxn>
                <a:cxn ang="0">
                  <a:pos x="47" y="14"/>
                </a:cxn>
                <a:cxn ang="0">
                  <a:pos x="36" y="27"/>
                </a:cxn>
                <a:cxn ang="0">
                  <a:pos x="49" y="42"/>
                </a:cxn>
                <a:cxn ang="0">
                  <a:pos x="59" y="47"/>
                </a:cxn>
                <a:cxn ang="0">
                  <a:pos x="59" y="50"/>
                </a:cxn>
                <a:cxn ang="0">
                  <a:pos x="54" y="50"/>
                </a:cxn>
                <a:cxn ang="0">
                  <a:pos x="37" y="45"/>
                </a:cxn>
                <a:cxn ang="0">
                  <a:pos x="24" y="29"/>
                </a:cxn>
                <a:cxn ang="0">
                  <a:pos x="18" y="29"/>
                </a:cxn>
                <a:cxn ang="0">
                  <a:pos x="18" y="40"/>
                </a:cxn>
                <a:cxn ang="0">
                  <a:pos x="18" y="26"/>
                </a:cxn>
                <a:cxn ang="0">
                  <a:pos x="21" y="26"/>
                </a:cxn>
                <a:cxn ang="0">
                  <a:pos x="36" y="15"/>
                </a:cxn>
                <a:cxn ang="0">
                  <a:pos x="22" y="4"/>
                </a:cxn>
                <a:cxn ang="0">
                  <a:pos x="18" y="4"/>
                </a:cxn>
                <a:cxn ang="0">
                  <a:pos x="18" y="26"/>
                </a:cxn>
              </a:cxnLst>
              <a:rect l="0" t="0" r="r" b="b"/>
              <a:pathLst>
                <a:path w="59" h="50">
                  <a:moveTo>
                    <a:pt x="18" y="40"/>
                  </a:moveTo>
                  <a:cubicBezTo>
                    <a:pt x="18" y="44"/>
                    <a:pt x="20" y="46"/>
                    <a:pt x="24" y="46"/>
                  </a:cubicBezTo>
                  <a:cubicBezTo>
                    <a:pt x="27" y="46"/>
                    <a:pt x="27" y="46"/>
                    <a:pt x="27" y="46"/>
                  </a:cubicBezTo>
                  <a:cubicBezTo>
                    <a:pt x="27" y="49"/>
                    <a:pt x="27" y="49"/>
                    <a:pt x="27" y="49"/>
                  </a:cubicBezTo>
                  <a:cubicBezTo>
                    <a:pt x="0" y="49"/>
                    <a:pt x="0" y="49"/>
                    <a:pt x="0" y="49"/>
                  </a:cubicBezTo>
                  <a:cubicBezTo>
                    <a:pt x="0" y="46"/>
                    <a:pt x="0" y="46"/>
                    <a:pt x="0" y="46"/>
                  </a:cubicBezTo>
                  <a:cubicBezTo>
                    <a:pt x="1" y="46"/>
                    <a:pt x="1" y="46"/>
                    <a:pt x="1" y="46"/>
                  </a:cubicBezTo>
                  <a:cubicBezTo>
                    <a:pt x="6" y="46"/>
                    <a:pt x="8" y="45"/>
                    <a:pt x="8" y="40"/>
                  </a:cubicBezTo>
                  <a:cubicBezTo>
                    <a:pt x="8" y="10"/>
                    <a:pt x="8" y="10"/>
                    <a:pt x="8" y="10"/>
                  </a:cubicBezTo>
                  <a:cubicBezTo>
                    <a:pt x="8" y="7"/>
                    <a:pt x="7" y="4"/>
                    <a:pt x="2" y="4"/>
                  </a:cubicBezTo>
                  <a:cubicBezTo>
                    <a:pt x="0" y="4"/>
                    <a:pt x="0" y="4"/>
                    <a:pt x="0" y="4"/>
                  </a:cubicBezTo>
                  <a:cubicBezTo>
                    <a:pt x="0" y="1"/>
                    <a:pt x="0" y="1"/>
                    <a:pt x="0" y="1"/>
                  </a:cubicBezTo>
                  <a:cubicBezTo>
                    <a:pt x="4" y="1"/>
                    <a:pt x="7" y="1"/>
                    <a:pt x="10" y="1"/>
                  </a:cubicBezTo>
                  <a:cubicBezTo>
                    <a:pt x="14" y="1"/>
                    <a:pt x="20" y="0"/>
                    <a:pt x="22" y="0"/>
                  </a:cubicBezTo>
                  <a:cubicBezTo>
                    <a:pt x="34" y="0"/>
                    <a:pt x="40" y="2"/>
                    <a:pt x="44" y="6"/>
                  </a:cubicBezTo>
                  <a:cubicBezTo>
                    <a:pt x="46" y="8"/>
                    <a:pt x="47" y="11"/>
                    <a:pt x="47" y="14"/>
                  </a:cubicBezTo>
                  <a:cubicBezTo>
                    <a:pt x="47" y="20"/>
                    <a:pt x="43" y="25"/>
                    <a:pt x="36" y="27"/>
                  </a:cubicBezTo>
                  <a:cubicBezTo>
                    <a:pt x="41" y="31"/>
                    <a:pt x="44" y="37"/>
                    <a:pt x="49" y="42"/>
                  </a:cubicBezTo>
                  <a:cubicBezTo>
                    <a:pt x="52" y="45"/>
                    <a:pt x="54" y="46"/>
                    <a:pt x="59" y="47"/>
                  </a:cubicBezTo>
                  <a:cubicBezTo>
                    <a:pt x="59" y="50"/>
                    <a:pt x="59" y="50"/>
                    <a:pt x="59" y="50"/>
                  </a:cubicBezTo>
                  <a:cubicBezTo>
                    <a:pt x="57" y="50"/>
                    <a:pt x="57" y="50"/>
                    <a:pt x="54" y="50"/>
                  </a:cubicBezTo>
                  <a:cubicBezTo>
                    <a:pt x="45" y="50"/>
                    <a:pt x="41" y="48"/>
                    <a:pt x="37" y="45"/>
                  </a:cubicBezTo>
                  <a:cubicBezTo>
                    <a:pt x="34" y="41"/>
                    <a:pt x="29" y="33"/>
                    <a:pt x="24" y="29"/>
                  </a:cubicBezTo>
                  <a:cubicBezTo>
                    <a:pt x="18" y="29"/>
                    <a:pt x="18" y="29"/>
                    <a:pt x="18" y="29"/>
                  </a:cubicBezTo>
                  <a:lnTo>
                    <a:pt x="18" y="40"/>
                  </a:lnTo>
                  <a:close/>
                  <a:moveTo>
                    <a:pt x="18" y="26"/>
                  </a:moveTo>
                  <a:cubicBezTo>
                    <a:pt x="21" y="26"/>
                    <a:pt x="21" y="26"/>
                    <a:pt x="21" y="26"/>
                  </a:cubicBezTo>
                  <a:cubicBezTo>
                    <a:pt x="31" y="26"/>
                    <a:pt x="36" y="23"/>
                    <a:pt x="36" y="15"/>
                  </a:cubicBezTo>
                  <a:cubicBezTo>
                    <a:pt x="36" y="6"/>
                    <a:pt x="30" y="4"/>
                    <a:pt x="22" y="4"/>
                  </a:cubicBezTo>
                  <a:cubicBezTo>
                    <a:pt x="18" y="4"/>
                    <a:pt x="18" y="4"/>
                    <a:pt x="18" y="4"/>
                  </a:cubicBezTo>
                  <a:lnTo>
                    <a:pt x="18" y="26"/>
                  </a:lnTo>
                  <a:close/>
                </a:path>
              </a:pathLst>
            </a:custGeom>
            <a:solidFill>
              <a:srgbClr val="FFFFFF"/>
            </a:solidFill>
            <a:ln w="9525">
              <a:noFill/>
              <a:round/>
              <a:headEnd/>
              <a:tailEnd/>
            </a:ln>
          </p:spPr>
          <p:txBody>
            <a:bodyPr/>
            <a:lstStyle/>
            <a:p>
              <a:pPr>
                <a:defRPr/>
              </a:pPr>
              <a:endParaRPr lang="en-US"/>
            </a:p>
          </p:txBody>
        </p:sp>
        <p:sp>
          <p:nvSpPr>
            <p:cNvPr id="11" name="Freeform 18"/>
            <p:cNvSpPr>
              <a:spLocks/>
            </p:cNvSpPr>
            <p:nvPr userDrawn="1"/>
          </p:nvSpPr>
          <p:spPr bwMode="auto">
            <a:xfrm>
              <a:off x="2827" y="793"/>
              <a:ext cx="97" cy="69"/>
            </a:xfrm>
            <a:custGeom>
              <a:avLst/>
              <a:gdLst/>
              <a:ahLst/>
              <a:cxnLst>
                <a:cxn ang="0">
                  <a:pos x="13" y="10"/>
                </a:cxn>
                <a:cxn ang="0">
                  <a:pos x="12" y="10"/>
                </a:cxn>
                <a:cxn ang="0">
                  <a:pos x="11" y="37"/>
                </a:cxn>
                <a:cxn ang="0">
                  <a:pos x="17" y="45"/>
                </a:cxn>
                <a:cxn ang="0">
                  <a:pos x="17" y="48"/>
                </a:cxn>
                <a:cxn ang="0">
                  <a:pos x="0" y="48"/>
                </a:cxn>
                <a:cxn ang="0">
                  <a:pos x="0" y="45"/>
                </a:cxn>
                <a:cxn ang="0">
                  <a:pos x="7" y="37"/>
                </a:cxn>
                <a:cxn ang="0">
                  <a:pos x="8" y="9"/>
                </a:cxn>
                <a:cxn ang="0">
                  <a:pos x="3" y="3"/>
                </a:cxn>
                <a:cxn ang="0">
                  <a:pos x="3" y="0"/>
                </a:cxn>
                <a:cxn ang="0">
                  <a:pos x="19" y="0"/>
                </a:cxn>
                <a:cxn ang="0">
                  <a:pos x="34" y="32"/>
                </a:cxn>
                <a:cxn ang="0">
                  <a:pos x="48" y="0"/>
                </a:cxn>
                <a:cxn ang="0">
                  <a:pos x="65" y="0"/>
                </a:cxn>
                <a:cxn ang="0">
                  <a:pos x="65" y="3"/>
                </a:cxn>
                <a:cxn ang="0">
                  <a:pos x="59" y="9"/>
                </a:cxn>
                <a:cxn ang="0">
                  <a:pos x="61" y="37"/>
                </a:cxn>
                <a:cxn ang="0">
                  <a:pos x="68" y="45"/>
                </a:cxn>
                <a:cxn ang="0">
                  <a:pos x="68" y="48"/>
                </a:cxn>
                <a:cxn ang="0">
                  <a:pos x="44" y="48"/>
                </a:cxn>
                <a:cxn ang="0">
                  <a:pos x="44" y="45"/>
                </a:cxn>
                <a:cxn ang="0">
                  <a:pos x="45" y="45"/>
                </a:cxn>
                <a:cxn ang="0">
                  <a:pos x="51" y="40"/>
                </a:cxn>
                <a:cxn ang="0">
                  <a:pos x="51" y="36"/>
                </a:cxn>
                <a:cxn ang="0">
                  <a:pos x="49" y="9"/>
                </a:cxn>
                <a:cxn ang="0">
                  <a:pos x="49" y="9"/>
                </a:cxn>
                <a:cxn ang="0">
                  <a:pos x="32" y="48"/>
                </a:cxn>
                <a:cxn ang="0">
                  <a:pos x="30" y="48"/>
                </a:cxn>
                <a:cxn ang="0">
                  <a:pos x="13" y="10"/>
                </a:cxn>
              </a:cxnLst>
              <a:rect l="0" t="0" r="r" b="b"/>
              <a:pathLst>
                <a:path w="68" h="48">
                  <a:moveTo>
                    <a:pt x="13" y="10"/>
                  </a:moveTo>
                  <a:cubicBezTo>
                    <a:pt x="12" y="10"/>
                    <a:pt x="12" y="10"/>
                    <a:pt x="12" y="10"/>
                  </a:cubicBezTo>
                  <a:cubicBezTo>
                    <a:pt x="11" y="37"/>
                    <a:pt x="11" y="37"/>
                    <a:pt x="11" y="37"/>
                  </a:cubicBezTo>
                  <a:cubicBezTo>
                    <a:pt x="10" y="42"/>
                    <a:pt x="11" y="45"/>
                    <a:pt x="17" y="45"/>
                  </a:cubicBezTo>
                  <a:cubicBezTo>
                    <a:pt x="17" y="48"/>
                    <a:pt x="17" y="48"/>
                    <a:pt x="17" y="48"/>
                  </a:cubicBezTo>
                  <a:cubicBezTo>
                    <a:pt x="0" y="48"/>
                    <a:pt x="0" y="48"/>
                    <a:pt x="0" y="48"/>
                  </a:cubicBezTo>
                  <a:cubicBezTo>
                    <a:pt x="0" y="45"/>
                    <a:pt x="0" y="45"/>
                    <a:pt x="0" y="45"/>
                  </a:cubicBezTo>
                  <a:cubicBezTo>
                    <a:pt x="6" y="45"/>
                    <a:pt x="6" y="43"/>
                    <a:pt x="7" y="37"/>
                  </a:cubicBezTo>
                  <a:cubicBezTo>
                    <a:pt x="8" y="9"/>
                    <a:pt x="8" y="9"/>
                    <a:pt x="8" y="9"/>
                  </a:cubicBezTo>
                  <a:cubicBezTo>
                    <a:pt x="9" y="5"/>
                    <a:pt x="8" y="4"/>
                    <a:pt x="3" y="3"/>
                  </a:cubicBezTo>
                  <a:cubicBezTo>
                    <a:pt x="3" y="0"/>
                    <a:pt x="3" y="0"/>
                    <a:pt x="3" y="0"/>
                  </a:cubicBezTo>
                  <a:cubicBezTo>
                    <a:pt x="19" y="0"/>
                    <a:pt x="19" y="0"/>
                    <a:pt x="19" y="0"/>
                  </a:cubicBezTo>
                  <a:cubicBezTo>
                    <a:pt x="34" y="32"/>
                    <a:pt x="34" y="32"/>
                    <a:pt x="34" y="32"/>
                  </a:cubicBezTo>
                  <a:cubicBezTo>
                    <a:pt x="48" y="0"/>
                    <a:pt x="48" y="0"/>
                    <a:pt x="48" y="0"/>
                  </a:cubicBezTo>
                  <a:cubicBezTo>
                    <a:pt x="65" y="0"/>
                    <a:pt x="65" y="0"/>
                    <a:pt x="65" y="0"/>
                  </a:cubicBezTo>
                  <a:cubicBezTo>
                    <a:pt x="65" y="3"/>
                    <a:pt x="65" y="3"/>
                    <a:pt x="65" y="3"/>
                  </a:cubicBezTo>
                  <a:cubicBezTo>
                    <a:pt x="59" y="4"/>
                    <a:pt x="59" y="4"/>
                    <a:pt x="59" y="9"/>
                  </a:cubicBezTo>
                  <a:cubicBezTo>
                    <a:pt x="61" y="37"/>
                    <a:pt x="61" y="37"/>
                    <a:pt x="61" y="37"/>
                  </a:cubicBezTo>
                  <a:cubicBezTo>
                    <a:pt x="61" y="44"/>
                    <a:pt x="62" y="44"/>
                    <a:pt x="68" y="45"/>
                  </a:cubicBezTo>
                  <a:cubicBezTo>
                    <a:pt x="68" y="48"/>
                    <a:pt x="68" y="48"/>
                    <a:pt x="68" y="48"/>
                  </a:cubicBezTo>
                  <a:cubicBezTo>
                    <a:pt x="44" y="48"/>
                    <a:pt x="44" y="48"/>
                    <a:pt x="44" y="48"/>
                  </a:cubicBezTo>
                  <a:cubicBezTo>
                    <a:pt x="44" y="45"/>
                    <a:pt x="44" y="45"/>
                    <a:pt x="44" y="45"/>
                  </a:cubicBezTo>
                  <a:cubicBezTo>
                    <a:pt x="45" y="45"/>
                    <a:pt x="45" y="45"/>
                    <a:pt x="45" y="45"/>
                  </a:cubicBezTo>
                  <a:cubicBezTo>
                    <a:pt x="48" y="45"/>
                    <a:pt x="51" y="45"/>
                    <a:pt x="51" y="40"/>
                  </a:cubicBezTo>
                  <a:cubicBezTo>
                    <a:pt x="51" y="39"/>
                    <a:pt x="51" y="37"/>
                    <a:pt x="51" y="36"/>
                  </a:cubicBezTo>
                  <a:cubicBezTo>
                    <a:pt x="49" y="9"/>
                    <a:pt x="49" y="9"/>
                    <a:pt x="49" y="9"/>
                  </a:cubicBezTo>
                  <a:cubicBezTo>
                    <a:pt x="49" y="9"/>
                    <a:pt x="49" y="9"/>
                    <a:pt x="49" y="9"/>
                  </a:cubicBezTo>
                  <a:cubicBezTo>
                    <a:pt x="32" y="48"/>
                    <a:pt x="32" y="48"/>
                    <a:pt x="32" y="48"/>
                  </a:cubicBezTo>
                  <a:cubicBezTo>
                    <a:pt x="30" y="48"/>
                    <a:pt x="30" y="48"/>
                    <a:pt x="30" y="48"/>
                  </a:cubicBezTo>
                  <a:lnTo>
                    <a:pt x="13" y="10"/>
                  </a:lnTo>
                  <a:close/>
                </a:path>
              </a:pathLst>
            </a:custGeom>
            <a:solidFill>
              <a:srgbClr val="FFFFFF"/>
            </a:solidFill>
            <a:ln w="9525">
              <a:noFill/>
              <a:round/>
              <a:headEnd/>
              <a:tailEnd/>
            </a:ln>
          </p:spPr>
          <p:txBody>
            <a:bodyPr/>
            <a:lstStyle/>
            <a:p>
              <a:pPr>
                <a:defRPr/>
              </a:pPr>
              <a:endParaRPr lang="en-US"/>
            </a:p>
          </p:txBody>
        </p:sp>
        <p:sp>
          <p:nvSpPr>
            <p:cNvPr id="12" name="Freeform 19"/>
            <p:cNvSpPr>
              <a:spLocks noEditPoints="1"/>
            </p:cNvSpPr>
            <p:nvPr userDrawn="1"/>
          </p:nvSpPr>
          <p:spPr bwMode="auto">
            <a:xfrm>
              <a:off x="2942" y="792"/>
              <a:ext cx="79" cy="70"/>
            </a:xfrm>
            <a:custGeom>
              <a:avLst/>
              <a:gdLst/>
              <a:ahLst/>
              <a:cxnLst>
                <a:cxn ang="0">
                  <a:pos x="16" y="31"/>
                </a:cxn>
                <a:cxn ang="0">
                  <a:pos x="13" y="40"/>
                </a:cxn>
                <a:cxn ang="0">
                  <a:pos x="19" y="46"/>
                </a:cxn>
                <a:cxn ang="0">
                  <a:pos x="20" y="46"/>
                </a:cxn>
                <a:cxn ang="0">
                  <a:pos x="20" y="49"/>
                </a:cxn>
                <a:cxn ang="0">
                  <a:pos x="0" y="49"/>
                </a:cxn>
                <a:cxn ang="0">
                  <a:pos x="0" y="46"/>
                </a:cxn>
                <a:cxn ang="0">
                  <a:pos x="1" y="46"/>
                </a:cxn>
                <a:cxn ang="0">
                  <a:pos x="8" y="39"/>
                </a:cxn>
                <a:cxn ang="0">
                  <a:pos x="21" y="3"/>
                </a:cxn>
                <a:cxn ang="0">
                  <a:pos x="20" y="0"/>
                </a:cxn>
                <a:cxn ang="0">
                  <a:pos x="32" y="0"/>
                </a:cxn>
                <a:cxn ang="0">
                  <a:pos x="47" y="39"/>
                </a:cxn>
                <a:cxn ang="0">
                  <a:pos x="55" y="46"/>
                </a:cxn>
                <a:cxn ang="0">
                  <a:pos x="55" y="49"/>
                </a:cxn>
                <a:cxn ang="0">
                  <a:pos x="30" y="49"/>
                </a:cxn>
                <a:cxn ang="0">
                  <a:pos x="30" y="46"/>
                </a:cxn>
                <a:cxn ang="0">
                  <a:pos x="32" y="46"/>
                </a:cxn>
                <a:cxn ang="0">
                  <a:pos x="36" y="40"/>
                </a:cxn>
                <a:cxn ang="0">
                  <a:pos x="33" y="31"/>
                </a:cxn>
                <a:cxn ang="0">
                  <a:pos x="16" y="31"/>
                </a:cxn>
                <a:cxn ang="0">
                  <a:pos x="24" y="9"/>
                </a:cxn>
                <a:cxn ang="0">
                  <a:pos x="17" y="27"/>
                </a:cxn>
                <a:cxn ang="0">
                  <a:pos x="31" y="27"/>
                </a:cxn>
                <a:cxn ang="0">
                  <a:pos x="24" y="9"/>
                </a:cxn>
              </a:cxnLst>
              <a:rect l="0" t="0" r="r" b="b"/>
              <a:pathLst>
                <a:path w="55" h="49">
                  <a:moveTo>
                    <a:pt x="16" y="31"/>
                  </a:moveTo>
                  <a:cubicBezTo>
                    <a:pt x="13" y="40"/>
                    <a:pt x="13" y="40"/>
                    <a:pt x="13" y="40"/>
                  </a:cubicBezTo>
                  <a:cubicBezTo>
                    <a:pt x="11" y="44"/>
                    <a:pt x="11" y="46"/>
                    <a:pt x="19" y="46"/>
                  </a:cubicBezTo>
                  <a:cubicBezTo>
                    <a:pt x="20" y="46"/>
                    <a:pt x="20" y="46"/>
                    <a:pt x="20" y="46"/>
                  </a:cubicBezTo>
                  <a:cubicBezTo>
                    <a:pt x="20" y="49"/>
                    <a:pt x="20" y="49"/>
                    <a:pt x="20" y="49"/>
                  </a:cubicBezTo>
                  <a:cubicBezTo>
                    <a:pt x="0" y="49"/>
                    <a:pt x="0" y="49"/>
                    <a:pt x="0" y="49"/>
                  </a:cubicBezTo>
                  <a:cubicBezTo>
                    <a:pt x="0" y="46"/>
                    <a:pt x="0" y="46"/>
                    <a:pt x="0" y="46"/>
                  </a:cubicBezTo>
                  <a:cubicBezTo>
                    <a:pt x="1" y="46"/>
                    <a:pt x="1" y="46"/>
                    <a:pt x="1" y="46"/>
                  </a:cubicBezTo>
                  <a:cubicBezTo>
                    <a:pt x="4" y="46"/>
                    <a:pt x="6" y="44"/>
                    <a:pt x="8" y="39"/>
                  </a:cubicBezTo>
                  <a:cubicBezTo>
                    <a:pt x="21" y="3"/>
                    <a:pt x="21" y="3"/>
                    <a:pt x="21" y="3"/>
                  </a:cubicBezTo>
                  <a:cubicBezTo>
                    <a:pt x="20" y="0"/>
                    <a:pt x="20" y="0"/>
                    <a:pt x="20" y="0"/>
                  </a:cubicBezTo>
                  <a:cubicBezTo>
                    <a:pt x="32" y="0"/>
                    <a:pt x="32" y="0"/>
                    <a:pt x="32" y="0"/>
                  </a:cubicBezTo>
                  <a:cubicBezTo>
                    <a:pt x="47" y="39"/>
                    <a:pt x="47" y="39"/>
                    <a:pt x="47" y="39"/>
                  </a:cubicBezTo>
                  <a:cubicBezTo>
                    <a:pt x="49" y="44"/>
                    <a:pt x="51" y="46"/>
                    <a:pt x="55" y="46"/>
                  </a:cubicBezTo>
                  <a:cubicBezTo>
                    <a:pt x="55" y="49"/>
                    <a:pt x="55" y="49"/>
                    <a:pt x="55" y="49"/>
                  </a:cubicBezTo>
                  <a:cubicBezTo>
                    <a:pt x="30" y="49"/>
                    <a:pt x="30" y="49"/>
                    <a:pt x="30" y="49"/>
                  </a:cubicBezTo>
                  <a:cubicBezTo>
                    <a:pt x="30" y="46"/>
                    <a:pt x="30" y="46"/>
                    <a:pt x="30" y="46"/>
                  </a:cubicBezTo>
                  <a:cubicBezTo>
                    <a:pt x="32" y="46"/>
                    <a:pt x="32" y="46"/>
                    <a:pt x="32" y="46"/>
                  </a:cubicBezTo>
                  <a:cubicBezTo>
                    <a:pt x="37" y="46"/>
                    <a:pt x="38" y="44"/>
                    <a:pt x="36" y="40"/>
                  </a:cubicBezTo>
                  <a:cubicBezTo>
                    <a:pt x="33" y="31"/>
                    <a:pt x="33" y="31"/>
                    <a:pt x="33" y="31"/>
                  </a:cubicBezTo>
                  <a:lnTo>
                    <a:pt x="16" y="31"/>
                  </a:lnTo>
                  <a:close/>
                  <a:moveTo>
                    <a:pt x="24" y="9"/>
                  </a:moveTo>
                  <a:cubicBezTo>
                    <a:pt x="17" y="27"/>
                    <a:pt x="17" y="27"/>
                    <a:pt x="17" y="27"/>
                  </a:cubicBezTo>
                  <a:cubicBezTo>
                    <a:pt x="31" y="27"/>
                    <a:pt x="31" y="27"/>
                    <a:pt x="31" y="27"/>
                  </a:cubicBezTo>
                  <a:lnTo>
                    <a:pt x="24" y="9"/>
                  </a:lnTo>
                  <a:close/>
                </a:path>
              </a:pathLst>
            </a:custGeom>
            <a:solidFill>
              <a:srgbClr val="FFFFFF"/>
            </a:solidFill>
            <a:ln w="9525">
              <a:noFill/>
              <a:round/>
              <a:headEnd/>
              <a:tailEnd/>
            </a:ln>
          </p:spPr>
          <p:txBody>
            <a:bodyPr/>
            <a:lstStyle/>
            <a:p>
              <a:pPr>
                <a:defRPr/>
              </a:pPr>
              <a:endParaRPr lang="en-US"/>
            </a:p>
          </p:txBody>
        </p:sp>
        <p:sp>
          <p:nvSpPr>
            <p:cNvPr id="13" name="Freeform 20"/>
            <p:cNvSpPr>
              <a:spLocks/>
            </p:cNvSpPr>
            <p:nvPr userDrawn="1"/>
          </p:nvSpPr>
          <p:spPr bwMode="auto">
            <a:xfrm>
              <a:off x="3031" y="792"/>
              <a:ext cx="75" cy="70"/>
            </a:xfrm>
            <a:custGeom>
              <a:avLst/>
              <a:gdLst/>
              <a:ahLst/>
              <a:cxnLst>
                <a:cxn ang="0">
                  <a:pos x="31" y="40"/>
                </a:cxn>
                <a:cxn ang="0">
                  <a:pos x="38" y="46"/>
                </a:cxn>
                <a:cxn ang="0">
                  <a:pos x="40" y="46"/>
                </a:cxn>
                <a:cxn ang="0">
                  <a:pos x="40" y="49"/>
                </a:cxn>
                <a:cxn ang="0">
                  <a:pos x="12" y="49"/>
                </a:cxn>
                <a:cxn ang="0">
                  <a:pos x="12" y="46"/>
                </a:cxn>
                <a:cxn ang="0">
                  <a:pos x="15" y="46"/>
                </a:cxn>
                <a:cxn ang="0">
                  <a:pos x="21" y="40"/>
                </a:cxn>
                <a:cxn ang="0">
                  <a:pos x="21" y="5"/>
                </a:cxn>
                <a:cxn ang="0">
                  <a:pos x="12" y="5"/>
                </a:cxn>
                <a:cxn ang="0">
                  <a:pos x="4" y="14"/>
                </a:cxn>
                <a:cxn ang="0">
                  <a:pos x="0" y="14"/>
                </a:cxn>
                <a:cxn ang="0">
                  <a:pos x="2" y="0"/>
                </a:cxn>
                <a:cxn ang="0">
                  <a:pos x="4" y="0"/>
                </a:cxn>
                <a:cxn ang="0">
                  <a:pos x="6" y="1"/>
                </a:cxn>
                <a:cxn ang="0">
                  <a:pos x="8" y="1"/>
                </a:cxn>
                <a:cxn ang="0">
                  <a:pos x="44" y="1"/>
                </a:cxn>
                <a:cxn ang="0">
                  <a:pos x="48" y="0"/>
                </a:cxn>
                <a:cxn ang="0">
                  <a:pos x="50" y="0"/>
                </a:cxn>
                <a:cxn ang="0">
                  <a:pos x="52" y="14"/>
                </a:cxn>
                <a:cxn ang="0">
                  <a:pos x="48" y="14"/>
                </a:cxn>
                <a:cxn ang="0">
                  <a:pos x="40" y="5"/>
                </a:cxn>
                <a:cxn ang="0">
                  <a:pos x="31" y="5"/>
                </a:cxn>
                <a:cxn ang="0">
                  <a:pos x="31" y="40"/>
                </a:cxn>
              </a:cxnLst>
              <a:rect l="0" t="0" r="r" b="b"/>
              <a:pathLst>
                <a:path w="52" h="49">
                  <a:moveTo>
                    <a:pt x="31" y="40"/>
                  </a:moveTo>
                  <a:cubicBezTo>
                    <a:pt x="31" y="44"/>
                    <a:pt x="32" y="46"/>
                    <a:pt x="38" y="46"/>
                  </a:cubicBezTo>
                  <a:cubicBezTo>
                    <a:pt x="40" y="46"/>
                    <a:pt x="40" y="46"/>
                    <a:pt x="40" y="46"/>
                  </a:cubicBezTo>
                  <a:cubicBezTo>
                    <a:pt x="40" y="49"/>
                    <a:pt x="40" y="49"/>
                    <a:pt x="40" y="49"/>
                  </a:cubicBezTo>
                  <a:cubicBezTo>
                    <a:pt x="12" y="49"/>
                    <a:pt x="12" y="49"/>
                    <a:pt x="12" y="49"/>
                  </a:cubicBezTo>
                  <a:cubicBezTo>
                    <a:pt x="12" y="46"/>
                    <a:pt x="12" y="46"/>
                    <a:pt x="12" y="46"/>
                  </a:cubicBezTo>
                  <a:cubicBezTo>
                    <a:pt x="15" y="46"/>
                    <a:pt x="15" y="46"/>
                    <a:pt x="15" y="46"/>
                  </a:cubicBezTo>
                  <a:cubicBezTo>
                    <a:pt x="19" y="46"/>
                    <a:pt x="21" y="44"/>
                    <a:pt x="21" y="40"/>
                  </a:cubicBezTo>
                  <a:cubicBezTo>
                    <a:pt x="21" y="5"/>
                    <a:pt x="21" y="5"/>
                    <a:pt x="21" y="5"/>
                  </a:cubicBezTo>
                  <a:cubicBezTo>
                    <a:pt x="12" y="5"/>
                    <a:pt x="12" y="5"/>
                    <a:pt x="12" y="5"/>
                  </a:cubicBezTo>
                  <a:cubicBezTo>
                    <a:pt x="6" y="5"/>
                    <a:pt x="5" y="6"/>
                    <a:pt x="4" y="14"/>
                  </a:cubicBezTo>
                  <a:cubicBezTo>
                    <a:pt x="0" y="14"/>
                    <a:pt x="0" y="14"/>
                    <a:pt x="0" y="14"/>
                  </a:cubicBezTo>
                  <a:cubicBezTo>
                    <a:pt x="2" y="0"/>
                    <a:pt x="2" y="0"/>
                    <a:pt x="2" y="0"/>
                  </a:cubicBezTo>
                  <a:cubicBezTo>
                    <a:pt x="4" y="0"/>
                    <a:pt x="4" y="0"/>
                    <a:pt x="4" y="0"/>
                  </a:cubicBezTo>
                  <a:cubicBezTo>
                    <a:pt x="5" y="1"/>
                    <a:pt x="5" y="1"/>
                    <a:pt x="6" y="1"/>
                  </a:cubicBezTo>
                  <a:cubicBezTo>
                    <a:pt x="6" y="1"/>
                    <a:pt x="7" y="1"/>
                    <a:pt x="8" y="1"/>
                  </a:cubicBezTo>
                  <a:cubicBezTo>
                    <a:pt x="44" y="1"/>
                    <a:pt x="44" y="1"/>
                    <a:pt x="44" y="1"/>
                  </a:cubicBezTo>
                  <a:cubicBezTo>
                    <a:pt x="46" y="1"/>
                    <a:pt x="47" y="1"/>
                    <a:pt x="48" y="0"/>
                  </a:cubicBezTo>
                  <a:cubicBezTo>
                    <a:pt x="50" y="0"/>
                    <a:pt x="50" y="0"/>
                    <a:pt x="50" y="0"/>
                  </a:cubicBezTo>
                  <a:cubicBezTo>
                    <a:pt x="52" y="14"/>
                    <a:pt x="52" y="14"/>
                    <a:pt x="52" y="14"/>
                  </a:cubicBezTo>
                  <a:cubicBezTo>
                    <a:pt x="48" y="14"/>
                    <a:pt x="48" y="14"/>
                    <a:pt x="48" y="14"/>
                  </a:cubicBezTo>
                  <a:cubicBezTo>
                    <a:pt x="47" y="6"/>
                    <a:pt x="46" y="5"/>
                    <a:pt x="40" y="5"/>
                  </a:cubicBezTo>
                  <a:cubicBezTo>
                    <a:pt x="31" y="5"/>
                    <a:pt x="31" y="5"/>
                    <a:pt x="31" y="5"/>
                  </a:cubicBezTo>
                  <a:lnTo>
                    <a:pt x="31" y="40"/>
                  </a:lnTo>
                  <a:close/>
                </a:path>
              </a:pathLst>
            </a:custGeom>
            <a:solidFill>
              <a:srgbClr val="FFFFFF"/>
            </a:solidFill>
            <a:ln w="9525">
              <a:noFill/>
              <a:round/>
              <a:headEnd/>
              <a:tailEnd/>
            </a:ln>
          </p:spPr>
          <p:txBody>
            <a:bodyPr/>
            <a:lstStyle/>
            <a:p>
              <a:pPr>
                <a:defRPr/>
              </a:pPr>
              <a:endParaRPr lang="en-US"/>
            </a:p>
          </p:txBody>
        </p:sp>
        <p:sp>
          <p:nvSpPr>
            <p:cNvPr id="14" name="Freeform 21"/>
            <p:cNvSpPr>
              <a:spLocks/>
            </p:cNvSpPr>
            <p:nvPr userDrawn="1"/>
          </p:nvSpPr>
          <p:spPr bwMode="auto">
            <a:xfrm>
              <a:off x="3126" y="793"/>
              <a:ext cx="34" cy="69"/>
            </a:xfrm>
            <a:custGeom>
              <a:avLst/>
              <a:gdLst/>
              <a:ahLst/>
              <a:cxnLst>
                <a:cxn ang="0">
                  <a:pos x="0" y="0"/>
                </a:cxn>
                <a:cxn ang="0">
                  <a:pos x="24" y="0"/>
                </a:cxn>
                <a:cxn ang="0">
                  <a:pos x="24" y="3"/>
                </a:cxn>
                <a:cxn ang="0">
                  <a:pos x="23" y="3"/>
                </a:cxn>
                <a:cxn ang="0">
                  <a:pos x="17" y="9"/>
                </a:cxn>
                <a:cxn ang="0">
                  <a:pos x="17" y="39"/>
                </a:cxn>
                <a:cxn ang="0">
                  <a:pos x="23" y="45"/>
                </a:cxn>
                <a:cxn ang="0">
                  <a:pos x="24" y="45"/>
                </a:cxn>
                <a:cxn ang="0">
                  <a:pos x="24" y="48"/>
                </a:cxn>
                <a:cxn ang="0">
                  <a:pos x="0" y="48"/>
                </a:cxn>
                <a:cxn ang="0">
                  <a:pos x="0" y="45"/>
                </a:cxn>
                <a:cxn ang="0">
                  <a:pos x="1" y="45"/>
                </a:cxn>
                <a:cxn ang="0">
                  <a:pos x="7" y="40"/>
                </a:cxn>
                <a:cxn ang="0">
                  <a:pos x="7" y="9"/>
                </a:cxn>
                <a:cxn ang="0">
                  <a:pos x="1" y="3"/>
                </a:cxn>
                <a:cxn ang="0">
                  <a:pos x="0" y="3"/>
                </a:cxn>
                <a:cxn ang="0">
                  <a:pos x="0" y="0"/>
                </a:cxn>
              </a:cxnLst>
              <a:rect l="0" t="0" r="r" b="b"/>
              <a:pathLst>
                <a:path w="24" h="48">
                  <a:moveTo>
                    <a:pt x="0" y="0"/>
                  </a:moveTo>
                  <a:cubicBezTo>
                    <a:pt x="24" y="0"/>
                    <a:pt x="24" y="0"/>
                    <a:pt x="24" y="0"/>
                  </a:cubicBezTo>
                  <a:cubicBezTo>
                    <a:pt x="24" y="3"/>
                    <a:pt x="24" y="3"/>
                    <a:pt x="24" y="3"/>
                  </a:cubicBezTo>
                  <a:cubicBezTo>
                    <a:pt x="23" y="3"/>
                    <a:pt x="23" y="3"/>
                    <a:pt x="23" y="3"/>
                  </a:cubicBezTo>
                  <a:cubicBezTo>
                    <a:pt x="19" y="3"/>
                    <a:pt x="17" y="5"/>
                    <a:pt x="17" y="9"/>
                  </a:cubicBezTo>
                  <a:cubicBezTo>
                    <a:pt x="17" y="39"/>
                    <a:pt x="17" y="39"/>
                    <a:pt x="17" y="39"/>
                  </a:cubicBezTo>
                  <a:cubicBezTo>
                    <a:pt x="17" y="43"/>
                    <a:pt x="19" y="45"/>
                    <a:pt x="23" y="45"/>
                  </a:cubicBezTo>
                  <a:cubicBezTo>
                    <a:pt x="24" y="45"/>
                    <a:pt x="24" y="45"/>
                    <a:pt x="24" y="45"/>
                  </a:cubicBezTo>
                  <a:cubicBezTo>
                    <a:pt x="24" y="48"/>
                    <a:pt x="24" y="48"/>
                    <a:pt x="24" y="48"/>
                  </a:cubicBezTo>
                  <a:cubicBezTo>
                    <a:pt x="0" y="48"/>
                    <a:pt x="0" y="48"/>
                    <a:pt x="0" y="48"/>
                  </a:cubicBezTo>
                  <a:cubicBezTo>
                    <a:pt x="0" y="45"/>
                    <a:pt x="0" y="45"/>
                    <a:pt x="0" y="45"/>
                  </a:cubicBezTo>
                  <a:cubicBezTo>
                    <a:pt x="1" y="45"/>
                    <a:pt x="1" y="45"/>
                    <a:pt x="1" y="45"/>
                  </a:cubicBezTo>
                  <a:cubicBezTo>
                    <a:pt x="5" y="45"/>
                    <a:pt x="7" y="43"/>
                    <a:pt x="7" y="40"/>
                  </a:cubicBezTo>
                  <a:cubicBezTo>
                    <a:pt x="7" y="9"/>
                    <a:pt x="7" y="9"/>
                    <a:pt x="7" y="9"/>
                  </a:cubicBezTo>
                  <a:cubicBezTo>
                    <a:pt x="7" y="5"/>
                    <a:pt x="5"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15" name="Freeform 22"/>
            <p:cNvSpPr>
              <a:spLocks noEditPoints="1"/>
            </p:cNvSpPr>
            <p:nvPr userDrawn="1"/>
          </p:nvSpPr>
          <p:spPr bwMode="auto">
            <a:xfrm>
              <a:off x="3184" y="792"/>
              <a:ext cx="80" cy="71"/>
            </a:xfrm>
            <a:custGeom>
              <a:avLst/>
              <a:gdLst/>
              <a:ahLst/>
              <a:cxnLst>
                <a:cxn ang="0">
                  <a:pos x="29" y="0"/>
                </a:cxn>
                <a:cxn ang="0">
                  <a:pos x="56" y="24"/>
                </a:cxn>
                <a:cxn ang="0">
                  <a:pos x="28" y="50"/>
                </a:cxn>
                <a:cxn ang="0">
                  <a:pos x="0" y="26"/>
                </a:cxn>
                <a:cxn ang="0">
                  <a:pos x="29" y="0"/>
                </a:cxn>
                <a:cxn ang="0">
                  <a:pos x="29" y="47"/>
                </a:cxn>
                <a:cxn ang="0">
                  <a:pos x="45" y="27"/>
                </a:cxn>
                <a:cxn ang="0">
                  <a:pos x="27" y="3"/>
                </a:cxn>
                <a:cxn ang="0">
                  <a:pos x="11" y="22"/>
                </a:cxn>
                <a:cxn ang="0">
                  <a:pos x="29" y="47"/>
                </a:cxn>
              </a:cxnLst>
              <a:rect l="0" t="0" r="r" b="b"/>
              <a:pathLst>
                <a:path w="56" h="50">
                  <a:moveTo>
                    <a:pt x="29" y="0"/>
                  </a:moveTo>
                  <a:cubicBezTo>
                    <a:pt x="45" y="0"/>
                    <a:pt x="56" y="10"/>
                    <a:pt x="56" y="24"/>
                  </a:cubicBezTo>
                  <a:cubicBezTo>
                    <a:pt x="56" y="38"/>
                    <a:pt x="46" y="50"/>
                    <a:pt x="28" y="50"/>
                  </a:cubicBezTo>
                  <a:cubicBezTo>
                    <a:pt x="10" y="50"/>
                    <a:pt x="0" y="39"/>
                    <a:pt x="0" y="26"/>
                  </a:cubicBezTo>
                  <a:cubicBezTo>
                    <a:pt x="0" y="11"/>
                    <a:pt x="12" y="0"/>
                    <a:pt x="29" y="0"/>
                  </a:cubicBezTo>
                  <a:close/>
                  <a:moveTo>
                    <a:pt x="29" y="47"/>
                  </a:moveTo>
                  <a:cubicBezTo>
                    <a:pt x="40" y="47"/>
                    <a:pt x="45" y="37"/>
                    <a:pt x="45" y="27"/>
                  </a:cubicBezTo>
                  <a:cubicBezTo>
                    <a:pt x="45" y="15"/>
                    <a:pt x="39" y="3"/>
                    <a:pt x="27" y="3"/>
                  </a:cubicBezTo>
                  <a:cubicBezTo>
                    <a:pt x="18" y="3"/>
                    <a:pt x="11" y="11"/>
                    <a:pt x="11" y="22"/>
                  </a:cubicBezTo>
                  <a:cubicBezTo>
                    <a:pt x="11" y="37"/>
                    <a:pt x="19" y="47"/>
                    <a:pt x="29" y="47"/>
                  </a:cubicBezTo>
                  <a:close/>
                </a:path>
              </a:pathLst>
            </a:custGeom>
            <a:solidFill>
              <a:srgbClr val="FFFFFF"/>
            </a:solidFill>
            <a:ln w="9525">
              <a:noFill/>
              <a:round/>
              <a:headEnd/>
              <a:tailEnd/>
            </a:ln>
          </p:spPr>
          <p:txBody>
            <a:bodyPr/>
            <a:lstStyle/>
            <a:p>
              <a:pPr>
                <a:defRPr/>
              </a:pPr>
              <a:endParaRPr lang="en-US"/>
            </a:p>
          </p:txBody>
        </p:sp>
        <p:sp>
          <p:nvSpPr>
            <p:cNvPr id="16" name="Freeform 23"/>
            <p:cNvSpPr>
              <a:spLocks/>
            </p:cNvSpPr>
            <p:nvPr userDrawn="1"/>
          </p:nvSpPr>
          <p:spPr bwMode="auto">
            <a:xfrm>
              <a:off x="3289" y="793"/>
              <a:ext cx="83" cy="69"/>
            </a:xfrm>
            <a:custGeom>
              <a:avLst/>
              <a:gdLst/>
              <a:ahLst/>
              <a:cxnLst>
                <a:cxn ang="0">
                  <a:pos x="11" y="39"/>
                </a:cxn>
                <a:cxn ang="0">
                  <a:pos x="18" y="45"/>
                </a:cxn>
                <a:cxn ang="0">
                  <a:pos x="18" y="48"/>
                </a:cxn>
                <a:cxn ang="0">
                  <a:pos x="0" y="48"/>
                </a:cxn>
                <a:cxn ang="0">
                  <a:pos x="0" y="45"/>
                </a:cxn>
                <a:cxn ang="0">
                  <a:pos x="0" y="45"/>
                </a:cxn>
                <a:cxn ang="0">
                  <a:pos x="6" y="40"/>
                </a:cxn>
                <a:cxn ang="0">
                  <a:pos x="6" y="5"/>
                </a:cxn>
                <a:cxn ang="0">
                  <a:pos x="0" y="3"/>
                </a:cxn>
                <a:cxn ang="0">
                  <a:pos x="0" y="0"/>
                </a:cxn>
                <a:cxn ang="0">
                  <a:pos x="16" y="0"/>
                </a:cxn>
                <a:cxn ang="0">
                  <a:pos x="47" y="33"/>
                </a:cxn>
                <a:cxn ang="0">
                  <a:pos x="47" y="10"/>
                </a:cxn>
                <a:cxn ang="0">
                  <a:pos x="39" y="3"/>
                </a:cxn>
                <a:cxn ang="0">
                  <a:pos x="39" y="3"/>
                </a:cxn>
                <a:cxn ang="0">
                  <a:pos x="39" y="0"/>
                </a:cxn>
                <a:cxn ang="0">
                  <a:pos x="58" y="0"/>
                </a:cxn>
                <a:cxn ang="0">
                  <a:pos x="58" y="3"/>
                </a:cxn>
                <a:cxn ang="0">
                  <a:pos x="58" y="3"/>
                </a:cxn>
                <a:cxn ang="0">
                  <a:pos x="51" y="7"/>
                </a:cxn>
                <a:cxn ang="0">
                  <a:pos x="51" y="48"/>
                </a:cxn>
                <a:cxn ang="0">
                  <a:pos x="47" y="48"/>
                </a:cxn>
                <a:cxn ang="0">
                  <a:pos x="11" y="10"/>
                </a:cxn>
                <a:cxn ang="0">
                  <a:pos x="11" y="39"/>
                </a:cxn>
              </a:cxnLst>
              <a:rect l="0" t="0" r="r" b="b"/>
              <a:pathLst>
                <a:path w="58" h="48">
                  <a:moveTo>
                    <a:pt x="11" y="39"/>
                  </a:moveTo>
                  <a:cubicBezTo>
                    <a:pt x="11" y="43"/>
                    <a:pt x="12" y="45"/>
                    <a:pt x="18" y="45"/>
                  </a:cubicBezTo>
                  <a:cubicBezTo>
                    <a:pt x="18" y="48"/>
                    <a:pt x="18" y="48"/>
                    <a:pt x="18" y="48"/>
                  </a:cubicBezTo>
                  <a:cubicBezTo>
                    <a:pt x="0" y="48"/>
                    <a:pt x="0" y="48"/>
                    <a:pt x="0" y="48"/>
                  </a:cubicBezTo>
                  <a:cubicBezTo>
                    <a:pt x="0" y="45"/>
                    <a:pt x="0" y="45"/>
                    <a:pt x="0" y="45"/>
                  </a:cubicBezTo>
                  <a:cubicBezTo>
                    <a:pt x="0" y="45"/>
                    <a:pt x="0" y="45"/>
                    <a:pt x="0" y="45"/>
                  </a:cubicBezTo>
                  <a:cubicBezTo>
                    <a:pt x="5" y="45"/>
                    <a:pt x="6" y="43"/>
                    <a:pt x="6" y="40"/>
                  </a:cubicBezTo>
                  <a:cubicBezTo>
                    <a:pt x="6" y="5"/>
                    <a:pt x="6" y="5"/>
                    <a:pt x="6" y="5"/>
                  </a:cubicBezTo>
                  <a:cubicBezTo>
                    <a:pt x="4" y="4"/>
                    <a:pt x="2" y="3"/>
                    <a:pt x="0" y="3"/>
                  </a:cubicBezTo>
                  <a:cubicBezTo>
                    <a:pt x="0" y="0"/>
                    <a:pt x="0" y="0"/>
                    <a:pt x="0" y="0"/>
                  </a:cubicBezTo>
                  <a:cubicBezTo>
                    <a:pt x="16" y="0"/>
                    <a:pt x="16" y="0"/>
                    <a:pt x="16" y="0"/>
                  </a:cubicBezTo>
                  <a:cubicBezTo>
                    <a:pt x="47" y="33"/>
                    <a:pt x="47" y="33"/>
                    <a:pt x="47" y="33"/>
                  </a:cubicBezTo>
                  <a:cubicBezTo>
                    <a:pt x="47" y="10"/>
                    <a:pt x="47" y="10"/>
                    <a:pt x="47" y="10"/>
                  </a:cubicBezTo>
                  <a:cubicBezTo>
                    <a:pt x="47" y="4"/>
                    <a:pt x="46" y="3"/>
                    <a:pt x="39" y="3"/>
                  </a:cubicBezTo>
                  <a:cubicBezTo>
                    <a:pt x="39" y="3"/>
                    <a:pt x="39" y="3"/>
                    <a:pt x="39" y="3"/>
                  </a:cubicBezTo>
                  <a:cubicBezTo>
                    <a:pt x="39" y="0"/>
                    <a:pt x="39" y="0"/>
                    <a:pt x="39" y="0"/>
                  </a:cubicBezTo>
                  <a:cubicBezTo>
                    <a:pt x="58" y="0"/>
                    <a:pt x="58" y="0"/>
                    <a:pt x="58" y="0"/>
                  </a:cubicBezTo>
                  <a:cubicBezTo>
                    <a:pt x="58" y="3"/>
                    <a:pt x="58" y="3"/>
                    <a:pt x="58" y="3"/>
                  </a:cubicBezTo>
                  <a:cubicBezTo>
                    <a:pt x="58" y="3"/>
                    <a:pt x="58" y="3"/>
                    <a:pt x="58" y="3"/>
                  </a:cubicBezTo>
                  <a:cubicBezTo>
                    <a:pt x="53" y="3"/>
                    <a:pt x="51" y="4"/>
                    <a:pt x="51" y="7"/>
                  </a:cubicBezTo>
                  <a:cubicBezTo>
                    <a:pt x="51" y="48"/>
                    <a:pt x="51" y="48"/>
                    <a:pt x="51" y="48"/>
                  </a:cubicBezTo>
                  <a:cubicBezTo>
                    <a:pt x="47" y="48"/>
                    <a:pt x="47" y="48"/>
                    <a:pt x="47" y="48"/>
                  </a:cubicBezTo>
                  <a:cubicBezTo>
                    <a:pt x="11" y="10"/>
                    <a:pt x="11" y="10"/>
                    <a:pt x="11" y="10"/>
                  </a:cubicBezTo>
                  <a:lnTo>
                    <a:pt x="11" y="39"/>
                  </a:lnTo>
                  <a:close/>
                </a:path>
              </a:pathLst>
            </a:custGeom>
            <a:solidFill>
              <a:srgbClr val="FFFFFF"/>
            </a:solidFill>
            <a:ln w="9525">
              <a:noFill/>
              <a:round/>
              <a:headEnd/>
              <a:tailEnd/>
            </a:ln>
          </p:spPr>
          <p:txBody>
            <a:bodyPr/>
            <a:lstStyle/>
            <a:p>
              <a:pPr>
                <a:defRPr/>
              </a:pPr>
              <a:endParaRPr lang="en-US"/>
            </a:p>
          </p:txBody>
        </p:sp>
        <p:sp>
          <p:nvSpPr>
            <p:cNvPr id="17" name="Freeform 24"/>
            <p:cNvSpPr>
              <a:spLocks/>
            </p:cNvSpPr>
            <p:nvPr userDrawn="1"/>
          </p:nvSpPr>
          <p:spPr bwMode="auto">
            <a:xfrm>
              <a:off x="2382" y="910"/>
              <a:ext cx="74" cy="70"/>
            </a:xfrm>
            <a:custGeom>
              <a:avLst/>
              <a:gdLst/>
              <a:ahLst/>
              <a:cxnLst>
                <a:cxn ang="0">
                  <a:pos x="31" y="40"/>
                </a:cxn>
                <a:cxn ang="0">
                  <a:pos x="38" y="46"/>
                </a:cxn>
                <a:cxn ang="0">
                  <a:pos x="40" y="46"/>
                </a:cxn>
                <a:cxn ang="0">
                  <a:pos x="40" y="49"/>
                </a:cxn>
                <a:cxn ang="0">
                  <a:pos x="12" y="49"/>
                </a:cxn>
                <a:cxn ang="0">
                  <a:pos x="12" y="46"/>
                </a:cxn>
                <a:cxn ang="0">
                  <a:pos x="15" y="46"/>
                </a:cxn>
                <a:cxn ang="0">
                  <a:pos x="21" y="40"/>
                </a:cxn>
                <a:cxn ang="0">
                  <a:pos x="21" y="6"/>
                </a:cxn>
                <a:cxn ang="0">
                  <a:pos x="12" y="6"/>
                </a:cxn>
                <a:cxn ang="0">
                  <a:pos x="3" y="15"/>
                </a:cxn>
                <a:cxn ang="0">
                  <a:pos x="0" y="15"/>
                </a:cxn>
                <a:cxn ang="0">
                  <a:pos x="2" y="0"/>
                </a:cxn>
                <a:cxn ang="0">
                  <a:pos x="4" y="0"/>
                </a:cxn>
                <a:cxn ang="0">
                  <a:pos x="6" y="2"/>
                </a:cxn>
                <a:cxn ang="0">
                  <a:pos x="8" y="2"/>
                </a:cxn>
                <a:cxn ang="0">
                  <a:pos x="44" y="2"/>
                </a:cxn>
                <a:cxn ang="0">
                  <a:pos x="48" y="0"/>
                </a:cxn>
                <a:cxn ang="0">
                  <a:pos x="50" y="0"/>
                </a:cxn>
                <a:cxn ang="0">
                  <a:pos x="52" y="15"/>
                </a:cxn>
                <a:cxn ang="0">
                  <a:pos x="48" y="15"/>
                </a:cxn>
                <a:cxn ang="0">
                  <a:pos x="40" y="6"/>
                </a:cxn>
                <a:cxn ang="0">
                  <a:pos x="31" y="6"/>
                </a:cxn>
                <a:cxn ang="0">
                  <a:pos x="31" y="40"/>
                </a:cxn>
              </a:cxnLst>
              <a:rect l="0" t="0" r="r" b="b"/>
              <a:pathLst>
                <a:path w="52" h="49">
                  <a:moveTo>
                    <a:pt x="31" y="40"/>
                  </a:moveTo>
                  <a:cubicBezTo>
                    <a:pt x="31" y="44"/>
                    <a:pt x="32" y="46"/>
                    <a:pt x="38" y="46"/>
                  </a:cubicBezTo>
                  <a:cubicBezTo>
                    <a:pt x="40" y="46"/>
                    <a:pt x="40" y="46"/>
                    <a:pt x="40" y="46"/>
                  </a:cubicBezTo>
                  <a:cubicBezTo>
                    <a:pt x="40" y="49"/>
                    <a:pt x="40" y="49"/>
                    <a:pt x="40" y="49"/>
                  </a:cubicBezTo>
                  <a:cubicBezTo>
                    <a:pt x="12" y="49"/>
                    <a:pt x="12" y="49"/>
                    <a:pt x="12" y="49"/>
                  </a:cubicBezTo>
                  <a:cubicBezTo>
                    <a:pt x="12" y="46"/>
                    <a:pt x="12" y="46"/>
                    <a:pt x="12" y="46"/>
                  </a:cubicBezTo>
                  <a:cubicBezTo>
                    <a:pt x="15" y="46"/>
                    <a:pt x="15" y="46"/>
                    <a:pt x="15" y="46"/>
                  </a:cubicBezTo>
                  <a:cubicBezTo>
                    <a:pt x="19" y="46"/>
                    <a:pt x="21" y="45"/>
                    <a:pt x="21" y="40"/>
                  </a:cubicBezTo>
                  <a:cubicBezTo>
                    <a:pt x="21" y="6"/>
                    <a:pt x="21" y="6"/>
                    <a:pt x="21" y="6"/>
                  </a:cubicBezTo>
                  <a:cubicBezTo>
                    <a:pt x="12" y="6"/>
                    <a:pt x="12" y="6"/>
                    <a:pt x="12" y="6"/>
                  </a:cubicBezTo>
                  <a:cubicBezTo>
                    <a:pt x="6" y="6"/>
                    <a:pt x="5" y="7"/>
                    <a:pt x="3" y="15"/>
                  </a:cubicBezTo>
                  <a:cubicBezTo>
                    <a:pt x="0" y="15"/>
                    <a:pt x="0" y="15"/>
                    <a:pt x="0" y="15"/>
                  </a:cubicBezTo>
                  <a:cubicBezTo>
                    <a:pt x="2" y="0"/>
                    <a:pt x="2" y="0"/>
                    <a:pt x="2" y="0"/>
                  </a:cubicBezTo>
                  <a:cubicBezTo>
                    <a:pt x="4" y="0"/>
                    <a:pt x="4" y="0"/>
                    <a:pt x="4" y="0"/>
                  </a:cubicBezTo>
                  <a:cubicBezTo>
                    <a:pt x="5" y="1"/>
                    <a:pt x="5" y="1"/>
                    <a:pt x="6" y="2"/>
                  </a:cubicBezTo>
                  <a:cubicBezTo>
                    <a:pt x="6" y="2"/>
                    <a:pt x="7" y="2"/>
                    <a:pt x="8" y="2"/>
                  </a:cubicBezTo>
                  <a:cubicBezTo>
                    <a:pt x="44" y="2"/>
                    <a:pt x="44" y="2"/>
                    <a:pt x="44" y="2"/>
                  </a:cubicBezTo>
                  <a:cubicBezTo>
                    <a:pt x="46" y="2"/>
                    <a:pt x="47" y="2"/>
                    <a:pt x="48" y="0"/>
                  </a:cubicBezTo>
                  <a:cubicBezTo>
                    <a:pt x="50" y="0"/>
                    <a:pt x="50" y="0"/>
                    <a:pt x="50" y="0"/>
                  </a:cubicBezTo>
                  <a:cubicBezTo>
                    <a:pt x="52" y="15"/>
                    <a:pt x="52" y="15"/>
                    <a:pt x="52" y="15"/>
                  </a:cubicBezTo>
                  <a:cubicBezTo>
                    <a:pt x="48" y="15"/>
                    <a:pt x="48" y="15"/>
                    <a:pt x="48" y="15"/>
                  </a:cubicBezTo>
                  <a:cubicBezTo>
                    <a:pt x="47" y="7"/>
                    <a:pt x="46" y="6"/>
                    <a:pt x="40" y="6"/>
                  </a:cubicBezTo>
                  <a:cubicBezTo>
                    <a:pt x="31" y="6"/>
                    <a:pt x="31" y="6"/>
                    <a:pt x="31" y="6"/>
                  </a:cubicBezTo>
                  <a:lnTo>
                    <a:pt x="31" y="40"/>
                  </a:lnTo>
                  <a:close/>
                </a:path>
              </a:pathLst>
            </a:custGeom>
            <a:solidFill>
              <a:srgbClr val="FFFFFF"/>
            </a:solidFill>
            <a:ln w="9525">
              <a:noFill/>
              <a:round/>
              <a:headEnd/>
              <a:tailEnd/>
            </a:ln>
          </p:spPr>
          <p:txBody>
            <a:bodyPr/>
            <a:lstStyle/>
            <a:p>
              <a:pPr>
                <a:defRPr/>
              </a:pPr>
              <a:endParaRPr lang="en-US"/>
            </a:p>
          </p:txBody>
        </p:sp>
        <p:sp>
          <p:nvSpPr>
            <p:cNvPr id="18" name="Freeform 25"/>
            <p:cNvSpPr>
              <a:spLocks/>
            </p:cNvSpPr>
            <p:nvPr userDrawn="1"/>
          </p:nvSpPr>
          <p:spPr bwMode="auto">
            <a:xfrm>
              <a:off x="2473" y="913"/>
              <a:ext cx="67" cy="67"/>
            </a:xfrm>
            <a:custGeom>
              <a:avLst/>
              <a:gdLst/>
              <a:ahLst/>
              <a:cxnLst>
                <a:cxn ang="0">
                  <a:pos x="37"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3" y="43"/>
                </a:cxn>
                <a:cxn ang="0">
                  <a:pos x="35" y="43"/>
                </a:cxn>
                <a:cxn ang="0">
                  <a:pos x="44" y="35"/>
                </a:cxn>
                <a:cxn ang="0">
                  <a:pos x="47" y="35"/>
                </a:cxn>
                <a:cxn ang="0">
                  <a:pos x="46" y="47"/>
                </a:cxn>
                <a:cxn ang="0">
                  <a:pos x="0" y="47"/>
                </a:cxn>
                <a:cxn ang="0">
                  <a:pos x="0" y="44"/>
                </a:cxn>
                <a:cxn ang="0">
                  <a:pos x="3" y="44"/>
                </a:cxn>
                <a:cxn ang="0">
                  <a:pos x="9" y="39"/>
                </a:cxn>
                <a:cxn ang="0">
                  <a:pos x="9" y="8"/>
                </a:cxn>
                <a:cxn ang="0">
                  <a:pos x="3" y="3"/>
                </a:cxn>
                <a:cxn ang="0">
                  <a:pos x="2" y="3"/>
                </a:cxn>
                <a:cxn ang="0">
                  <a:pos x="2" y="0"/>
                </a:cxn>
                <a:cxn ang="0">
                  <a:pos x="44" y="0"/>
                </a:cxn>
                <a:cxn ang="0">
                  <a:pos x="45" y="11"/>
                </a:cxn>
                <a:cxn ang="0">
                  <a:pos x="42" y="11"/>
                </a:cxn>
                <a:cxn ang="0">
                  <a:pos x="37" y="4"/>
                </a:cxn>
              </a:cxnLst>
              <a:rect l="0" t="0" r="r" b="b"/>
              <a:pathLst>
                <a:path w="47" h="47">
                  <a:moveTo>
                    <a:pt x="37"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3" y="43"/>
                  </a:cubicBezTo>
                  <a:cubicBezTo>
                    <a:pt x="35" y="43"/>
                    <a:pt x="35" y="43"/>
                    <a:pt x="35" y="43"/>
                  </a:cubicBezTo>
                  <a:cubicBezTo>
                    <a:pt x="40" y="43"/>
                    <a:pt x="43"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3" y="3"/>
                  </a:cubicBezTo>
                  <a:cubicBezTo>
                    <a:pt x="2" y="3"/>
                    <a:pt x="2" y="3"/>
                    <a:pt x="2" y="3"/>
                  </a:cubicBezTo>
                  <a:cubicBezTo>
                    <a:pt x="2" y="0"/>
                    <a:pt x="2" y="0"/>
                    <a:pt x="2" y="0"/>
                  </a:cubicBezTo>
                  <a:cubicBezTo>
                    <a:pt x="44" y="0"/>
                    <a:pt x="44" y="0"/>
                    <a:pt x="44" y="0"/>
                  </a:cubicBezTo>
                  <a:cubicBezTo>
                    <a:pt x="45" y="11"/>
                    <a:pt x="45" y="11"/>
                    <a:pt x="45" y="11"/>
                  </a:cubicBezTo>
                  <a:cubicBezTo>
                    <a:pt x="42" y="11"/>
                    <a:pt x="42" y="11"/>
                    <a:pt x="42" y="11"/>
                  </a:cubicBezTo>
                  <a:cubicBezTo>
                    <a:pt x="41" y="6"/>
                    <a:pt x="40" y="4"/>
                    <a:pt x="37" y="4"/>
                  </a:cubicBezTo>
                  <a:close/>
                </a:path>
              </a:pathLst>
            </a:custGeom>
            <a:solidFill>
              <a:srgbClr val="FFFFFF"/>
            </a:solidFill>
            <a:ln w="9525">
              <a:noFill/>
              <a:round/>
              <a:headEnd/>
              <a:tailEnd/>
            </a:ln>
          </p:spPr>
          <p:txBody>
            <a:bodyPr/>
            <a:lstStyle/>
            <a:p>
              <a:pPr>
                <a:defRPr/>
              </a:pPr>
              <a:endParaRPr lang="en-US"/>
            </a:p>
          </p:txBody>
        </p:sp>
        <p:sp>
          <p:nvSpPr>
            <p:cNvPr id="19" name="Freeform 26"/>
            <p:cNvSpPr>
              <a:spLocks/>
            </p:cNvSpPr>
            <p:nvPr userDrawn="1"/>
          </p:nvSpPr>
          <p:spPr bwMode="auto">
            <a:xfrm>
              <a:off x="2565" y="912"/>
              <a:ext cx="71" cy="70"/>
            </a:xfrm>
            <a:custGeom>
              <a:avLst/>
              <a:gdLst/>
              <a:ahLst/>
              <a:cxnLst>
                <a:cxn ang="0">
                  <a:pos x="50" y="35"/>
                </a:cxn>
                <a:cxn ang="0">
                  <a:pos x="46" y="48"/>
                </a:cxn>
                <a:cxn ang="0">
                  <a:pos x="41" y="48"/>
                </a:cxn>
                <a:cxn ang="0">
                  <a:pos x="28" y="49"/>
                </a:cxn>
                <a:cxn ang="0">
                  <a:pos x="0" y="25"/>
                </a:cxn>
                <a:cxn ang="0">
                  <a:pos x="29" y="0"/>
                </a:cxn>
                <a:cxn ang="0">
                  <a:pos x="44" y="3"/>
                </a:cxn>
                <a:cxn ang="0">
                  <a:pos x="46" y="2"/>
                </a:cxn>
                <a:cxn ang="0">
                  <a:pos x="47" y="2"/>
                </a:cxn>
                <a:cxn ang="0">
                  <a:pos x="48" y="15"/>
                </a:cxn>
                <a:cxn ang="0">
                  <a:pos x="45" y="15"/>
                </a:cxn>
                <a:cxn ang="0">
                  <a:pos x="30" y="4"/>
                </a:cxn>
                <a:cxn ang="0">
                  <a:pos x="12" y="24"/>
                </a:cxn>
                <a:cxn ang="0">
                  <a:pos x="31" y="46"/>
                </a:cxn>
                <a:cxn ang="0">
                  <a:pos x="47" y="35"/>
                </a:cxn>
                <a:cxn ang="0">
                  <a:pos x="50" y="35"/>
                </a:cxn>
              </a:cxnLst>
              <a:rect l="0" t="0" r="r" b="b"/>
              <a:pathLst>
                <a:path w="50" h="49">
                  <a:moveTo>
                    <a:pt x="50" y="35"/>
                  </a:moveTo>
                  <a:cubicBezTo>
                    <a:pt x="49" y="39"/>
                    <a:pt x="47" y="44"/>
                    <a:pt x="46" y="48"/>
                  </a:cubicBezTo>
                  <a:cubicBezTo>
                    <a:pt x="44" y="48"/>
                    <a:pt x="43" y="48"/>
                    <a:pt x="41" y="48"/>
                  </a:cubicBezTo>
                  <a:cubicBezTo>
                    <a:pt x="37" y="48"/>
                    <a:pt x="34" y="49"/>
                    <a:pt x="28" y="49"/>
                  </a:cubicBezTo>
                  <a:cubicBezTo>
                    <a:pt x="12" y="49"/>
                    <a:pt x="0" y="38"/>
                    <a:pt x="0" y="25"/>
                  </a:cubicBezTo>
                  <a:cubicBezTo>
                    <a:pt x="0" y="11"/>
                    <a:pt x="13" y="0"/>
                    <a:pt x="29" y="0"/>
                  </a:cubicBezTo>
                  <a:cubicBezTo>
                    <a:pt x="37" y="0"/>
                    <a:pt x="42" y="3"/>
                    <a:pt x="44" y="3"/>
                  </a:cubicBezTo>
                  <a:cubicBezTo>
                    <a:pt x="45" y="3"/>
                    <a:pt x="45" y="3"/>
                    <a:pt x="46" y="2"/>
                  </a:cubicBezTo>
                  <a:cubicBezTo>
                    <a:pt x="47" y="2"/>
                    <a:pt x="47" y="2"/>
                    <a:pt x="47" y="2"/>
                  </a:cubicBezTo>
                  <a:cubicBezTo>
                    <a:pt x="48" y="15"/>
                    <a:pt x="48" y="15"/>
                    <a:pt x="48" y="15"/>
                  </a:cubicBezTo>
                  <a:cubicBezTo>
                    <a:pt x="45" y="15"/>
                    <a:pt x="45" y="15"/>
                    <a:pt x="45" y="15"/>
                  </a:cubicBezTo>
                  <a:cubicBezTo>
                    <a:pt x="43" y="8"/>
                    <a:pt x="37" y="4"/>
                    <a:pt x="30" y="4"/>
                  </a:cubicBezTo>
                  <a:cubicBezTo>
                    <a:pt x="19" y="4"/>
                    <a:pt x="12" y="12"/>
                    <a:pt x="12" y="24"/>
                  </a:cubicBezTo>
                  <a:cubicBezTo>
                    <a:pt x="12" y="36"/>
                    <a:pt x="20" y="46"/>
                    <a:pt x="31" y="46"/>
                  </a:cubicBezTo>
                  <a:cubicBezTo>
                    <a:pt x="38" y="46"/>
                    <a:pt x="44" y="41"/>
                    <a:pt x="47" y="35"/>
                  </a:cubicBezTo>
                  <a:lnTo>
                    <a:pt x="50" y="35"/>
                  </a:lnTo>
                  <a:close/>
                </a:path>
              </a:pathLst>
            </a:custGeom>
            <a:solidFill>
              <a:srgbClr val="FFFFFF"/>
            </a:solidFill>
            <a:ln w="9525">
              <a:noFill/>
              <a:round/>
              <a:headEnd/>
              <a:tailEnd/>
            </a:ln>
          </p:spPr>
          <p:txBody>
            <a:bodyPr/>
            <a:lstStyle/>
            <a:p>
              <a:pPr>
                <a:defRPr/>
              </a:pPr>
              <a:endParaRPr lang="en-US"/>
            </a:p>
          </p:txBody>
        </p:sp>
        <p:sp>
          <p:nvSpPr>
            <p:cNvPr id="20" name="Freeform 27"/>
            <p:cNvSpPr>
              <a:spLocks/>
            </p:cNvSpPr>
            <p:nvPr userDrawn="1"/>
          </p:nvSpPr>
          <p:spPr bwMode="auto">
            <a:xfrm>
              <a:off x="2658" y="913"/>
              <a:ext cx="86" cy="67"/>
            </a:xfrm>
            <a:custGeom>
              <a:avLst/>
              <a:gdLst/>
              <a:ahLst/>
              <a:cxnLst>
                <a:cxn ang="0">
                  <a:pos x="37" y="44"/>
                </a:cxn>
                <a:cxn ang="0">
                  <a:pos x="43" y="38"/>
                </a:cxn>
                <a:cxn ang="0">
                  <a:pos x="43" y="25"/>
                </a:cxn>
                <a:cxn ang="0">
                  <a:pos x="18" y="25"/>
                </a:cxn>
                <a:cxn ang="0">
                  <a:pos x="18" y="38"/>
                </a:cxn>
                <a:cxn ang="0">
                  <a:pos x="23" y="44"/>
                </a:cxn>
                <a:cxn ang="0">
                  <a:pos x="25" y="44"/>
                </a:cxn>
                <a:cxn ang="0">
                  <a:pos x="25" y="47"/>
                </a:cxn>
                <a:cxn ang="0">
                  <a:pos x="0" y="47"/>
                </a:cxn>
                <a:cxn ang="0">
                  <a:pos x="0" y="44"/>
                </a:cxn>
                <a:cxn ang="0">
                  <a:pos x="1" y="44"/>
                </a:cxn>
                <a:cxn ang="0">
                  <a:pos x="7" y="39"/>
                </a:cxn>
                <a:cxn ang="0">
                  <a:pos x="7" y="8"/>
                </a:cxn>
                <a:cxn ang="0">
                  <a:pos x="1" y="3"/>
                </a:cxn>
                <a:cxn ang="0">
                  <a:pos x="0" y="3"/>
                </a:cxn>
                <a:cxn ang="0">
                  <a:pos x="0" y="0"/>
                </a:cxn>
                <a:cxn ang="0">
                  <a:pos x="25" y="0"/>
                </a:cxn>
                <a:cxn ang="0">
                  <a:pos x="25" y="3"/>
                </a:cxn>
                <a:cxn ang="0">
                  <a:pos x="23" y="3"/>
                </a:cxn>
                <a:cxn ang="0">
                  <a:pos x="18" y="8"/>
                </a:cxn>
                <a:cxn ang="0">
                  <a:pos x="18" y="20"/>
                </a:cxn>
                <a:cxn ang="0">
                  <a:pos x="43" y="20"/>
                </a:cxn>
                <a:cxn ang="0">
                  <a:pos x="43" y="9"/>
                </a:cxn>
                <a:cxn ang="0">
                  <a:pos x="37" y="3"/>
                </a:cxn>
                <a:cxn ang="0">
                  <a:pos x="36" y="3"/>
                </a:cxn>
                <a:cxn ang="0">
                  <a:pos x="36" y="0"/>
                </a:cxn>
                <a:cxn ang="0">
                  <a:pos x="60" y="0"/>
                </a:cxn>
                <a:cxn ang="0">
                  <a:pos x="60" y="3"/>
                </a:cxn>
                <a:cxn ang="0">
                  <a:pos x="59" y="3"/>
                </a:cxn>
                <a:cxn ang="0">
                  <a:pos x="53" y="8"/>
                </a:cxn>
                <a:cxn ang="0">
                  <a:pos x="53" y="38"/>
                </a:cxn>
                <a:cxn ang="0">
                  <a:pos x="59" y="44"/>
                </a:cxn>
                <a:cxn ang="0">
                  <a:pos x="60" y="44"/>
                </a:cxn>
                <a:cxn ang="0">
                  <a:pos x="60" y="47"/>
                </a:cxn>
                <a:cxn ang="0">
                  <a:pos x="36" y="47"/>
                </a:cxn>
                <a:cxn ang="0">
                  <a:pos x="36" y="44"/>
                </a:cxn>
                <a:cxn ang="0">
                  <a:pos x="37" y="44"/>
                </a:cxn>
              </a:cxnLst>
              <a:rect l="0" t="0" r="r" b="b"/>
              <a:pathLst>
                <a:path w="60" h="47">
                  <a:moveTo>
                    <a:pt x="37" y="44"/>
                  </a:moveTo>
                  <a:cubicBezTo>
                    <a:pt x="41" y="44"/>
                    <a:pt x="43" y="42"/>
                    <a:pt x="43" y="38"/>
                  </a:cubicBezTo>
                  <a:cubicBezTo>
                    <a:pt x="43" y="25"/>
                    <a:pt x="43" y="25"/>
                    <a:pt x="43" y="25"/>
                  </a:cubicBezTo>
                  <a:cubicBezTo>
                    <a:pt x="18" y="25"/>
                    <a:pt x="18" y="25"/>
                    <a:pt x="18" y="25"/>
                  </a:cubicBezTo>
                  <a:cubicBezTo>
                    <a:pt x="18" y="38"/>
                    <a:pt x="18" y="38"/>
                    <a:pt x="18" y="38"/>
                  </a:cubicBezTo>
                  <a:cubicBezTo>
                    <a:pt x="18" y="43"/>
                    <a:pt x="19" y="44"/>
                    <a:pt x="23" y="44"/>
                  </a:cubicBezTo>
                  <a:cubicBezTo>
                    <a:pt x="25" y="44"/>
                    <a:pt x="25" y="44"/>
                    <a:pt x="25" y="44"/>
                  </a:cubicBezTo>
                  <a:cubicBezTo>
                    <a:pt x="25" y="47"/>
                    <a:pt x="25" y="47"/>
                    <a:pt x="25" y="47"/>
                  </a:cubicBezTo>
                  <a:cubicBezTo>
                    <a:pt x="0" y="47"/>
                    <a:pt x="0" y="47"/>
                    <a:pt x="0" y="47"/>
                  </a:cubicBezTo>
                  <a:cubicBezTo>
                    <a:pt x="0" y="44"/>
                    <a:pt x="0" y="44"/>
                    <a:pt x="0" y="44"/>
                  </a:cubicBezTo>
                  <a:cubicBezTo>
                    <a:pt x="1" y="44"/>
                    <a:pt x="1" y="44"/>
                    <a:pt x="1" y="44"/>
                  </a:cubicBezTo>
                  <a:cubicBezTo>
                    <a:pt x="5" y="44"/>
                    <a:pt x="7" y="42"/>
                    <a:pt x="7" y="39"/>
                  </a:cubicBezTo>
                  <a:cubicBezTo>
                    <a:pt x="7" y="8"/>
                    <a:pt x="7" y="8"/>
                    <a:pt x="7" y="8"/>
                  </a:cubicBezTo>
                  <a:cubicBezTo>
                    <a:pt x="7" y="4"/>
                    <a:pt x="5" y="3"/>
                    <a:pt x="1" y="3"/>
                  </a:cubicBezTo>
                  <a:cubicBezTo>
                    <a:pt x="0" y="3"/>
                    <a:pt x="0" y="3"/>
                    <a:pt x="0" y="3"/>
                  </a:cubicBezTo>
                  <a:cubicBezTo>
                    <a:pt x="0" y="0"/>
                    <a:pt x="0" y="0"/>
                    <a:pt x="0" y="0"/>
                  </a:cubicBezTo>
                  <a:cubicBezTo>
                    <a:pt x="25" y="0"/>
                    <a:pt x="25" y="0"/>
                    <a:pt x="25" y="0"/>
                  </a:cubicBezTo>
                  <a:cubicBezTo>
                    <a:pt x="25" y="3"/>
                    <a:pt x="25" y="3"/>
                    <a:pt x="25" y="3"/>
                  </a:cubicBezTo>
                  <a:cubicBezTo>
                    <a:pt x="23" y="3"/>
                    <a:pt x="23" y="3"/>
                    <a:pt x="23" y="3"/>
                  </a:cubicBezTo>
                  <a:cubicBezTo>
                    <a:pt x="19" y="3"/>
                    <a:pt x="18" y="4"/>
                    <a:pt x="18" y="8"/>
                  </a:cubicBezTo>
                  <a:cubicBezTo>
                    <a:pt x="18" y="20"/>
                    <a:pt x="18" y="20"/>
                    <a:pt x="18" y="20"/>
                  </a:cubicBezTo>
                  <a:cubicBezTo>
                    <a:pt x="43" y="20"/>
                    <a:pt x="43" y="20"/>
                    <a:pt x="43" y="20"/>
                  </a:cubicBezTo>
                  <a:cubicBezTo>
                    <a:pt x="43" y="9"/>
                    <a:pt x="43" y="9"/>
                    <a:pt x="43" y="9"/>
                  </a:cubicBezTo>
                  <a:cubicBezTo>
                    <a:pt x="43" y="4"/>
                    <a:pt x="41" y="3"/>
                    <a:pt x="37" y="3"/>
                  </a:cubicBezTo>
                  <a:cubicBezTo>
                    <a:pt x="36" y="3"/>
                    <a:pt x="36" y="3"/>
                    <a:pt x="36" y="3"/>
                  </a:cubicBezTo>
                  <a:cubicBezTo>
                    <a:pt x="36" y="0"/>
                    <a:pt x="36" y="0"/>
                    <a:pt x="36" y="0"/>
                  </a:cubicBezTo>
                  <a:cubicBezTo>
                    <a:pt x="60" y="0"/>
                    <a:pt x="60" y="0"/>
                    <a:pt x="60" y="0"/>
                  </a:cubicBezTo>
                  <a:cubicBezTo>
                    <a:pt x="60" y="3"/>
                    <a:pt x="60" y="3"/>
                    <a:pt x="60" y="3"/>
                  </a:cubicBezTo>
                  <a:cubicBezTo>
                    <a:pt x="59" y="3"/>
                    <a:pt x="59" y="3"/>
                    <a:pt x="59" y="3"/>
                  </a:cubicBezTo>
                  <a:cubicBezTo>
                    <a:pt x="55" y="3"/>
                    <a:pt x="53" y="4"/>
                    <a:pt x="53" y="8"/>
                  </a:cubicBezTo>
                  <a:cubicBezTo>
                    <a:pt x="53" y="38"/>
                    <a:pt x="53" y="38"/>
                    <a:pt x="53" y="38"/>
                  </a:cubicBezTo>
                  <a:cubicBezTo>
                    <a:pt x="53" y="42"/>
                    <a:pt x="55" y="44"/>
                    <a:pt x="59" y="44"/>
                  </a:cubicBezTo>
                  <a:cubicBezTo>
                    <a:pt x="60" y="44"/>
                    <a:pt x="60" y="44"/>
                    <a:pt x="60" y="44"/>
                  </a:cubicBezTo>
                  <a:cubicBezTo>
                    <a:pt x="60" y="47"/>
                    <a:pt x="60" y="47"/>
                    <a:pt x="60" y="47"/>
                  </a:cubicBezTo>
                  <a:cubicBezTo>
                    <a:pt x="36" y="47"/>
                    <a:pt x="36" y="47"/>
                    <a:pt x="36" y="47"/>
                  </a:cubicBezTo>
                  <a:cubicBezTo>
                    <a:pt x="36" y="44"/>
                    <a:pt x="36" y="44"/>
                    <a:pt x="36" y="44"/>
                  </a:cubicBezTo>
                  <a:lnTo>
                    <a:pt x="37" y="44"/>
                  </a:lnTo>
                  <a:close/>
                </a:path>
              </a:pathLst>
            </a:custGeom>
            <a:solidFill>
              <a:srgbClr val="FFFFFF"/>
            </a:solidFill>
            <a:ln w="9525">
              <a:noFill/>
              <a:round/>
              <a:headEnd/>
              <a:tailEnd/>
            </a:ln>
          </p:spPr>
          <p:txBody>
            <a:bodyPr/>
            <a:lstStyle/>
            <a:p>
              <a:pPr>
                <a:defRPr/>
              </a:pPr>
              <a:endParaRPr lang="en-US"/>
            </a:p>
          </p:txBody>
        </p:sp>
        <p:sp>
          <p:nvSpPr>
            <p:cNvPr id="21" name="Freeform 28"/>
            <p:cNvSpPr>
              <a:spLocks/>
            </p:cNvSpPr>
            <p:nvPr userDrawn="1"/>
          </p:nvSpPr>
          <p:spPr bwMode="auto">
            <a:xfrm>
              <a:off x="2764" y="913"/>
              <a:ext cx="84" cy="67"/>
            </a:xfrm>
            <a:custGeom>
              <a:avLst/>
              <a:gdLst/>
              <a:ahLst/>
              <a:cxnLst>
                <a:cxn ang="0">
                  <a:pos x="11" y="38"/>
                </a:cxn>
                <a:cxn ang="0">
                  <a:pos x="19" y="44"/>
                </a:cxn>
                <a:cxn ang="0">
                  <a:pos x="19" y="47"/>
                </a:cxn>
                <a:cxn ang="0">
                  <a:pos x="0" y="47"/>
                </a:cxn>
                <a:cxn ang="0">
                  <a:pos x="0" y="44"/>
                </a:cxn>
                <a:cxn ang="0">
                  <a:pos x="1" y="44"/>
                </a:cxn>
                <a:cxn ang="0">
                  <a:pos x="7" y="39"/>
                </a:cxn>
                <a:cxn ang="0">
                  <a:pos x="7" y="4"/>
                </a:cxn>
                <a:cxn ang="0">
                  <a:pos x="0" y="3"/>
                </a:cxn>
                <a:cxn ang="0">
                  <a:pos x="0" y="0"/>
                </a:cxn>
                <a:cxn ang="0">
                  <a:pos x="16" y="0"/>
                </a:cxn>
                <a:cxn ang="0">
                  <a:pos x="47" y="32"/>
                </a:cxn>
                <a:cxn ang="0">
                  <a:pos x="47" y="9"/>
                </a:cxn>
                <a:cxn ang="0">
                  <a:pos x="40" y="3"/>
                </a:cxn>
                <a:cxn ang="0">
                  <a:pos x="39" y="3"/>
                </a:cxn>
                <a:cxn ang="0">
                  <a:pos x="39" y="0"/>
                </a:cxn>
                <a:cxn ang="0">
                  <a:pos x="59" y="0"/>
                </a:cxn>
                <a:cxn ang="0">
                  <a:pos x="59" y="3"/>
                </a:cxn>
                <a:cxn ang="0">
                  <a:pos x="58" y="3"/>
                </a:cxn>
                <a:cxn ang="0">
                  <a:pos x="52" y="7"/>
                </a:cxn>
                <a:cxn ang="0">
                  <a:pos x="52" y="47"/>
                </a:cxn>
                <a:cxn ang="0">
                  <a:pos x="48" y="47"/>
                </a:cxn>
                <a:cxn ang="0">
                  <a:pos x="11" y="9"/>
                </a:cxn>
                <a:cxn ang="0">
                  <a:pos x="11" y="38"/>
                </a:cxn>
              </a:cxnLst>
              <a:rect l="0" t="0" r="r" b="b"/>
              <a:pathLst>
                <a:path w="59" h="47">
                  <a:moveTo>
                    <a:pt x="11" y="38"/>
                  </a:moveTo>
                  <a:cubicBezTo>
                    <a:pt x="11" y="43"/>
                    <a:pt x="13" y="44"/>
                    <a:pt x="19" y="44"/>
                  </a:cubicBezTo>
                  <a:cubicBezTo>
                    <a:pt x="19" y="47"/>
                    <a:pt x="19" y="47"/>
                    <a:pt x="19" y="47"/>
                  </a:cubicBezTo>
                  <a:cubicBezTo>
                    <a:pt x="0" y="47"/>
                    <a:pt x="0" y="47"/>
                    <a:pt x="0" y="47"/>
                  </a:cubicBezTo>
                  <a:cubicBezTo>
                    <a:pt x="0" y="44"/>
                    <a:pt x="0" y="44"/>
                    <a:pt x="0" y="44"/>
                  </a:cubicBezTo>
                  <a:cubicBezTo>
                    <a:pt x="1" y="44"/>
                    <a:pt x="1" y="44"/>
                    <a:pt x="1" y="44"/>
                  </a:cubicBezTo>
                  <a:cubicBezTo>
                    <a:pt x="5" y="44"/>
                    <a:pt x="7" y="43"/>
                    <a:pt x="7" y="39"/>
                  </a:cubicBezTo>
                  <a:cubicBezTo>
                    <a:pt x="7" y="4"/>
                    <a:pt x="7" y="4"/>
                    <a:pt x="7" y="4"/>
                  </a:cubicBezTo>
                  <a:cubicBezTo>
                    <a:pt x="5" y="3"/>
                    <a:pt x="3" y="3"/>
                    <a:pt x="0" y="3"/>
                  </a:cubicBezTo>
                  <a:cubicBezTo>
                    <a:pt x="0" y="0"/>
                    <a:pt x="0" y="0"/>
                    <a:pt x="0" y="0"/>
                  </a:cubicBezTo>
                  <a:cubicBezTo>
                    <a:pt x="16" y="0"/>
                    <a:pt x="16" y="0"/>
                    <a:pt x="16" y="0"/>
                  </a:cubicBezTo>
                  <a:cubicBezTo>
                    <a:pt x="47" y="32"/>
                    <a:pt x="47" y="32"/>
                    <a:pt x="47" y="32"/>
                  </a:cubicBezTo>
                  <a:cubicBezTo>
                    <a:pt x="47" y="9"/>
                    <a:pt x="47" y="9"/>
                    <a:pt x="47" y="9"/>
                  </a:cubicBezTo>
                  <a:cubicBezTo>
                    <a:pt x="47" y="4"/>
                    <a:pt x="46" y="3"/>
                    <a:pt x="40" y="3"/>
                  </a:cubicBezTo>
                  <a:cubicBezTo>
                    <a:pt x="39" y="3"/>
                    <a:pt x="39" y="3"/>
                    <a:pt x="39" y="3"/>
                  </a:cubicBezTo>
                  <a:cubicBezTo>
                    <a:pt x="39" y="0"/>
                    <a:pt x="39" y="0"/>
                    <a:pt x="39" y="0"/>
                  </a:cubicBezTo>
                  <a:cubicBezTo>
                    <a:pt x="59" y="0"/>
                    <a:pt x="59" y="0"/>
                    <a:pt x="59" y="0"/>
                  </a:cubicBezTo>
                  <a:cubicBezTo>
                    <a:pt x="59" y="3"/>
                    <a:pt x="59" y="3"/>
                    <a:pt x="59" y="3"/>
                  </a:cubicBezTo>
                  <a:cubicBezTo>
                    <a:pt x="58" y="3"/>
                    <a:pt x="58" y="3"/>
                    <a:pt x="58" y="3"/>
                  </a:cubicBezTo>
                  <a:cubicBezTo>
                    <a:pt x="53" y="3"/>
                    <a:pt x="52" y="4"/>
                    <a:pt x="52" y="7"/>
                  </a:cubicBezTo>
                  <a:cubicBezTo>
                    <a:pt x="52" y="47"/>
                    <a:pt x="52" y="47"/>
                    <a:pt x="52" y="47"/>
                  </a:cubicBezTo>
                  <a:cubicBezTo>
                    <a:pt x="48" y="47"/>
                    <a:pt x="48" y="47"/>
                    <a:pt x="48" y="47"/>
                  </a:cubicBezTo>
                  <a:cubicBezTo>
                    <a:pt x="11" y="9"/>
                    <a:pt x="11" y="9"/>
                    <a:pt x="11" y="9"/>
                  </a:cubicBezTo>
                  <a:lnTo>
                    <a:pt x="11" y="38"/>
                  </a:lnTo>
                  <a:close/>
                </a:path>
              </a:pathLst>
            </a:custGeom>
            <a:solidFill>
              <a:srgbClr val="FFFFFF"/>
            </a:solidFill>
            <a:ln w="9525">
              <a:noFill/>
              <a:round/>
              <a:headEnd/>
              <a:tailEnd/>
            </a:ln>
          </p:spPr>
          <p:txBody>
            <a:bodyPr/>
            <a:lstStyle/>
            <a:p>
              <a:pPr>
                <a:defRPr/>
              </a:pPr>
              <a:endParaRPr lang="en-US"/>
            </a:p>
          </p:txBody>
        </p:sp>
        <p:sp>
          <p:nvSpPr>
            <p:cNvPr id="22" name="Freeform 29"/>
            <p:cNvSpPr>
              <a:spLocks noEditPoints="1"/>
            </p:cNvSpPr>
            <p:nvPr userDrawn="1"/>
          </p:nvSpPr>
          <p:spPr bwMode="auto">
            <a:xfrm>
              <a:off x="2871" y="910"/>
              <a:ext cx="80" cy="72"/>
            </a:xfrm>
            <a:custGeom>
              <a:avLst/>
              <a:gdLst/>
              <a:ahLst/>
              <a:cxnLst>
                <a:cxn ang="0">
                  <a:pos x="29" y="0"/>
                </a:cxn>
                <a:cxn ang="0">
                  <a:pos x="56" y="25"/>
                </a:cxn>
                <a:cxn ang="0">
                  <a:pos x="28" y="50"/>
                </a:cxn>
                <a:cxn ang="0">
                  <a:pos x="0" y="26"/>
                </a:cxn>
                <a:cxn ang="0">
                  <a:pos x="29" y="0"/>
                </a:cxn>
                <a:cxn ang="0">
                  <a:pos x="30" y="47"/>
                </a:cxn>
                <a:cxn ang="0">
                  <a:pos x="45" y="27"/>
                </a:cxn>
                <a:cxn ang="0">
                  <a:pos x="27" y="4"/>
                </a:cxn>
                <a:cxn ang="0">
                  <a:pos x="11" y="23"/>
                </a:cxn>
                <a:cxn ang="0">
                  <a:pos x="30" y="47"/>
                </a:cxn>
              </a:cxnLst>
              <a:rect l="0" t="0" r="r" b="b"/>
              <a:pathLst>
                <a:path w="56" h="50">
                  <a:moveTo>
                    <a:pt x="29" y="0"/>
                  </a:moveTo>
                  <a:cubicBezTo>
                    <a:pt x="45" y="0"/>
                    <a:pt x="56" y="10"/>
                    <a:pt x="56" y="25"/>
                  </a:cubicBezTo>
                  <a:cubicBezTo>
                    <a:pt x="56" y="38"/>
                    <a:pt x="46" y="50"/>
                    <a:pt x="28" y="50"/>
                  </a:cubicBezTo>
                  <a:cubicBezTo>
                    <a:pt x="10" y="50"/>
                    <a:pt x="0" y="39"/>
                    <a:pt x="0" y="26"/>
                  </a:cubicBezTo>
                  <a:cubicBezTo>
                    <a:pt x="0" y="11"/>
                    <a:pt x="12" y="0"/>
                    <a:pt x="29" y="0"/>
                  </a:cubicBezTo>
                  <a:close/>
                  <a:moveTo>
                    <a:pt x="30" y="47"/>
                  </a:moveTo>
                  <a:cubicBezTo>
                    <a:pt x="40" y="47"/>
                    <a:pt x="45" y="38"/>
                    <a:pt x="45" y="27"/>
                  </a:cubicBezTo>
                  <a:cubicBezTo>
                    <a:pt x="45" y="15"/>
                    <a:pt x="39" y="4"/>
                    <a:pt x="27" y="4"/>
                  </a:cubicBezTo>
                  <a:cubicBezTo>
                    <a:pt x="18" y="4"/>
                    <a:pt x="11" y="11"/>
                    <a:pt x="11" y="23"/>
                  </a:cubicBezTo>
                  <a:cubicBezTo>
                    <a:pt x="11" y="37"/>
                    <a:pt x="19" y="47"/>
                    <a:pt x="30" y="47"/>
                  </a:cubicBezTo>
                  <a:close/>
                </a:path>
              </a:pathLst>
            </a:custGeom>
            <a:solidFill>
              <a:srgbClr val="FFFFFF"/>
            </a:solidFill>
            <a:ln w="9525">
              <a:noFill/>
              <a:round/>
              <a:headEnd/>
              <a:tailEnd/>
            </a:ln>
          </p:spPr>
          <p:txBody>
            <a:bodyPr/>
            <a:lstStyle/>
            <a:p>
              <a:pPr>
                <a:defRPr/>
              </a:pPr>
              <a:endParaRPr lang="en-US"/>
            </a:p>
          </p:txBody>
        </p:sp>
        <p:sp>
          <p:nvSpPr>
            <p:cNvPr id="23" name="Freeform 30"/>
            <p:cNvSpPr>
              <a:spLocks/>
            </p:cNvSpPr>
            <p:nvPr userDrawn="1"/>
          </p:nvSpPr>
          <p:spPr bwMode="auto">
            <a:xfrm>
              <a:off x="2974" y="913"/>
              <a:ext cx="66" cy="67"/>
            </a:xfrm>
            <a:custGeom>
              <a:avLst/>
              <a:gdLst/>
              <a:ahLst/>
              <a:cxnLst>
                <a:cxn ang="0">
                  <a:pos x="41" y="47"/>
                </a:cxn>
                <a:cxn ang="0">
                  <a:pos x="0" y="47"/>
                </a:cxn>
                <a:cxn ang="0">
                  <a:pos x="0" y="44"/>
                </a:cxn>
                <a:cxn ang="0">
                  <a:pos x="1" y="44"/>
                </a:cxn>
                <a:cxn ang="0">
                  <a:pos x="8" y="39"/>
                </a:cxn>
                <a:cxn ang="0">
                  <a:pos x="8" y="8"/>
                </a:cxn>
                <a:cxn ang="0">
                  <a:pos x="2" y="3"/>
                </a:cxn>
                <a:cxn ang="0">
                  <a:pos x="0" y="3"/>
                </a:cxn>
                <a:cxn ang="0">
                  <a:pos x="0" y="0"/>
                </a:cxn>
                <a:cxn ang="0">
                  <a:pos x="26" y="0"/>
                </a:cxn>
                <a:cxn ang="0">
                  <a:pos x="26" y="3"/>
                </a:cxn>
                <a:cxn ang="0">
                  <a:pos x="24" y="3"/>
                </a:cxn>
                <a:cxn ang="0">
                  <a:pos x="18" y="8"/>
                </a:cxn>
                <a:cxn ang="0">
                  <a:pos x="18" y="39"/>
                </a:cxn>
                <a:cxn ang="0">
                  <a:pos x="22" y="43"/>
                </a:cxn>
                <a:cxn ang="0">
                  <a:pos x="32" y="43"/>
                </a:cxn>
                <a:cxn ang="0">
                  <a:pos x="43" y="34"/>
                </a:cxn>
                <a:cxn ang="0">
                  <a:pos x="46" y="34"/>
                </a:cxn>
                <a:cxn ang="0">
                  <a:pos x="41" y="47"/>
                </a:cxn>
              </a:cxnLst>
              <a:rect l="0" t="0" r="r" b="b"/>
              <a:pathLst>
                <a:path w="46" h="47">
                  <a:moveTo>
                    <a:pt x="41" y="47"/>
                  </a:moveTo>
                  <a:cubicBezTo>
                    <a:pt x="0" y="47"/>
                    <a:pt x="0" y="47"/>
                    <a:pt x="0" y="47"/>
                  </a:cubicBezTo>
                  <a:cubicBezTo>
                    <a:pt x="0" y="44"/>
                    <a:pt x="0" y="44"/>
                    <a:pt x="0" y="44"/>
                  </a:cubicBezTo>
                  <a:cubicBezTo>
                    <a:pt x="1" y="44"/>
                    <a:pt x="1" y="44"/>
                    <a:pt x="1" y="44"/>
                  </a:cubicBezTo>
                  <a:cubicBezTo>
                    <a:pt x="6" y="44"/>
                    <a:pt x="8" y="42"/>
                    <a:pt x="8" y="39"/>
                  </a:cubicBezTo>
                  <a:cubicBezTo>
                    <a:pt x="8" y="8"/>
                    <a:pt x="8" y="8"/>
                    <a:pt x="8" y="8"/>
                  </a:cubicBezTo>
                  <a:cubicBezTo>
                    <a:pt x="8" y="4"/>
                    <a:pt x="5" y="3"/>
                    <a:pt x="2" y="3"/>
                  </a:cubicBezTo>
                  <a:cubicBezTo>
                    <a:pt x="0" y="3"/>
                    <a:pt x="0" y="3"/>
                    <a:pt x="0" y="3"/>
                  </a:cubicBezTo>
                  <a:cubicBezTo>
                    <a:pt x="0" y="0"/>
                    <a:pt x="0" y="0"/>
                    <a:pt x="0" y="0"/>
                  </a:cubicBezTo>
                  <a:cubicBezTo>
                    <a:pt x="26" y="0"/>
                    <a:pt x="26" y="0"/>
                    <a:pt x="26" y="0"/>
                  </a:cubicBezTo>
                  <a:cubicBezTo>
                    <a:pt x="26" y="3"/>
                    <a:pt x="26" y="3"/>
                    <a:pt x="26" y="3"/>
                  </a:cubicBezTo>
                  <a:cubicBezTo>
                    <a:pt x="24" y="3"/>
                    <a:pt x="24" y="3"/>
                    <a:pt x="24" y="3"/>
                  </a:cubicBezTo>
                  <a:cubicBezTo>
                    <a:pt x="20" y="3"/>
                    <a:pt x="18" y="4"/>
                    <a:pt x="18" y="8"/>
                  </a:cubicBezTo>
                  <a:cubicBezTo>
                    <a:pt x="18" y="39"/>
                    <a:pt x="18" y="39"/>
                    <a:pt x="18" y="39"/>
                  </a:cubicBezTo>
                  <a:cubicBezTo>
                    <a:pt x="18" y="42"/>
                    <a:pt x="19" y="43"/>
                    <a:pt x="22" y="43"/>
                  </a:cubicBezTo>
                  <a:cubicBezTo>
                    <a:pt x="32" y="43"/>
                    <a:pt x="32" y="43"/>
                    <a:pt x="32" y="43"/>
                  </a:cubicBezTo>
                  <a:cubicBezTo>
                    <a:pt x="37" y="43"/>
                    <a:pt x="38" y="40"/>
                    <a:pt x="43" y="34"/>
                  </a:cubicBezTo>
                  <a:cubicBezTo>
                    <a:pt x="46" y="34"/>
                    <a:pt x="46" y="34"/>
                    <a:pt x="46" y="34"/>
                  </a:cubicBezTo>
                  <a:lnTo>
                    <a:pt x="41" y="47"/>
                  </a:lnTo>
                  <a:close/>
                </a:path>
              </a:pathLst>
            </a:custGeom>
            <a:solidFill>
              <a:srgbClr val="FFFFFF"/>
            </a:solidFill>
            <a:ln w="9525">
              <a:noFill/>
              <a:round/>
              <a:headEnd/>
              <a:tailEnd/>
            </a:ln>
          </p:spPr>
          <p:txBody>
            <a:bodyPr/>
            <a:lstStyle/>
            <a:p>
              <a:pPr>
                <a:defRPr/>
              </a:pPr>
              <a:endParaRPr lang="en-US"/>
            </a:p>
          </p:txBody>
        </p:sp>
        <p:sp>
          <p:nvSpPr>
            <p:cNvPr id="24" name="Freeform 31"/>
            <p:cNvSpPr>
              <a:spLocks noEditPoints="1"/>
            </p:cNvSpPr>
            <p:nvPr userDrawn="1"/>
          </p:nvSpPr>
          <p:spPr bwMode="auto">
            <a:xfrm>
              <a:off x="3060" y="910"/>
              <a:ext cx="80" cy="72"/>
            </a:xfrm>
            <a:custGeom>
              <a:avLst/>
              <a:gdLst/>
              <a:ahLst/>
              <a:cxnLst>
                <a:cxn ang="0">
                  <a:pos x="29" y="0"/>
                </a:cxn>
                <a:cxn ang="0">
                  <a:pos x="56" y="25"/>
                </a:cxn>
                <a:cxn ang="0">
                  <a:pos x="27" y="50"/>
                </a:cxn>
                <a:cxn ang="0">
                  <a:pos x="0" y="26"/>
                </a:cxn>
                <a:cxn ang="0">
                  <a:pos x="29" y="0"/>
                </a:cxn>
                <a:cxn ang="0">
                  <a:pos x="29" y="47"/>
                </a:cxn>
                <a:cxn ang="0">
                  <a:pos x="45" y="27"/>
                </a:cxn>
                <a:cxn ang="0">
                  <a:pos x="27" y="4"/>
                </a:cxn>
                <a:cxn ang="0">
                  <a:pos x="11" y="23"/>
                </a:cxn>
                <a:cxn ang="0">
                  <a:pos x="29" y="47"/>
                </a:cxn>
              </a:cxnLst>
              <a:rect l="0" t="0" r="r" b="b"/>
              <a:pathLst>
                <a:path w="56" h="50">
                  <a:moveTo>
                    <a:pt x="29" y="0"/>
                  </a:moveTo>
                  <a:cubicBezTo>
                    <a:pt x="45" y="0"/>
                    <a:pt x="56" y="10"/>
                    <a:pt x="56" y="25"/>
                  </a:cubicBezTo>
                  <a:cubicBezTo>
                    <a:pt x="56" y="38"/>
                    <a:pt x="46" y="50"/>
                    <a:pt x="27" y="50"/>
                  </a:cubicBezTo>
                  <a:cubicBezTo>
                    <a:pt x="10" y="50"/>
                    <a:pt x="0" y="39"/>
                    <a:pt x="0" y="26"/>
                  </a:cubicBezTo>
                  <a:cubicBezTo>
                    <a:pt x="0" y="11"/>
                    <a:pt x="12" y="0"/>
                    <a:pt x="29" y="0"/>
                  </a:cubicBezTo>
                  <a:close/>
                  <a:moveTo>
                    <a:pt x="29" y="47"/>
                  </a:moveTo>
                  <a:cubicBezTo>
                    <a:pt x="40" y="47"/>
                    <a:pt x="45" y="38"/>
                    <a:pt x="45" y="27"/>
                  </a:cubicBezTo>
                  <a:cubicBezTo>
                    <a:pt x="45" y="15"/>
                    <a:pt x="39" y="4"/>
                    <a:pt x="27" y="4"/>
                  </a:cubicBezTo>
                  <a:cubicBezTo>
                    <a:pt x="17" y="4"/>
                    <a:pt x="11" y="11"/>
                    <a:pt x="11" y="23"/>
                  </a:cubicBezTo>
                  <a:cubicBezTo>
                    <a:pt x="11" y="37"/>
                    <a:pt x="18" y="47"/>
                    <a:pt x="29" y="47"/>
                  </a:cubicBezTo>
                  <a:close/>
                </a:path>
              </a:pathLst>
            </a:custGeom>
            <a:solidFill>
              <a:srgbClr val="FFFFFF"/>
            </a:solidFill>
            <a:ln w="9525">
              <a:noFill/>
              <a:round/>
              <a:headEnd/>
              <a:tailEnd/>
            </a:ln>
          </p:spPr>
          <p:txBody>
            <a:bodyPr/>
            <a:lstStyle/>
            <a:p>
              <a:pPr>
                <a:defRPr/>
              </a:pPr>
              <a:endParaRPr lang="en-US"/>
            </a:p>
          </p:txBody>
        </p:sp>
        <p:sp>
          <p:nvSpPr>
            <p:cNvPr id="25" name="Freeform 32"/>
            <p:cNvSpPr>
              <a:spLocks/>
            </p:cNvSpPr>
            <p:nvPr userDrawn="1"/>
          </p:nvSpPr>
          <p:spPr bwMode="auto">
            <a:xfrm>
              <a:off x="3167" y="912"/>
              <a:ext cx="76" cy="70"/>
            </a:xfrm>
            <a:custGeom>
              <a:avLst/>
              <a:gdLst/>
              <a:ahLst/>
              <a:cxnLst>
                <a:cxn ang="0">
                  <a:pos x="53" y="28"/>
                </a:cxn>
                <a:cxn ang="0">
                  <a:pos x="48" y="33"/>
                </a:cxn>
                <a:cxn ang="0">
                  <a:pos x="48" y="44"/>
                </a:cxn>
                <a:cxn ang="0">
                  <a:pos x="28" y="49"/>
                </a:cxn>
                <a:cxn ang="0">
                  <a:pos x="0" y="24"/>
                </a:cxn>
                <a:cxn ang="0">
                  <a:pos x="27" y="0"/>
                </a:cxn>
                <a:cxn ang="0">
                  <a:pos x="44" y="2"/>
                </a:cxn>
                <a:cxn ang="0">
                  <a:pos x="46" y="1"/>
                </a:cxn>
                <a:cxn ang="0">
                  <a:pos x="48" y="1"/>
                </a:cxn>
                <a:cxn ang="0">
                  <a:pos x="48" y="15"/>
                </a:cxn>
                <a:cxn ang="0">
                  <a:pos x="45" y="15"/>
                </a:cxn>
                <a:cxn ang="0">
                  <a:pos x="29" y="3"/>
                </a:cxn>
                <a:cxn ang="0">
                  <a:pos x="11" y="24"/>
                </a:cxn>
                <a:cxn ang="0">
                  <a:pos x="29" y="46"/>
                </a:cxn>
                <a:cxn ang="0">
                  <a:pos x="38" y="44"/>
                </a:cxn>
                <a:cxn ang="0">
                  <a:pos x="38" y="33"/>
                </a:cxn>
                <a:cxn ang="0">
                  <a:pos x="28" y="28"/>
                </a:cxn>
                <a:cxn ang="0">
                  <a:pos x="28" y="25"/>
                </a:cxn>
                <a:cxn ang="0">
                  <a:pos x="53" y="25"/>
                </a:cxn>
                <a:cxn ang="0">
                  <a:pos x="53" y="28"/>
                </a:cxn>
              </a:cxnLst>
              <a:rect l="0" t="0" r="r" b="b"/>
              <a:pathLst>
                <a:path w="53" h="49">
                  <a:moveTo>
                    <a:pt x="53" y="28"/>
                  </a:moveTo>
                  <a:cubicBezTo>
                    <a:pt x="49" y="28"/>
                    <a:pt x="48" y="30"/>
                    <a:pt x="48" y="33"/>
                  </a:cubicBezTo>
                  <a:cubicBezTo>
                    <a:pt x="48" y="44"/>
                    <a:pt x="48" y="44"/>
                    <a:pt x="48" y="44"/>
                  </a:cubicBezTo>
                  <a:cubicBezTo>
                    <a:pt x="43" y="47"/>
                    <a:pt x="35" y="49"/>
                    <a:pt x="28" y="49"/>
                  </a:cubicBezTo>
                  <a:cubicBezTo>
                    <a:pt x="9" y="49"/>
                    <a:pt x="0" y="38"/>
                    <a:pt x="0" y="24"/>
                  </a:cubicBezTo>
                  <a:cubicBezTo>
                    <a:pt x="0" y="10"/>
                    <a:pt x="11" y="0"/>
                    <a:pt x="27" y="0"/>
                  </a:cubicBezTo>
                  <a:cubicBezTo>
                    <a:pt x="35" y="0"/>
                    <a:pt x="41" y="2"/>
                    <a:pt x="44" y="2"/>
                  </a:cubicBezTo>
                  <a:cubicBezTo>
                    <a:pt x="45" y="2"/>
                    <a:pt x="46" y="2"/>
                    <a:pt x="46" y="1"/>
                  </a:cubicBezTo>
                  <a:cubicBezTo>
                    <a:pt x="48" y="1"/>
                    <a:pt x="48" y="1"/>
                    <a:pt x="48" y="1"/>
                  </a:cubicBezTo>
                  <a:cubicBezTo>
                    <a:pt x="48" y="15"/>
                    <a:pt x="48" y="15"/>
                    <a:pt x="48" y="15"/>
                  </a:cubicBezTo>
                  <a:cubicBezTo>
                    <a:pt x="45" y="15"/>
                    <a:pt x="45" y="15"/>
                    <a:pt x="45" y="15"/>
                  </a:cubicBezTo>
                  <a:cubicBezTo>
                    <a:pt x="43" y="7"/>
                    <a:pt x="37" y="3"/>
                    <a:pt x="29" y="3"/>
                  </a:cubicBezTo>
                  <a:cubicBezTo>
                    <a:pt x="18" y="3"/>
                    <a:pt x="11" y="11"/>
                    <a:pt x="11" y="24"/>
                  </a:cubicBezTo>
                  <a:cubicBezTo>
                    <a:pt x="11" y="36"/>
                    <a:pt x="19" y="46"/>
                    <a:pt x="29" y="46"/>
                  </a:cubicBezTo>
                  <a:cubicBezTo>
                    <a:pt x="32" y="46"/>
                    <a:pt x="36" y="45"/>
                    <a:pt x="38" y="44"/>
                  </a:cubicBezTo>
                  <a:cubicBezTo>
                    <a:pt x="38" y="33"/>
                    <a:pt x="38" y="33"/>
                    <a:pt x="38" y="33"/>
                  </a:cubicBezTo>
                  <a:cubicBezTo>
                    <a:pt x="38" y="29"/>
                    <a:pt x="36" y="28"/>
                    <a:pt x="28" y="28"/>
                  </a:cubicBezTo>
                  <a:cubicBezTo>
                    <a:pt x="28" y="25"/>
                    <a:pt x="28" y="25"/>
                    <a:pt x="28" y="25"/>
                  </a:cubicBezTo>
                  <a:cubicBezTo>
                    <a:pt x="53" y="25"/>
                    <a:pt x="53" y="25"/>
                    <a:pt x="53" y="25"/>
                  </a:cubicBezTo>
                  <a:lnTo>
                    <a:pt x="53" y="28"/>
                  </a:lnTo>
                  <a:close/>
                </a:path>
              </a:pathLst>
            </a:custGeom>
            <a:solidFill>
              <a:srgbClr val="FFFFFF"/>
            </a:solidFill>
            <a:ln w="9525">
              <a:noFill/>
              <a:round/>
              <a:headEnd/>
              <a:tailEnd/>
            </a:ln>
          </p:spPr>
          <p:txBody>
            <a:bodyPr/>
            <a:lstStyle/>
            <a:p>
              <a:pPr>
                <a:defRPr/>
              </a:pPr>
              <a:endParaRPr lang="en-US"/>
            </a:p>
          </p:txBody>
        </p:sp>
        <p:sp>
          <p:nvSpPr>
            <p:cNvPr id="26" name="Freeform 33"/>
            <p:cNvSpPr>
              <a:spLocks/>
            </p:cNvSpPr>
            <p:nvPr userDrawn="1"/>
          </p:nvSpPr>
          <p:spPr bwMode="auto">
            <a:xfrm>
              <a:off x="3263" y="913"/>
              <a:ext cx="79" cy="67"/>
            </a:xfrm>
            <a:custGeom>
              <a:avLst/>
              <a:gdLst/>
              <a:ahLst/>
              <a:cxnLst>
                <a:cxn ang="0">
                  <a:pos x="34" y="39"/>
                </a:cxn>
                <a:cxn ang="0">
                  <a:pos x="41" y="44"/>
                </a:cxn>
                <a:cxn ang="0">
                  <a:pos x="42" y="44"/>
                </a:cxn>
                <a:cxn ang="0">
                  <a:pos x="42" y="47"/>
                </a:cxn>
                <a:cxn ang="0">
                  <a:pos x="16" y="47"/>
                </a:cxn>
                <a:cxn ang="0">
                  <a:pos x="16" y="44"/>
                </a:cxn>
                <a:cxn ang="0">
                  <a:pos x="18" y="44"/>
                </a:cxn>
                <a:cxn ang="0">
                  <a:pos x="23" y="39"/>
                </a:cxn>
                <a:cxn ang="0">
                  <a:pos x="23" y="28"/>
                </a:cxn>
                <a:cxn ang="0">
                  <a:pos x="7" y="6"/>
                </a:cxn>
                <a:cxn ang="0">
                  <a:pos x="0" y="3"/>
                </a:cxn>
                <a:cxn ang="0">
                  <a:pos x="0" y="3"/>
                </a:cxn>
                <a:cxn ang="0">
                  <a:pos x="0" y="0"/>
                </a:cxn>
                <a:cxn ang="0">
                  <a:pos x="24" y="0"/>
                </a:cxn>
                <a:cxn ang="0">
                  <a:pos x="24" y="3"/>
                </a:cxn>
                <a:cxn ang="0">
                  <a:pos x="23" y="3"/>
                </a:cxn>
                <a:cxn ang="0">
                  <a:pos x="20" y="7"/>
                </a:cxn>
                <a:cxn ang="0">
                  <a:pos x="32" y="23"/>
                </a:cxn>
                <a:cxn ang="0">
                  <a:pos x="41" y="9"/>
                </a:cxn>
                <a:cxn ang="0">
                  <a:pos x="38" y="3"/>
                </a:cxn>
                <a:cxn ang="0">
                  <a:pos x="37" y="3"/>
                </a:cxn>
                <a:cxn ang="0">
                  <a:pos x="37" y="0"/>
                </a:cxn>
                <a:cxn ang="0">
                  <a:pos x="55" y="0"/>
                </a:cxn>
                <a:cxn ang="0">
                  <a:pos x="55" y="3"/>
                </a:cxn>
                <a:cxn ang="0">
                  <a:pos x="47" y="8"/>
                </a:cxn>
                <a:cxn ang="0">
                  <a:pos x="34" y="28"/>
                </a:cxn>
                <a:cxn ang="0">
                  <a:pos x="34" y="39"/>
                </a:cxn>
              </a:cxnLst>
              <a:rect l="0" t="0" r="r" b="b"/>
              <a:pathLst>
                <a:path w="55" h="47">
                  <a:moveTo>
                    <a:pt x="34" y="39"/>
                  </a:moveTo>
                  <a:cubicBezTo>
                    <a:pt x="34" y="42"/>
                    <a:pt x="35" y="44"/>
                    <a:pt x="41" y="44"/>
                  </a:cubicBezTo>
                  <a:cubicBezTo>
                    <a:pt x="42" y="44"/>
                    <a:pt x="42" y="44"/>
                    <a:pt x="42" y="44"/>
                  </a:cubicBezTo>
                  <a:cubicBezTo>
                    <a:pt x="42" y="47"/>
                    <a:pt x="42" y="47"/>
                    <a:pt x="42" y="47"/>
                  </a:cubicBezTo>
                  <a:cubicBezTo>
                    <a:pt x="16" y="47"/>
                    <a:pt x="16" y="47"/>
                    <a:pt x="16" y="47"/>
                  </a:cubicBezTo>
                  <a:cubicBezTo>
                    <a:pt x="16" y="44"/>
                    <a:pt x="16" y="44"/>
                    <a:pt x="16" y="44"/>
                  </a:cubicBezTo>
                  <a:cubicBezTo>
                    <a:pt x="18" y="44"/>
                    <a:pt x="18" y="44"/>
                    <a:pt x="18" y="44"/>
                  </a:cubicBezTo>
                  <a:cubicBezTo>
                    <a:pt x="22" y="44"/>
                    <a:pt x="23" y="42"/>
                    <a:pt x="23" y="39"/>
                  </a:cubicBezTo>
                  <a:cubicBezTo>
                    <a:pt x="23" y="28"/>
                    <a:pt x="23" y="28"/>
                    <a:pt x="23" y="28"/>
                  </a:cubicBezTo>
                  <a:cubicBezTo>
                    <a:pt x="7" y="6"/>
                    <a:pt x="7" y="6"/>
                    <a:pt x="7" y="6"/>
                  </a:cubicBezTo>
                  <a:cubicBezTo>
                    <a:pt x="5" y="3"/>
                    <a:pt x="4" y="3"/>
                    <a:pt x="0" y="3"/>
                  </a:cubicBezTo>
                  <a:cubicBezTo>
                    <a:pt x="0" y="3"/>
                    <a:pt x="0" y="3"/>
                    <a:pt x="0" y="3"/>
                  </a:cubicBezTo>
                  <a:cubicBezTo>
                    <a:pt x="0" y="0"/>
                    <a:pt x="0" y="0"/>
                    <a:pt x="0" y="0"/>
                  </a:cubicBezTo>
                  <a:cubicBezTo>
                    <a:pt x="24" y="0"/>
                    <a:pt x="24" y="0"/>
                    <a:pt x="24" y="0"/>
                  </a:cubicBezTo>
                  <a:cubicBezTo>
                    <a:pt x="24" y="3"/>
                    <a:pt x="24" y="3"/>
                    <a:pt x="24" y="3"/>
                  </a:cubicBezTo>
                  <a:cubicBezTo>
                    <a:pt x="23" y="3"/>
                    <a:pt x="23" y="3"/>
                    <a:pt x="23" y="3"/>
                  </a:cubicBezTo>
                  <a:cubicBezTo>
                    <a:pt x="19" y="3"/>
                    <a:pt x="18" y="5"/>
                    <a:pt x="20" y="7"/>
                  </a:cubicBezTo>
                  <a:cubicBezTo>
                    <a:pt x="32" y="23"/>
                    <a:pt x="32" y="23"/>
                    <a:pt x="32" y="23"/>
                  </a:cubicBezTo>
                  <a:cubicBezTo>
                    <a:pt x="41" y="9"/>
                    <a:pt x="41" y="9"/>
                    <a:pt x="41" y="9"/>
                  </a:cubicBezTo>
                  <a:cubicBezTo>
                    <a:pt x="43" y="6"/>
                    <a:pt x="44" y="3"/>
                    <a:pt x="38" y="3"/>
                  </a:cubicBezTo>
                  <a:cubicBezTo>
                    <a:pt x="37" y="3"/>
                    <a:pt x="37" y="3"/>
                    <a:pt x="37" y="3"/>
                  </a:cubicBezTo>
                  <a:cubicBezTo>
                    <a:pt x="37" y="0"/>
                    <a:pt x="37" y="0"/>
                    <a:pt x="37" y="0"/>
                  </a:cubicBezTo>
                  <a:cubicBezTo>
                    <a:pt x="55" y="0"/>
                    <a:pt x="55" y="0"/>
                    <a:pt x="55" y="0"/>
                  </a:cubicBezTo>
                  <a:cubicBezTo>
                    <a:pt x="55" y="3"/>
                    <a:pt x="55" y="3"/>
                    <a:pt x="55" y="3"/>
                  </a:cubicBezTo>
                  <a:cubicBezTo>
                    <a:pt x="51" y="3"/>
                    <a:pt x="50" y="4"/>
                    <a:pt x="47" y="8"/>
                  </a:cubicBezTo>
                  <a:cubicBezTo>
                    <a:pt x="34" y="28"/>
                    <a:pt x="34" y="28"/>
                    <a:pt x="34" y="28"/>
                  </a:cubicBezTo>
                  <a:lnTo>
                    <a:pt x="34" y="39"/>
                  </a:lnTo>
                  <a:close/>
                </a:path>
              </a:pathLst>
            </a:custGeom>
            <a:solidFill>
              <a:srgbClr val="FFFFFF"/>
            </a:solidFill>
            <a:ln w="9525">
              <a:noFill/>
              <a:round/>
              <a:headEnd/>
              <a:tailEnd/>
            </a:ln>
          </p:spPr>
          <p:txBody>
            <a:bodyPr/>
            <a:lstStyle/>
            <a:p>
              <a:pPr>
                <a:defRPr/>
              </a:pPr>
              <a:endParaRPr lang="en-US"/>
            </a:p>
          </p:txBody>
        </p:sp>
        <p:sp>
          <p:nvSpPr>
            <p:cNvPr id="27" name="Freeform 34"/>
            <p:cNvSpPr>
              <a:spLocks/>
            </p:cNvSpPr>
            <p:nvPr userDrawn="1"/>
          </p:nvSpPr>
          <p:spPr bwMode="auto">
            <a:xfrm>
              <a:off x="3416" y="912"/>
              <a:ext cx="50" cy="70"/>
            </a:xfrm>
            <a:custGeom>
              <a:avLst/>
              <a:gdLst/>
              <a:ahLst/>
              <a:cxnLst>
                <a:cxn ang="0">
                  <a:pos x="0" y="34"/>
                </a:cxn>
                <a:cxn ang="0">
                  <a:pos x="3" y="34"/>
                </a:cxn>
                <a:cxn ang="0">
                  <a:pos x="16" y="46"/>
                </a:cxn>
                <a:cxn ang="0">
                  <a:pos x="25" y="38"/>
                </a:cxn>
                <a:cxn ang="0">
                  <a:pos x="1" y="12"/>
                </a:cxn>
                <a:cxn ang="0">
                  <a:pos x="16" y="0"/>
                </a:cxn>
                <a:cxn ang="0">
                  <a:pos x="28" y="2"/>
                </a:cxn>
                <a:cxn ang="0">
                  <a:pos x="29" y="1"/>
                </a:cxn>
                <a:cxn ang="0">
                  <a:pos x="31" y="1"/>
                </a:cxn>
                <a:cxn ang="0">
                  <a:pos x="32" y="13"/>
                </a:cxn>
                <a:cxn ang="0">
                  <a:pos x="29" y="13"/>
                </a:cxn>
                <a:cxn ang="0">
                  <a:pos x="25" y="6"/>
                </a:cxn>
                <a:cxn ang="0">
                  <a:pos x="17" y="3"/>
                </a:cxn>
                <a:cxn ang="0">
                  <a:pos x="9" y="8"/>
                </a:cxn>
                <a:cxn ang="0">
                  <a:pos x="31" y="25"/>
                </a:cxn>
                <a:cxn ang="0">
                  <a:pos x="35" y="35"/>
                </a:cxn>
                <a:cxn ang="0">
                  <a:pos x="19" y="49"/>
                </a:cxn>
                <a:cxn ang="0">
                  <a:pos x="6" y="47"/>
                </a:cxn>
                <a:cxn ang="0">
                  <a:pos x="4" y="48"/>
                </a:cxn>
                <a:cxn ang="0">
                  <a:pos x="2" y="48"/>
                </a:cxn>
                <a:cxn ang="0">
                  <a:pos x="0" y="34"/>
                </a:cxn>
              </a:cxnLst>
              <a:rect l="0" t="0" r="r" b="b"/>
              <a:pathLst>
                <a:path w="35" h="49">
                  <a:moveTo>
                    <a:pt x="0" y="34"/>
                  </a:moveTo>
                  <a:cubicBezTo>
                    <a:pt x="3" y="34"/>
                    <a:pt x="3" y="34"/>
                    <a:pt x="3" y="34"/>
                  </a:cubicBezTo>
                  <a:cubicBezTo>
                    <a:pt x="6" y="42"/>
                    <a:pt x="10" y="46"/>
                    <a:pt x="16" y="46"/>
                  </a:cubicBezTo>
                  <a:cubicBezTo>
                    <a:pt x="21" y="46"/>
                    <a:pt x="25" y="42"/>
                    <a:pt x="25" y="38"/>
                  </a:cubicBezTo>
                  <a:cubicBezTo>
                    <a:pt x="25" y="27"/>
                    <a:pt x="1" y="27"/>
                    <a:pt x="1" y="12"/>
                  </a:cubicBezTo>
                  <a:cubicBezTo>
                    <a:pt x="1" y="5"/>
                    <a:pt x="7" y="0"/>
                    <a:pt x="16" y="0"/>
                  </a:cubicBezTo>
                  <a:cubicBezTo>
                    <a:pt x="22" y="0"/>
                    <a:pt x="26" y="2"/>
                    <a:pt x="28" y="2"/>
                  </a:cubicBezTo>
                  <a:cubicBezTo>
                    <a:pt x="28" y="2"/>
                    <a:pt x="29" y="1"/>
                    <a:pt x="29" y="1"/>
                  </a:cubicBezTo>
                  <a:cubicBezTo>
                    <a:pt x="31" y="1"/>
                    <a:pt x="31" y="1"/>
                    <a:pt x="31" y="1"/>
                  </a:cubicBezTo>
                  <a:cubicBezTo>
                    <a:pt x="32" y="13"/>
                    <a:pt x="32" y="13"/>
                    <a:pt x="32" y="13"/>
                  </a:cubicBezTo>
                  <a:cubicBezTo>
                    <a:pt x="29" y="13"/>
                    <a:pt x="29" y="13"/>
                    <a:pt x="29" y="13"/>
                  </a:cubicBezTo>
                  <a:cubicBezTo>
                    <a:pt x="28" y="10"/>
                    <a:pt x="27" y="7"/>
                    <a:pt x="25" y="6"/>
                  </a:cubicBezTo>
                  <a:cubicBezTo>
                    <a:pt x="23" y="4"/>
                    <a:pt x="20" y="3"/>
                    <a:pt x="17" y="3"/>
                  </a:cubicBezTo>
                  <a:cubicBezTo>
                    <a:pt x="13" y="3"/>
                    <a:pt x="9" y="5"/>
                    <a:pt x="9" y="8"/>
                  </a:cubicBezTo>
                  <a:cubicBezTo>
                    <a:pt x="9" y="15"/>
                    <a:pt x="22" y="16"/>
                    <a:pt x="31" y="25"/>
                  </a:cubicBezTo>
                  <a:cubicBezTo>
                    <a:pt x="34" y="28"/>
                    <a:pt x="35" y="31"/>
                    <a:pt x="35" y="35"/>
                  </a:cubicBezTo>
                  <a:cubicBezTo>
                    <a:pt x="35" y="43"/>
                    <a:pt x="28" y="49"/>
                    <a:pt x="19" y="49"/>
                  </a:cubicBezTo>
                  <a:cubicBezTo>
                    <a:pt x="13" y="49"/>
                    <a:pt x="7" y="47"/>
                    <a:pt x="6" y="47"/>
                  </a:cubicBezTo>
                  <a:cubicBezTo>
                    <a:pt x="5" y="47"/>
                    <a:pt x="4" y="47"/>
                    <a:pt x="4" y="48"/>
                  </a:cubicBezTo>
                  <a:cubicBezTo>
                    <a:pt x="2" y="48"/>
                    <a:pt x="2" y="48"/>
                    <a:pt x="2" y="48"/>
                  </a:cubicBezTo>
                  <a:lnTo>
                    <a:pt x="0" y="34"/>
                  </a:lnTo>
                  <a:close/>
                </a:path>
              </a:pathLst>
            </a:custGeom>
            <a:solidFill>
              <a:srgbClr val="FFFFFF"/>
            </a:solidFill>
            <a:ln w="9525">
              <a:noFill/>
              <a:round/>
              <a:headEnd/>
              <a:tailEnd/>
            </a:ln>
          </p:spPr>
          <p:txBody>
            <a:bodyPr/>
            <a:lstStyle/>
            <a:p>
              <a:pPr>
                <a:defRPr/>
              </a:pPr>
              <a:endParaRPr lang="en-US"/>
            </a:p>
          </p:txBody>
        </p:sp>
        <p:sp>
          <p:nvSpPr>
            <p:cNvPr id="28" name="Freeform 35"/>
            <p:cNvSpPr>
              <a:spLocks/>
            </p:cNvSpPr>
            <p:nvPr userDrawn="1"/>
          </p:nvSpPr>
          <p:spPr bwMode="auto">
            <a:xfrm>
              <a:off x="3486" y="913"/>
              <a:ext cx="67" cy="67"/>
            </a:xfrm>
            <a:custGeom>
              <a:avLst/>
              <a:gdLst/>
              <a:ahLst/>
              <a:cxnLst>
                <a:cxn ang="0">
                  <a:pos x="36"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3" y="43"/>
                </a:cxn>
                <a:cxn ang="0">
                  <a:pos x="35" y="43"/>
                </a:cxn>
                <a:cxn ang="0">
                  <a:pos x="44" y="35"/>
                </a:cxn>
                <a:cxn ang="0">
                  <a:pos x="47" y="35"/>
                </a:cxn>
                <a:cxn ang="0">
                  <a:pos x="46" y="47"/>
                </a:cxn>
                <a:cxn ang="0">
                  <a:pos x="0" y="47"/>
                </a:cxn>
                <a:cxn ang="0">
                  <a:pos x="0" y="44"/>
                </a:cxn>
                <a:cxn ang="0">
                  <a:pos x="3" y="44"/>
                </a:cxn>
                <a:cxn ang="0">
                  <a:pos x="9" y="39"/>
                </a:cxn>
                <a:cxn ang="0">
                  <a:pos x="9" y="8"/>
                </a:cxn>
                <a:cxn ang="0">
                  <a:pos x="3" y="3"/>
                </a:cxn>
                <a:cxn ang="0">
                  <a:pos x="2" y="3"/>
                </a:cxn>
                <a:cxn ang="0">
                  <a:pos x="2" y="0"/>
                </a:cxn>
                <a:cxn ang="0">
                  <a:pos x="44" y="0"/>
                </a:cxn>
                <a:cxn ang="0">
                  <a:pos x="45" y="11"/>
                </a:cxn>
                <a:cxn ang="0">
                  <a:pos x="42" y="11"/>
                </a:cxn>
                <a:cxn ang="0">
                  <a:pos x="36" y="4"/>
                </a:cxn>
              </a:cxnLst>
              <a:rect l="0" t="0" r="r" b="b"/>
              <a:pathLst>
                <a:path w="47" h="47">
                  <a:moveTo>
                    <a:pt x="36"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3" y="43"/>
                  </a:cubicBezTo>
                  <a:cubicBezTo>
                    <a:pt x="35" y="43"/>
                    <a:pt x="35" y="43"/>
                    <a:pt x="35" y="43"/>
                  </a:cubicBezTo>
                  <a:cubicBezTo>
                    <a:pt x="40" y="43"/>
                    <a:pt x="43"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3" y="3"/>
                  </a:cubicBezTo>
                  <a:cubicBezTo>
                    <a:pt x="2" y="3"/>
                    <a:pt x="2" y="3"/>
                    <a:pt x="2" y="3"/>
                  </a:cubicBezTo>
                  <a:cubicBezTo>
                    <a:pt x="2" y="0"/>
                    <a:pt x="2" y="0"/>
                    <a:pt x="2" y="0"/>
                  </a:cubicBezTo>
                  <a:cubicBezTo>
                    <a:pt x="44" y="0"/>
                    <a:pt x="44" y="0"/>
                    <a:pt x="44" y="0"/>
                  </a:cubicBezTo>
                  <a:cubicBezTo>
                    <a:pt x="45" y="11"/>
                    <a:pt x="45" y="11"/>
                    <a:pt x="45" y="11"/>
                  </a:cubicBezTo>
                  <a:cubicBezTo>
                    <a:pt x="42" y="11"/>
                    <a:pt x="42" y="11"/>
                    <a:pt x="42" y="11"/>
                  </a:cubicBezTo>
                  <a:cubicBezTo>
                    <a:pt x="41" y="6"/>
                    <a:pt x="40" y="4"/>
                    <a:pt x="36" y="4"/>
                  </a:cubicBezTo>
                  <a:close/>
                </a:path>
              </a:pathLst>
            </a:custGeom>
            <a:solidFill>
              <a:srgbClr val="FFFFFF"/>
            </a:solidFill>
            <a:ln w="9525">
              <a:noFill/>
              <a:round/>
              <a:headEnd/>
              <a:tailEnd/>
            </a:ln>
          </p:spPr>
          <p:txBody>
            <a:bodyPr/>
            <a:lstStyle/>
            <a:p>
              <a:pPr>
                <a:defRPr/>
              </a:pPr>
              <a:endParaRPr lang="en-US"/>
            </a:p>
          </p:txBody>
        </p:sp>
        <p:sp>
          <p:nvSpPr>
            <p:cNvPr id="29" name="Freeform 36"/>
            <p:cNvSpPr>
              <a:spLocks noEditPoints="1"/>
            </p:cNvSpPr>
            <p:nvPr userDrawn="1"/>
          </p:nvSpPr>
          <p:spPr bwMode="auto">
            <a:xfrm>
              <a:off x="3573" y="912"/>
              <a:ext cx="85" cy="70"/>
            </a:xfrm>
            <a:custGeom>
              <a:avLst/>
              <a:gdLst/>
              <a:ahLst/>
              <a:cxnLst>
                <a:cxn ang="0">
                  <a:pos x="18" y="40"/>
                </a:cxn>
                <a:cxn ang="0">
                  <a:pos x="24" y="45"/>
                </a:cxn>
                <a:cxn ang="0">
                  <a:pos x="27" y="45"/>
                </a:cxn>
                <a:cxn ang="0">
                  <a:pos x="27" y="48"/>
                </a:cxn>
                <a:cxn ang="0">
                  <a:pos x="0" y="48"/>
                </a:cxn>
                <a:cxn ang="0">
                  <a:pos x="0" y="45"/>
                </a:cxn>
                <a:cxn ang="0">
                  <a:pos x="1" y="45"/>
                </a:cxn>
                <a:cxn ang="0">
                  <a:pos x="8" y="40"/>
                </a:cxn>
                <a:cxn ang="0">
                  <a:pos x="8" y="10"/>
                </a:cxn>
                <a:cxn ang="0">
                  <a:pos x="2" y="4"/>
                </a:cxn>
                <a:cxn ang="0">
                  <a:pos x="0" y="4"/>
                </a:cxn>
                <a:cxn ang="0">
                  <a:pos x="0" y="1"/>
                </a:cxn>
                <a:cxn ang="0">
                  <a:pos x="10" y="0"/>
                </a:cxn>
                <a:cxn ang="0">
                  <a:pos x="22" y="0"/>
                </a:cxn>
                <a:cxn ang="0">
                  <a:pos x="44" y="5"/>
                </a:cxn>
                <a:cxn ang="0">
                  <a:pos x="47" y="14"/>
                </a:cxn>
                <a:cxn ang="0">
                  <a:pos x="36" y="26"/>
                </a:cxn>
                <a:cxn ang="0">
                  <a:pos x="49" y="41"/>
                </a:cxn>
                <a:cxn ang="0">
                  <a:pos x="59" y="46"/>
                </a:cxn>
                <a:cxn ang="0">
                  <a:pos x="59" y="49"/>
                </a:cxn>
                <a:cxn ang="0">
                  <a:pos x="54" y="49"/>
                </a:cxn>
                <a:cxn ang="0">
                  <a:pos x="37" y="44"/>
                </a:cxn>
                <a:cxn ang="0">
                  <a:pos x="24" y="28"/>
                </a:cxn>
                <a:cxn ang="0">
                  <a:pos x="18" y="28"/>
                </a:cxn>
                <a:cxn ang="0">
                  <a:pos x="18" y="40"/>
                </a:cxn>
                <a:cxn ang="0">
                  <a:pos x="18" y="25"/>
                </a:cxn>
                <a:cxn ang="0">
                  <a:pos x="21" y="25"/>
                </a:cxn>
                <a:cxn ang="0">
                  <a:pos x="36" y="14"/>
                </a:cxn>
                <a:cxn ang="0">
                  <a:pos x="22" y="3"/>
                </a:cxn>
                <a:cxn ang="0">
                  <a:pos x="18" y="3"/>
                </a:cxn>
                <a:cxn ang="0">
                  <a:pos x="18" y="25"/>
                </a:cxn>
              </a:cxnLst>
              <a:rect l="0" t="0" r="r" b="b"/>
              <a:pathLst>
                <a:path w="59" h="49">
                  <a:moveTo>
                    <a:pt x="18" y="40"/>
                  </a:moveTo>
                  <a:cubicBezTo>
                    <a:pt x="18" y="44"/>
                    <a:pt x="20" y="45"/>
                    <a:pt x="24" y="45"/>
                  </a:cubicBezTo>
                  <a:cubicBezTo>
                    <a:pt x="27" y="45"/>
                    <a:pt x="27" y="45"/>
                    <a:pt x="27" y="45"/>
                  </a:cubicBezTo>
                  <a:cubicBezTo>
                    <a:pt x="27" y="48"/>
                    <a:pt x="27" y="48"/>
                    <a:pt x="27" y="48"/>
                  </a:cubicBezTo>
                  <a:cubicBezTo>
                    <a:pt x="0" y="48"/>
                    <a:pt x="0" y="48"/>
                    <a:pt x="0" y="48"/>
                  </a:cubicBezTo>
                  <a:cubicBezTo>
                    <a:pt x="0" y="45"/>
                    <a:pt x="0" y="45"/>
                    <a:pt x="0" y="45"/>
                  </a:cubicBezTo>
                  <a:cubicBezTo>
                    <a:pt x="1" y="45"/>
                    <a:pt x="1" y="45"/>
                    <a:pt x="1" y="45"/>
                  </a:cubicBezTo>
                  <a:cubicBezTo>
                    <a:pt x="6" y="45"/>
                    <a:pt x="8" y="44"/>
                    <a:pt x="8" y="40"/>
                  </a:cubicBezTo>
                  <a:cubicBezTo>
                    <a:pt x="8" y="10"/>
                    <a:pt x="8" y="10"/>
                    <a:pt x="8" y="10"/>
                  </a:cubicBezTo>
                  <a:cubicBezTo>
                    <a:pt x="8" y="6"/>
                    <a:pt x="7" y="4"/>
                    <a:pt x="2" y="4"/>
                  </a:cubicBezTo>
                  <a:cubicBezTo>
                    <a:pt x="0" y="4"/>
                    <a:pt x="0" y="4"/>
                    <a:pt x="0" y="4"/>
                  </a:cubicBezTo>
                  <a:cubicBezTo>
                    <a:pt x="0" y="1"/>
                    <a:pt x="0" y="1"/>
                    <a:pt x="0" y="1"/>
                  </a:cubicBezTo>
                  <a:cubicBezTo>
                    <a:pt x="4" y="1"/>
                    <a:pt x="7" y="0"/>
                    <a:pt x="10" y="0"/>
                  </a:cubicBezTo>
                  <a:cubicBezTo>
                    <a:pt x="14" y="0"/>
                    <a:pt x="20" y="0"/>
                    <a:pt x="22" y="0"/>
                  </a:cubicBezTo>
                  <a:cubicBezTo>
                    <a:pt x="34" y="0"/>
                    <a:pt x="40" y="1"/>
                    <a:pt x="44" y="5"/>
                  </a:cubicBezTo>
                  <a:cubicBezTo>
                    <a:pt x="46" y="7"/>
                    <a:pt x="47" y="10"/>
                    <a:pt x="47" y="14"/>
                  </a:cubicBezTo>
                  <a:cubicBezTo>
                    <a:pt x="47" y="19"/>
                    <a:pt x="43" y="24"/>
                    <a:pt x="36" y="26"/>
                  </a:cubicBezTo>
                  <a:cubicBezTo>
                    <a:pt x="41" y="30"/>
                    <a:pt x="44" y="36"/>
                    <a:pt x="49" y="41"/>
                  </a:cubicBezTo>
                  <a:cubicBezTo>
                    <a:pt x="52" y="45"/>
                    <a:pt x="54" y="46"/>
                    <a:pt x="59" y="46"/>
                  </a:cubicBezTo>
                  <a:cubicBezTo>
                    <a:pt x="59" y="49"/>
                    <a:pt x="59" y="49"/>
                    <a:pt x="59" y="49"/>
                  </a:cubicBezTo>
                  <a:cubicBezTo>
                    <a:pt x="57" y="49"/>
                    <a:pt x="57" y="49"/>
                    <a:pt x="54" y="49"/>
                  </a:cubicBezTo>
                  <a:cubicBezTo>
                    <a:pt x="45" y="49"/>
                    <a:pt x="41" y="48"/>
                    <a:pt x="37" y="44"/>
                  </a:cubicBezTo>
                  <a:cubicBezTo>
                    <a:pt x="34" y="40"/>
                    <a:pt x="29" y="32"/>
                    <a:pt x="24" y="28"/>
                  </a:cubicBezTo>
                  <a:cubicBezTo>
                    <a:pt x="18" y="28"/>
                    <a:pt x="18" y="28"/>
                    <a:pt x="18" y="28"/>
                  </a:cubicBezTo>
                  <a:lnTo>
                    <a:pt x="18" y="40"/>
                  </a:lnTo>
                  <a:close/>
                  <a:moveTo>
                    <a:pt x="18" y="25"/>
                  </a:moveTo>
                  <a:cubicBezTo>
                    <a:pt x="21" y="25"/>
                    <a:pt x="21" y="25"/>
                    <a:pt x="21" y="25"/>
                  </a:cubicBezTo>
                  <a:cubicBezTo>
                    <a:pt x="31" y="25"/>
                    <a:pt x="36" y="22"/>
                    <a:pt x="36" y="14"/>
                  </a:cubicBezTo>
                  <a:cubicBezTo>
                    <a:pt x="36" y="6"/>
                    <a:pt x="30" y="3"/>
                    <a:pt x="22" y="3"/>
                  </a:cubicBezTo>
                  <a:cubicBezTo>
                    <a:pt x="18" y="3"/>
                    <a:pt x="18" y="3"/>
                    <a:pt x="18" y="3"/>
                  </a:cubicBezTo>
                  <a:lnTo>
                    <a:pt x="18" y="25"/>
                  </a:lnTo>
                  <a:close/>
                </a:path>
              </a:pathLst>
            </a:custGeom>
            <a:solidFill>
              <a:srgbClr val="FFFFFF"/>
            </a:solidFill>
            <a:ln w="9525">
              <a:noFill/>
              <a:round/>
              <a:headEnd/>
              <a:tailEnd/>
            </a:ln>
          </p:spPr>
          <p:txBody>
            <a:bodyPr/>
            <a:lstStyle/>
            <a:p>
              <a:pPr>
                <a:defRPr/>
              </a:pPr>
              <a:endParaRPr lang="en-US"/>
            </a:p>
          </p:txBody>
        </p:sp>
        <p:sp>
          <p:nvSpPr>
            <p:cNvPr id="30" name="Freeform 37"/>
            <p:cNvSpPr>
              <a:spLocks/>
            </p:cNvSpPr>
            <p:nvPr userDrawn="1"/>
          </p:nvSpPr>
          <p:spPr bwMode="auto">
            <a:xfrm>
              <a:off x="3659" y="913"/>
              <a:ext cx="82" cy="69"/>
            </a:xfrm>
            <a:custGeom>
              <a:avLst/>
              <a:gdLst/>
              <a:ahLst/>
              <a:cxnLst>
                <a:cxn ang="0">
                  <a:pos x="9" y="9"/>
                </a:cxn>
                <a:cxn ang="0">
                  <a:pos x="1" y="3"/>
                </a:cxn>
                <a:cxn ang="0">
                  <a:pos x="0" y="3"/>
                </a:cxn>
                <a:cxn ang="0">
                  <a:pos x="0" y="0"/>
                </a:cxn>
                <a:cxn ang="0">
                  <a:pos x="27" y="0"/>
                </a:cxn>
                <a:cxn ang="0">
                  <a:pos x="27" y="3"/>
                </a:cxn>
                <a:cxn ang="0">
                  <a:pos x="25" y="3"/>
                </a:cxn>
                <a:cxn ang="0">
                  <a:pos x="20" y="9"/>
                </a:cxn>
                <a:cxn ang="0">
                  <a:pos x="32" y="35"/>
                </a:cxn>
                <a:cxn ang="0">
                  <a:pos x="44" y="7"/>
                </a:cxn>
                <a:cxn ang="0">
                  <a:pos x="39" y="3"/>
                </a:cxn>
                <a:cxn ang="0">
                  <a:pos x="37" y="3"/>
                </a:cxn>
                <a:cxn ang="0">
                  <a:pos x="37" y="0"/>
                </a:cxn>
                <a:cxn ang="0">
                  <a:pos x="57" y="0"/>
                </a:cxn>
                <a:cxn ang="0">
                  <a:pos x="57" y="3"/>
                </a:cxn>
                <a:cxn ang="0">
                  <a:pos x="56" y="3"/>
                </a:cxn>
                <a:cxn ang="0">
                  <a:pos x="47" y="11"/>
                </a:cxn>
                <a:cxn ang="0">
                  <a:pos x="31" y="48"/>
                </a:cxn>
                <a:cxn ang="0">
                  <a:pos x="27" y="48"/>
                </a:cxn>
                <a:cxn ang="0">
                  <a:pos x="9" y="9"/>
                </a:cxn>
              </a:cxnLst>
              <a:rect l="0" t="0" r="r" b="b"/>
              <a:pathLst>
                <a:path w="57" h="48">
                  <a:moveTo>
                    <a:pt x="9" y="9"/>
                  </a:moveTo>
                  <a:cubicBezTo>
                    <a:pt x="6" y="4"/>
                    <a:pt x="5" y="3"/>
                    <a:pt x="1" y="3"/>
                  </a:cubicBezTo>
                  <a:cubicBezTo>
                    <a:pt x="0" y="3"/>
                    <a:pt x="0" y="3"/>
                    <a:pt x="0" y="3"/>
                  </a:cubicBezTo>
                  <a:cubicBezTo>
                    <a:pt x="0" y="0"/>
                    <a:pt x="0" y="0"/>
                    <a:pt x="0" y="0"/>
                  </a:cubicBezTo>
                  <a:cubicBezTo>
                    <a:pt x="27" y="0"/>
                    <a:pt x="27" y="0"/>
                    <a:pt x="27" y="0"/>
                  </a:cubicBezTo>
                  <a:cubicBezTo>
                    <a:pt x="27" y="3"/>
                    <a:pt x="27" y="3"/>
                    <a:pt x="27" y="3"/>
                  </a:cubicBezTo>
                  <a:cubicBezTo>
                    <a:pt x="25" y="3"/>
                    <a:pt x="25" y="3"/>
                    <a:pt x="25" y="3"/>
                  </a:cubicBezTo>
                  <a:cubicBezTo>
                    <a:pt x="19" y="3"/>
                    <a:pt x="18" y="5"/>
                    <a:pt x="20" y="9"/>
                  </a:cubicBezTo>
                  <a:cubicBezTo>
                    <a:pt x="32" y="35"/>
                    <a:pt x="32" y="35"/>
                    <a:pt x="32" y="35"/>
                  </a:cubicBezTo>
                  <a:cubicBezTo>
                    <a:pt x="44" y="7"/>
                    <a:pt x="44" y="7"/>
                    <a:pt x="44" y="7"/>
                  </a:cubicBezTo>
                  <a:cubicBezTo>
                    <a:pt x="45" y="4"/>
                    <a:pt x="43" y="3"/>
                    <a:pt x="39" y="3"/>
                  </a:cubicBezTo>
                  <a:cubicBezTo>
                    <a:pt x="37" y="3"/>
                    <a:pt x="37" y="3"/>
                    <a:pt x="37" y="3"/>
                  </a:cubicBezTo>
                  <a:cubicBezTo>
                    <a:pt x="37" y="0"/>
                    <a:pt x="37" y="0"/>
                    <a:pt x="37" y="0"/>
                  </a:cubicBezTo>
                  <a:cubicBezTo>
                    <a:pt x="57" y="0"/>
                    <a:pt x="57" y="0"/>
                    <a:pt x="57" y="0"/>
                  </a:cubicBezTo>
                  <a:cubicBezTo>
                    <a:pt x="57" y="3"/>
                    <a:pt x="57" y="3"/>
                    <a:pt x="57" y="3"/>
                  </a:cubicBezTo>
                  <a:cubicBezTo>
                    <a:pt x="56" y="3"/>
                    <a:pt x="56" y="3"/>
                    <a:pt x="56" y="3"/>
                  </a:cubicBezTo>
                  <a:cubicBezTo>
                    <a:pt x="52" y="3"/>
                    <a:pt x="50" y="5"/>
                    <a:pt x="47" y="11"/>
                  </a:cubicBezTo>
                  <a:cubicBezTo>
                    <a:pt x="31" y="48"/>
                    <a:pt x="31" y="48"/>
                    <a:pt x="31" y="48"/>
                  </a:cubicBezTo>
                  <a:cubicBezTo>
                    <a:pt x="27" y="48"/>
                    <a:pt x="27" y="48"/>
                    <a:pt x="27" y="48"/>
                  </a:cubicBezTo>
                  <a:lnTo>
                    <a:pt x="9" y="9"/>
                  </a:lnTo>
                  <a:close/>
                </a:path>
              </a:pathLst>
            </a:custGeom>
            <a:solidFill>
              <a:srgbClr val="FFFFFF"/>
            </a:solidFill>
            <a:ln w="9525">
              <a:noFill/>
              <a:round/>
              <a:headEnd/>
              <a:tailEnd/>
            </a:ln>
          </p:spPr>
          <p:txBody>
            <a:bodyPr/>
            <a:lstStyle/>
            <a:p>
              <a:pPr>
                <a:defRPr/>
              </a:pPr>
              <a:endParaRPr lang="en-US"/>
            </a:p>
          </p:txBody>
        </p:sp>
        <p:sp>
          <p:nvSpPr>
            <p:cNvPr id="31" name="Freeform 38"/>
            <p:cNvSpPr>
              <a:spLocks/>
            </p:cNvSpPr>
            <p:nvPr userDrawn="1"/>
          </p:nvSpPr>
          <p:spPr bwMode="auto">
            <a:xfrm>
              <a:off x="3758" y="913"/>
              <a:ext cx="36" cy="67"/>
            </a:xfrm>
            <a:custGeom>
              <a:avLst/>
              <a:gdLst/>
              <a:ahLst/>
              <a:cxnLst>
                <a:cxn ang="0">
                  <a:pos x="0" y="0"/>
                </a:cxn>
                <a:cxn ang="0">
                  <a:pos x="25" y="0"/>
                </a:cxn>
                <a:cxn ang="0">
                  <a:pos x="25" y="3"/>
                </a:cxn>
                <a:cxn ang="0">
                  <a:pos x="23" y="3"/>
                </a:cxn>
                <a:cxn ang="0">
                  <a:pos x="18" y="8"/>
                </a:cxn>
                <a:cxn ang="0">
                  <a:pos x="18" y="39"/>
                </a:cxn>
                <a:cxn ang="0">
                  <a:pos x="24" y="44"/>
                </a:cxn>
                <a:cxn ang="0">
                  <a:pos x="25" y="44"/>
                </a:cxn>
                <a:cxn ang="0">
                  <a:pos x="25" y="47"/>
                </a:cxn>
                <a:cxn ang="0">
                  <a:pos x="0" y="47"/>
                </a:cxn>
                <a:cxn ang="0">
                  <a:pos x="0" y="44"/>
                </a:cxn>
                <a:cxn ang="0">
                  <a:pos x="2" y="44"/>
                </a:cxn>
                <a:cxn ang="0">
                  <a:pos x="7" y="39"/>
                </a:cxn>
                <a:cxn ang="0">
                  <a:pos x="7" y="8"/>
                </a:cxn>
                <a:cxn ang="0">
                  <a:pos x="1" y="3"/>
                </a:cxn>
                <a:cxn ang="0">
                  <a:pos x="0" y="3"/>
                </a:cxn>
                <a:cxn ang="0">
                  <a:pos x="0" y="0"/>
                </a:cxn>
              </a:cxnLst>
              <a:rect l="0" t="0" r="r" b="b"/>
              <a:pathLst>
                <a:path w="25" h="47">
                  <a:moveTo>
                    <a:pt x="0" y="0"/>
                  </a:moveTo>
                  <a:cubicBezTo>
                    <a:pt x="25" y="0"/>
                    <a:pt x="25" y="0"/>
                    <a:pt x="25" y="0"/>
                  </a:cubicBezTo>
                  <a:cubicBezTo>
                    <a:pt x="25" y="3"/>
                    <a:pt x="25" y="3"/>
                    <a:pt x="25" y="3"/>
                  </a:cubicBezTo>
                  <a:cubicBezTo>
                    <a:pt x="23" y="3"/>
                    <a:pt x="23" y="3"/>
                    <a:pt x="23" y="3"/>
                  </a:cubicBezTo>
                  <a:cubicBezTo>
                    <a:pt x="19" y="3"/>
                    <a:pt x="18" y="4"/>
                    <a:pt x="18" y="8"/>
                  </a:cubicBezTo>
                  <a:cubicBezTo>
                    <a:pt x="18" y="39"/>
                    <a:pt x="18" y="39"/>
                    <a:pt x="18" y="39"/>
                  </a:cubicBezTo>
                  <a:cubicBezTo>
                    <a:pt x="18" y="42"/>
                    <a:pt x="19" y="44"/>
                    <a:pt x="24" y="44"/>
                  </a:cubicBezTo>
                  <a:cubicBezTo>
                    <a:pt x="25" y="44"/>
                    <a:pt x="25" y="44"/>
                    <a:pt x="25" y="44"/>
                  </a:cubicBezTo>
                  <a:cubicBezTo>
                    <a:pt x="25" y="47"/>
                    <a:pt x="25" y="47"/>
                    <a:pt x="25" y="47"/>
                  </a:cubicBezTo>
                  <a:cubicBezTo>
                    <a:pt x="0" y="47"/>
                    <a:pt x="0" y="47"/>
                    <a:pt x="0" y="47"/>
                  </a:cubicBezTo>
                  <a:cubicBezTo>
                    <a:pt x="0" y="44"/>
                    <a:pt x="0" y="44"/>
                    <a:pt x="0" y="44"/>
                  </a:cubicBezTo>
                  <a:cubicBezTo>
                    <a:pt x="2" y="44"/>
                    <a:pt x="2" y="44"/>
                    <a:pt x="2" y="44"/>
                  </a:cubicBezTo>
                  <a:cubicBezTo>
                    <a:pt x="6" y="44"/>
                    <a:pt x="7" y="42"/>
                    <a:pt x="7" y="39"/>
                  </a:cubicBezTo>
                  <a:cubicBezTo>
                    <a:pt x="7" y="8"/>
                    <a:pt x="7" y="8"/>
                    <a:pt x="7" y="8"/>
                  </a:cubicBezTo>
                  <a:cubicBezTo>
                    <a:pt x="7" y="4"/>
                    <a:pt x="6"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32" name="Freeform 39"/>
            <p:cNvSpPr>
              <a:spLocks/>
            </p:cNvSpPr>
            <p:nvPr userDrawn="1"/>
          </p:nvSpPr>
          <p:spPr bwMode="auto">
            <a:xfrm>
              <a:off x="3817" y="912"/>
              <a:ext cx="71" cy="70"/>
            </a:xfrm>
            <a:custGeom>
              <a:avLst/>
              <a:gdLst/>
              <a:ahLst/>
              <a:cxnLst>
                <a:cxn ang="0">
                  <a:pos x="50" y="35"/>
                </a:cxn>
                <a:cxn ang="0">
                  <a:pos x="45" y="48"/>
                </a:cxn>
                <a:cxn ang="0">
                  <a:pos x="41" y="48"/>
                </a:cxn>
                <a:cxn ang="0">
                  <a:pos x="28" y="49"/>
                </a:cxn>
                <a:cxn ang="0">
                  <a:pos x="0" y="25"/>
                </a:cxn>
                <a:cxn ang="0">
                  <a:pos x="29" y="0"/>
                </a:cxn>
                <a:cxn ang="0">
                  <a:pos x="44" y="3"/>
                </a:cxn>
                <a:cxn ang="0">
                  <a:pos x="45" y="2"/>
                </a:cxn>
                <a:cxn ang="0">
                  <a:pos x="47" y="2"/>
                </a:cxn>
                <a:cxn ang="0">
                  <a:pos x="48" y="15"/>
                </a:cxn>
                <a:cxn ang="0">
                  <a:pos x="45" y="15"/>
                </a:cxn>
                <a:cxn ang="0">
                  <a:pos x="30" y="4"/>
                </a:cxn>
                <a:cxn ang="0">
                  <a:pos x="11" y="24"/>
                </a:cxn>
                <a:cxn ang="0">
                  <a:pos x="31" y="46"/>
                </a:cxn>
                <a:cxn ang="0">
                  <a:pos x="47" y="35"/>
                </a:cxn>
                <a:cxn ang="0">
                  <a:pos x="50" y="35"/>
                </a:cxn>
              </a:cxnLst>
              <a:rect l="0" t="0" r="r" b="b"/>
              <a:pathLst>
                <a:path w="50" h="49">
                  <a:moveTo>
                    <a:pt x="50" y="35"/>
                  </a:moveTo>
                  <a:cubicBezTo>
                    <a:pt x="49" y="39"/>
                    <a:pt x="47" y="44"/>
                    <a:pt x="45" y="48"/>
                  </a:cubicBezTo>
                  <a:cubicBezTo>
                    <a:pt x="44" y="48"/>
                    <a:pt x="43" y="48"/>
                    <a:pt x="41" y="48"/>
                  </a:cubicBezTo>
                  <a:cubicBezTo>
                    <a:pt x="37" y="48"/>
                    <a:pt x="33" y="49"/>
                    <a:pt x="28" y="49"/>
                  </a:cubicBezTo>
                  <a:cubicBezTo>
                    <a:pt x="12" y="49"/>
                    <a:pt x="0" y="38"/>
                    <a:pt x="0" y="25"/>
                  </a:cubicBezTo>
                  <a:cubicBezTo>
                    <a:pt x="0" y="11"/>
                    <a:pt x="13" y="0"/>
                    <a:pt x="29" y="0"/>
                  </a:cubicBezTo>
                  <a:cubicBezTo>
                    <a:pt x="37" y="0"/>
                    <a:pt x="42" y="3"/>
                    <a:pt x="44" y="3"/>
                  </a:cubicBezTo>
                  <a:cubicBezTo>
                    <a:pt x="44" y="3"/>
                    <a:pt x="45" y="3"/>
                    <a:pt x="45" y="2"/>
                  </a:cubicBezTo>
                  <a:cubicBezTo>
                    <a:pt x="47" y="2"/>
                    <a:pt x="47" y="2"/>
                    <a:pt x="47" y="2"/>
                  </a:cubicBezTo>
                  <a:cubicBezTo>
                    <a:pt x="48" y="15"/>
                    <a:pt x="48" y="15"/>
                    <a:pt x="48" y="15"/>
                  </a:cubicBezTo>
                  <a:cubicBezTo>
                    <a:pt x="45" y="15"/>
                    <a:pt x="45" y="15"/>
                    <a:pt x="45" y="15"/>
                  </a:cubicBezTo>
                  <a:cubicBezTo>
                    <a:pt x="43" y="8"/>
                    <a:pt x="37" y="4"/>
                    <a:pt x="30" y="4"/>
                  </a:cubicBezTo>
                  <a:cubicBezTo>
                    <a:pt x="19" y="4"/>
                    <a:pt x="11" y="12"/>
                    <a:pt x="11" y="24"/>
                  </a:cubicBezTo>
                  <a:cubicBezTo>
                    <a:pt x="11" y="36"/>
                    <a:pt x="20" y="46"/>
                    <a:pt x="31" y="46"/>
                  </a:cubicBezTo>
                  <a:cubicBezTo>
                    <a:pt x="38" y="46"/>
                    <a:pt x="43" y="41"/>
                    <a:pt x="47" y="35"/>
                  </a:cubicBezTo>
                  <a:lnTo>
                    <a:pt x="50" y="35"/>
                  </a:lnTo>
                  <a:close/>
                </a:path>
              </a:pathLst>
            </a:custGeom>
            <a:solidFill>
              <a:srgbClr val="FFFFFF"/>
            </a:solidFill>
            <a:ln w="9525">
              <a:noFill/>
              <a:round/>
              <a:headEnd/>
              <a:tailEnd/>
            </a:ln>
          </p:spPr>
          <p:txBody>
            <a:bodyPr/>
            <a:lstStyle/>
            <a:p>
              <a:pPr>
                <a:defRPr/>
              </a:pPr>
              <a:endParaRPr lang="en-US"/>
            </a:p>
          </p:txBody>
        </p:sp>
        <p:sp>
          <p:nvSpPr>
            <p:cNvPr id="33" name="Freeform 40"/>
            <p:cNvSpPr>
              <a:spLocks/>
            </p:cNvSpPr>
            <p:nvPr userDrawn="1"/>
          </p:nvSpPr>
          <p:spPr bwMode="auto">
            <a:xfrm>
              <a:off x="3907" y="913"/>
              <a:ext cx="67" cy="67"/>
            </a:xfrm>
            <a:custGeom>
              <a:avLst/>
              <a:gdLst/>
              <a:ahLst/>
              <a:cxnLst>
                <a:cxn ang="0">
                  <a:pos x="36"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2" y="43"/>
                </a:cxn>
                <a:cxn ang="0">
                  <a:pos x="35" y="43"/>
                </a:cxn>
                <a:cxn ang="0">
                  <a:pos x="44" y="35"/>
                </a:cxn>
                <a:cxn ang="0">
                  <a:pos x="47" y="35"/>
                </a:cxn>
                <a:cxn ang="0">
                  <a:pos x="46" y="47"/>
                </a:cxn>
                <a:cxn ang="0">
                  <a:pos x="0" y="47"/>
                </a:cxn>
                <a:cxn ang="0">
                  <a:pos x="0" y="44"/>
                </a:cxn>
                <a:cxn ang="0">
                  <a:pos x="3" y="44"/>
                </a:cxn>
                <a:cxn ang="0">
                  <a:pos x="9" y="39"/>
                </a:cxn>
                <a:cxn ang="0">
                  <a:pos x="9" y="8"/>
                </a:cxn>
                <a:cxn ang="0">
                  <a:pos x="2" y="3"/>
                </a:cxn>
                <a:cxn ang="0">
                  <a:pos x="2" y="3"/>
                </a:cxn>
                <a:cxn ang="0">
                  <a:pos x="2" y="0"/>
                </a:cxn>
                <a:cxn ang="0">
                  <a:pos x="44" y="0"/>
                </a:cxn>
                <a:cxn ang="0">
                  <a:pos x="44" y="11"/>
                </a:cxn>
                <a:cxn ang="0">
                  <a:pos x="42" y="11"/>
                </a:cxn>
                <a:cxn ang="0">
                  <a:pos x="36" y="4"/>
                </a:cxn>
              </a:cxnLst>
              <a:rect l="0" t="0" r="r" b="b"/>
              <a:pathLst>
                <a:path w="47" h="47">
                  <a:moveTo>
                    <a:pt x="36"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2" y="43"/>
                  </a:cubicBezTo>
                  <a:cubicBezTo>
                    <a:pt x="35" y="43"/>
                    <a:pt x="35" y="43"/>
                    <a:pt x="35" y="43"/>
                  </a:cubicBezTo>
                  <a:cubicBezTo>
                    <a:pt x="40" y="43"/>
                    <a:pt x="42"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2" y="3"/>
                  </a:cubicBezTo>
                  <a:cubicBezTo>
                    <a:pt x="2" y="3"/>
                    <a:pt x="2" y="3"/>
                    <a:pt x="2" y="3"/>
                  </a:cubicBezTo>
                  <a:cubicBezTo>
                    <a:pt x="2" y="0"/>
                    <a:pt x="2" y="0"/>
                    <a:pt x="2" y="0"/>
                  </a:cubicBezTo>
                  <a:cubicBezTo>
                    <a:pt x="44" y="0"/>
                    <a:pt x="44" y="0"/>
                    <a:pt x="44" y="0"/>
                  </a:cubicBezTo>
                  <a:cubicBezTo>
                    <a:pt x="44" y="11"/>
                    <a:pt x="44" y="11"/>
                    <a:pt x="44" y="11"/>
                  </a:cubicBezTo>
                  <a:cubicBezTo>
                    <a:pt x="42" y="11"/>
                    <a:pt x="42" y="11"/>
                    <a:pt x="42" y="11"/>
                  </a:cubicBezTo>
                  <a:cubicBezTo>
                    <a:pt x="41" y="6"/>
                    <a:pt x="40" y="4"/>
                    <a:pt x="36" y="4"/>
                  </a:cubicBezTo>
                  <a:close/>
                </a:path>
              </a:pathLst>
            </a:custGeom>
            <a:solidFill>
              <a:srgbClr val="FFFFFF"/>
            </a:solidFill>
            <a:ln w="9525">
              <a:noFill/>
              <a:round/>
              <a:headEnd/>
              <a:tailEnd/>
            </a:ln>
          </p:spPr>
          <p:txBody>
            <a:bodyPr/>
            <a:lstStyle/>
            <a:p>
              <a:pPr>
                <a:defRPr/>
              </a:pPr>
              <a:endParaRPr lang="en-US"/>
            </a:p>
          </p:txBody>
        </p:sp>
        <p:sp>
          <p:nvSpPr>
            <p:cNvPr id="34" name="Freeform 41"/>
            <p:cNvSpPr>
              <a:spLocks/>
            </p:cNvSpPr>
            <p:nvPr userDrawn="1"/>
          </p:nvSpPr>
          <p:spPr bwMode="auto">
            <a:xfrm>
              <a:off x="4000" y="912"/>
              <a:ext cx="48" cy="70"/>
            </a:xfrm>
            <a:custGeom>
              <a:avLst/>
              <a:gdLst/>
              <a:ahLst/>
              <a:cxnLst>
                <a:cxn ang="0">
                  <a:pos x="0" y="34"/>
                </a:cxn>
                <a:cxn ang="0">
                  <a:pos x="2" y="34"/>
                </a:cxn>
                <a:cxn ang="0">
                  <a:pos x="16" y="46"/>
                </a:cxn>
                <a:cxn ang="0">
                  <a:pos x="24" y="38"/>
                </a:cxn>
                <a:cxn ang="0">
                  <a:pos x="0" y="12"/>
                </a:cxn>
                <a:cxn ang="0">
                  <a:pos x="15" y="0"/>
                </a:cxn>
                <a:cxn ang="0">
                  <a:pos x="27" y="2"/>
                </a:cxn>
                <a:cxn ang="0">
                  <a:pos x="29" y="1"/>
                </a:cxn>
                <a:cxn ang="0">
                  <a:pos x="30" y="1"/>
                </a:cxn>
                <a:cxn ang="0">
                  <a:pos x="32" y="13"/>
                </a:cxn>
                <a:cxn ang="0">
                  <a:pos x="29" y="13"/>
                </a:cxn>
                <a:cxn ang="0">
                  <a:pos x="24" y="6"/>
                </a:cxn>
                <a:cxn ang="0">
                  <a:pos x="16" y="3"/>
                </a:cxn>
                <a:cxn ang="0">
                  <a:pos x="9" y="8"/>
                </a:cxn>
                <a:cxn ang="0">
                  <a:pos x="30" y="25"/>
                </a:cxn>
                <a:cxn ang="0">
                  <a:pos x="34" y="35"/>
                </a:cxn>
                <a:cxn ang="0">
                  <a:pos x="18" y="49"/>
                </a:cxn>
                <a:cxn ang="0">
                  <a:pos x="5" y="47"/>
                </a:cxn>
                <a:cxn ang="0">
                  <a:pos x="3" y="48"/>
                </a:cxn>
                <a:cxn ang="0">
                  <a:pos x="1" y="48"/>
                </a:cxn>
                <a:cxn ang="0">
                  <a:pos x="0" y="34"/>
                </a:cxn>
              </a:cxnLst>
              <a:rect l="0" t="0" r="r" b="b"/>
              <a:pathLst>
                <a:path w="34" h="49">
                  <a:moveTo>
                    <a:pt x="0" y="34"/>
                  </a:moveTo>
                  <a:cubicBezTo>
                    <a:pt x="2" y="34"/>
                    <a:pt x="2" y="34"/>
                    <a:pt x="2" y="34"/>
                  </a:cubicBezTo>
                  <a:cubicBezTo>
                    <a:pt x="5" y="42"/>
                    <a:pt x="9" y="46"/>
                    <a:pt x="16" y="46"/>
                  </a:cubicBezTo>
                  <a:cubicBezTo>
                    <a:pt x="21" y="46"/>
                    <a:pt x="24" y="42"/>
                    <a:pt x="24" y="38"/>
                  </a:cubicBezTo>
                  <a:cubicBezTo>
                    <a:pt x="24" y="27"/>
                    <a:pt x="0" y="27"/>
                    <a:pt x="0" y="12"/>
                  </a:cubicBezTo>
                  <a:cubicBezTo>
                    <a:pt x="0" y="5"/>
                    <a:pt x="6" y="0"/>
                    <a:pt x="15" y="0"/>
                  </a:cubicBezTo>
                  <a:cubicBezTo>
                    <a:pt x="21" y="0"/>
                    <a:pt x="26" y="2"/>
                    <a:pt x="27" y="2"/>
                  </a:cubicBezTo>
                  <a:cubicBezTo>
                    <a:pt x="27" y="2"/>
                    <a:pt x="28" y="1"/>
                    <a:pt x="29" y="1"/>
                  </a:cubicBezTo>
                  <a:cubicBezTo>
                    <a:pt x="30" y="1"/>
                    <a:pt x="30" y="1"/>
                    <a:pt x="30" y="1"/>
                  </a:cubicBezTo>
                  <a:cubicBezTo>
                    <a:pt x="32" y="13"/>
                    <a:pt x="32" y="13"/>
                    <a:pt x="32" y="13"/>
                  </a:cubicBezTo>
                  <a:cubicBezTo>
                    <a:pt x="29" y="13"/>
                    <a:pt x="29" y="13"/>
                    <a:pt x="29" y="13"/>
                  </a:cubicBezTo>
                  <a:cubicBezTo>
                    <a:pt x="28" y="10"/>
                    <a:pt x="26" y="7"/>
                    <a:pt x="24" y="6"/>
                  </a:cubicBezTo>
                  <a:cubicBezTo>
                    <a:pt x="22" y="4"/>
                    <a:pt x="19" y="3"/>
                    <a:pt x="16" y="3"/>
                  </a:cubicBezTo>
                  <a:cubicBezTo>
                    <a:pt x="12" y="3"/>
                    <a:pt x="9" y="5"/>
                    <a:pt x="9" y="8"/>
                  </a:cubicBezTo>
                  <a:cubicBezTo>
                    <a:pt x="9" y="15"/>
                    <a:pt x="21" y="16"/>
                    <a:pt x="30" y="25"/>
                  </a:cubicBezTo>
                  <a:cubicBezTo>
                    <a:pt x="33" y="28"/>
                    <a:pt x="34" y="31"/>
                    <a:pt x="34" y="35"/>
                  </a:cubicBezTo>
                  <a:cubicBezTo>
                    <a:pt x="34" y="43"/>
                    <a:pt x="27" y="49"/>
                    <a:pt x="18" y="49"/>
                  </a:cubicBezTo>
                  <a:cubicBezTo>
                    <a:pt x="12" y="49"/>
                    <a:pt x="6" y="47"/>
                    <a:pt x="5" y="47"/>
                  </a:cubicBezTo>
                  <a:cubicBezTo>
                    <a:pt x="4" y="47"/>
                    <a:pt x="4" y="47"/>
                    <a:pt x="3" y="48"/>
                  </a:cubicBezTo>
                  <a:cubicBezTo>
                    <a:pt x="1" y="48"/>
                    <a:pt x="1" y="48"/>
                    <a:pt x="1" y="48"/>
                  </a:cubicBezTo>
                  <a:lnTo>
                    <a:pt x="0" y="34"/>
                  </a:lnTo>
                  <a:close/>
                </a:path>
              </a:pathLst>
            </a:custGeom>
            <a:solidFill>
              <a:srgbClr val="FFFFFF"/>
            </a:solidFill>
            <a:ln w="9525">
              <a:noFill/>
              <a:round/>
              <a:headEnd/>
              <a:tailEnd/>
            </a:ln>
          </p:spPr>
          <p:txBody>
            <a:bodyPr/>
            <a:lstStyle/>
            <a:p>
              <a:pPr>
                <a:defRPr/>
              </a:pPr>
              <a:endParaRPr lang="en-US"/>
            </a:p>
          </p:txBody>
        </p:sp>
        <p:sp>
          <p:nvSpPr>
            <p:cNvPr id="35" name="Freeform 42"/>
            <p:cNvSpPr>
              <a:spLocks/>
            </p:cNvSpPr>
            <p:nvPr userDrawn="1"/>
          </p:nvSpPr>
          <p:spPr bwMode="auto">
            <a:xfrm>
              <a:off x="2203" y="414"/>
              <a:ext cx="0" cy="604"/>
            </a:xfrm>
            <a:custGeom>
              <a:avLst/>
              <a:gdLst/>
              <a:ahLst/>
              <a:cxnLst>
                <a:cxn ang="0">
                  <a:pos x="0" y="604"/>
                </a:cxn>
                <a:cxn ang="0">
                  <a:pos x="0" y="0"/>
                </a:cxn>
                <a:cxn ang="0">
                  <a:pos x="0" y="604"/>
                </a:cxn>
              </a:cxnLst>
              <a:rect l="0" t="0" r="r" b="b"/>
              <a:pathLst>
                <a:path h="604">
                  <a:moveTo>
                    <a:pt x="0" y="604"/>
                  </a:moveTo>
                  <a:lnTo>
                    <a:pt x="0" y="0"/>
                  </a:lnTo>
                  <a:lnTo>
                    <a:pt x="0" y="604"/>
                  </a:lnTo>
                  <a:close/>
                </a:path>
              </a:pathLst>
            </a:custGeom>
            <a:solidFill>
              <a:srgbClr val="FFFFFF"/>
            </a:solidFill>
            <a:ln w="9525">
              <a:noFill/>
              <a:round/>
              <a:headEnd/>
              <a:tailEnd/>
            </a:ln>
          </p:spPr>
          <p:txBody>
            <a:bodyPr/>
            <a:lstStyle/>
            <a:p>
              <a:pPr>
                <a:defRPr/>
              </a:pPr>
              <a:endParaRPr lang="en-US"/>
            </a:p>
          </p:txBody>
        </p:sp>
        <p:sp>
          <p:nvSpPr>
            <p:cNvPr id="36" name="Rectangle 43"/>
            <p:cNvSpPr>
              <a:spLocks noChangeArrowheads="1"/>
            </p:cNvSpPr>
            <p:nvPr userDrawn="1"/>
          </p:nvSpPr>
          <p:spPr bwMode="auto">
            <a:xfrm>
              <a:off x="2197" y="414"/>
              <a:ext cx="11" cy="604"/>
            </a:xfrm>
            <a:prstGeom prst="rect">
              <a:avLst/>
            </a:prstGeom>
            <a:solidFill>
              <a:srgbClr val="FFFFFF"/>
            </a:solidFill>
            <a:ln w="9525">
              <a:noFill/>
              <a:miter lim="800000"/>
              <a:headEnd/>
              <a:tailEnd/>
            </a:ln>
          </p:spPr>
          <p:txBody>
            <a:bodyPr/>
            <a:lstStyle/>
            <a:p>
              <a:pPr>
                <a:defRPr/>
              </a:pPr>
              <a:endParaRPr lang="en-US"/>
            </a:p>
          </p:txBody>
        </p:sp>
        <p:sp>
          <p:nvSpPr>
            <p:cNvPr id="37" name="Freeform 44"/>
            <p:cNvSpPr>
              <a:spLocks/>
            </p:cNvSpPr>
            <p:nvPr userDrawn="1"/>
          </p:nvSpPr>
          <p:spPr bwMode="auto">
            <a:xfrm>
              <a:off x="1743" y="530"/>
              <a:ext cx="285" cy="47"/>
            </a:xfrm>
            <a:custGeom>
              <a:avLst/>
              <a:gdLst/>
              <a:ahLst/>
              <a:cxnLst>
                <a:cxn ang="0">
                  <a:pos x="107" y="11"/>
                </a:cxn>
                <a:cxn ang="0">
                  <a:pos x="108" y="12"/>
                </a:cxn>
                <a:cxn ang="0">
                  <a:pos x="176" y="33"/>
                </a:cxn>
                <a:cxn ang="0">
                  <a:pos x="193" y="32"/>
                </a:cxn>
                <a:cxn ang="0">
                  <a:pos x="199" y="21"/>
                </a:cxn>
                <a:cxn ang="0">
                  <a:pos x="198" y="18"/>
                </a:cxn>
                <a:cxn ang="0">
                  <a:pos x="99" y="0"/>
                </a:cxn>
                <a:cxn ang="0">
                  <a:pos x="2" y="17"/>
                </a:cxn>
                <a:cxn ang="0">
                  <a:pos x="0" y="19"/>
                </a:cxn>
                <a:cxn ang="0">
                  <a:pos x="1" y="22"/>
                </a:cxn>
                <a:cxn ang="0">
                  <a:pos x="2" y="25"/>
                </a:cxn>
                <a:cxn ang="0">
                  <a:pos x="5" y="26"/>
                </a:cxn>
                <a:cxn ang="0">
                  <a:pos x="6" y="25"/>
                </a:cxn>
                <a:cxn ang="0">
                  <a:pos x="5" y="23"/>
                </a:cxn>
                <a:cxn ang="0">
                  <a:pos x="6" y="20"/>
                </a:cxn>
                <a:cxn ang="0">
                  <a:pos x="9" y="19"/>
                </a:cxn>
                <a:cxn ang="0">
                  <a:pos x="11" y="20"/>
                </a:cxn>
                <a:cxn ang="0">
                  <a:pos x="12" y="22"/>
                </a:cxn>
                <a:cxn ang="0">
                  <a:pos x="23" y="20"/>
                </a:cxn>
                <a:cxn ang="0">
                  <a:pos x="25" y="19"/>
                </a:cxn>
                <a:cxn ang="0">
                  <a:pos x="25" y="16"/>
                </a:cxn>
                <a:cxn ang="0">
                  <a:pos x="27" y="13"/>
                </a:cxn>
                <a:cxn ang="0">
                  <a:pos x="31" y="12"/>
                </a:cxn>
                <a:cxn ang="0">
                  <a:pos x="34" y="14"/>
                </a:cxn>
                <a:cxn ang="0">
                  <a:pos x="35" y="17"/>
                </a:cxn>
                <a:cxn ang="0">
                  <a:pos x="51" y="15"/>
                </a:cxn>
                <a:cxn ang="0">
                  <a:pos x="53" y="14"/>
                </a:cxn>
                <a:cxn ang="0">
                  <a:pos x="53" y="12"/>
                </a:cxn>
                <a:cxn ang="0">
                  <a:pos x="56" y="8"/>
                </a:cxn>
                <a:cxn ang="0">
                  <a:pos x="62" y="8"/>
                </a:cxn>
                <a:cxn ang="0">
                  <a:pos x="66" y="10"/>
                </a:cxn>
                <a:cxn ang="0">
                  <a:pos x="67" y="12"/>
                </a:cxn>
                <a:cxn ang="0">
                  <a:pos x="69" y="13"/>
                </a:cxn>
                <a:cxn ang="0">
                  <a:pos x="90" y="12"/>
                </a:cxn>
                <a:cxn ang="0">
                  <a:pos x="91" y="11"/>
                </a:cxn>
                <a:cxn ang="0">
                  <a:pos x="91" y="10"/>
                </a:cxn>
                <a:cxn ang="0">
                  <a:pos x="92" y="7"/>
                </a:cxn>
                <a:cxn ang="0">
                  <a:pos x="95" y="7"/>
                </a:cxn>
                <a:cxn ang="0">
                  <a:pos x="102" y="7"/>
                </a:cxn>
                <a:cxn ang="0">
                  <a:pos x="106" y="7"/>
                </a:cxn>
                <a:cxn ang="0">
                  <a:pos x="106" y="10"/>
                </a:cxn>
                <a:cxn ang="0">
                  <a:pos x="107" y="11"/>
                </a:cxn>
              </a:cxnLst>
              <a:rect l="0" t="0" r="r" b="b"/>
              <a:pathLst>
                <a:path w="199" h="33">
                  <a:moveTo>
                    <a:pt x="107" y="11"/>
                  </a:moveTo>
                  <a:cubicBezTo>
                    <a:pt x="107" y="12"/>
                    <a:pt x="108" y="12"/>
                    <a:pt x="108" y="12"/>
                  </a:cubicBezTo>
                  <a:cubicBezTo>
                    <a:pt x="150" y="10"/>
                    <a:pt x="174" y="26"/>
                    <a:pt x="176" y="33"/>
                  </a:cubicBezTo>
                  <a:cubicBezTo>
                    <a:pt x="193" y="32"/>
                    <a:pt x="193" y="32"/>
                    <a:pt x="193" y="32"/>
                  </a:cubicBezTo>
                  <a:cubicBezTo>
                    <a:pt x="199" y="21"/>
                    <a:pt x="199" y="21"/>
                    <a:pt x="199" y="21"/>
                  </a:cubicBezTo>
                  <a:cubicBezTo>
                    <a:pt x="199" y="20"/>
                    <a:pt x="199" y="19"/>
                    <a:pt x="198" y="18"/>
                  </a:cubicBezTo>
                  <a:cubicBezTo>
                    <a:pt x="193" y="13"/>
                    <a:pt x="151" y="0"/>
                    <a:pt x="99" y="0"/>
                  </a:cubicBezTo>
                  <a:cubicBezTo>
                    <a:pt x="44" y="0"/>
                    <a:pt x="9" y="11"/>
                    <a:pt x="2" y="17"/>
                  </a:cubicBezTo>
                  <a:cubicBezTo>
                    <a:pt x="2" y="17"/>
                    <a:pt x="0" y="18"/>
                    <a:pt x="0" y="19"/>
                  </a:cubicBezTo>
                  <a:cubicBezTo>
                    <a:pt x="0" y="20"/>
                    <a:pt x="1" y="22"/>
                    <a:pt x="1" y="22"/>
                  </a:cubicBezTo>
                  <a:cubicBezTo>
                    <a:pt x="2" y="25"/>
                    <a:pt x="2" y="25"/>
                    <a:pt x="2" y="25"/>
                  </a:cubicBezTo>
                  <a:cubicBezTo>
                    <a:pt x="3" y="26"/>
                    <a:pt x="4" y="26"/>
                    <a:pt x="5" y="26"/>
                  </a:cubicBezTo>
                  <a:cubicBezTo>
                    <a:pt x="5" y="26"/>
                    <a:pt x="6" y="25"/>
                    <a:pt x="6" y="25"/>
                  </a:cubicBezTo>
                  <a:cubicBezTo>
                    <a:pt x="6" y="24"/>
                    <a:pt x="5" y="23"/>
                    <a:pt x="5" y="23"/>
                  </a:cubicBezTo>
                  <a:cubicBezTo>
                    <a:pt x="4" y="21"/>
                    <a:pt x="6" y="20"/>
                    <a:pt x="6" y="20"/>
                  </a:cubicBezTo>
                  <a:cubicBezTo>
                    <a:pt x="9" y="19"/>
                    <a:pt x="9" y="19"/>
                    <a:pt x="9" y="19"/>
                  </a:cubicBezTo>
                  <a:cubicBezTo>
                    <a:pt x="11" y="18"/>
                    <a:pt x="11" y="19"/>
                    <a:pt x="11" y="20"/>
                  </a:cubicBezTo>
                  <a:cubicBezTo>
                    <a:pt x="11" y="20"/>
                    <a:pt x="12" y="22"/>
                    <a:pt x="12" y="22"/>
                  </a:cubicBezTo>
                  <a:cubicBezTo>
                    <a:pt x="13" y="23"/>
                    <a:pt x="16" y="21"/>
                    <a:pt x="23" y="20"/>
                  </a:cubicBezTo>
                  <a:cubicBezTo>
                    <a:pt x="24" y="20"/>
                    <a:pt x="24" y="19"/>
                    <a:pt x="25" y="19"/>
                  </a:cubicBezTo>
                  <a:cubicBezTo>
                    <a:pt x="26" y="19"/>
                    <a:pt x="25" y="16"/>
                    <a:pt x="25" y="16"/>
                  </a:cubicBezTo>
                  <a:cubicBezTo>
                    <a:pt x="25" y="15"/>
                    <a:pt x="24" y="14"/>
                    <a:pt x="27" y="13"/>
                  </a:cubicBezTo>
                  <a:cubicBezTo>
                    <a:pt x="31" y="12"/>
                    <a:pt x="31" y="12"/>
                    <a:pt x="31" y="12"/>
                  </a:cubicBezTo>
                  <a:cubicBezTo>
                    <a:pt x="34" y="12"/>
                    <a:pt x="34" y="13"/>
                    <a:pt x="34" y="14"/>
                  </a:cubicBezTo>
                  <a:cubicBezTo>
                    <a:pt x="34" y="14"/>
                    <a:pt x="34" y="16"/>
                    <a:pt x="35" y="17"/>
                  </a:cubicBezTo>
                  <a:cubicBezTo>
                    <a:pt x="35" y="18"/>
                    <a:pt x="36" y="16"/>
                    <a:pt x="51" y="15"/>
                  </a:cubicBezTo>
                  <a:cubicBezTo>
                    <a:pt x="51" y="15"/>
                    <a:pt x="53" y="15"/>
                    <a:pt x="53" y="14"/>
                  </a:cubicBezTo>
                  <a:cubicBezTo>
                    <a:pt x="54" y="13"/>
                    <a:pt x="53" y="12"/>
                    <a:pt x="53" y="12"/>
                  </a:cubicBezTo>
                  <a:cubicBezTo>
                    <a:pt x="53" y="10"/>
                    <a:pt x="53" y="9"/>
                    <a:pt x="56" y="8"/>
                  </a:cubicBezTo>
                  <a:cubicBezTo>
                    <a:pt x="62" y="8"/>
                    <a:pt x="62" y="8"/>
                    <a:pt x="62" y="8"/>
                  </a:cubicBezTo>
                  <a:cubicBezTo>
                    <a:pt x="67" y="7"/>
                    <a:pt x="66" y="9"/>
                    <a:pt x="66" y="10"/>
                  </a:cubicBezTo>
                  <a:cubicBezTo>
                    <a:pt x="66" y="10"/>
                    <a:pt x="66" y="12"/>
                    <a:pt x="67" y="12"/>
                  </a:cubicBezTo>
                  <a:cubicBezTo>
                    <a:pt x="67" y="13"/>
                    <a:pt x="69" y="13"/>
                    <a:pt x="69" y="13"/>
                  </a:cubicBezTo>
                  <a:cubicBezTo>
                    <a:pt x="77" y="12"/>
                    <a:pt x="81" y="12"/>
                    <a:pt x="90" y="12"/>
                  </a:cubicBezTo>
                  <a:cubicBezTo>
                    <a:pt x="90" y="12"/>
                    <a:pt x="91" y="12"/>
                    <a:pt x="91" y="11"/>
                  </a:cubicBezTo>
                  <a:cubicBezTo>
                    <a:pt x="92" y="11"/>
                    <a:pt x="91" y="10"/>
                    <a:pt x="91" y="10"/>
                  </a:cubicBezTo>
                  <a:cubicBezTo>
                    <a:pt x="91" y="9"/>
                    <a:pt x="91" y="8"/>
                    <a:pt x="92" y="7"/>
                  </a:cubicBezTo>
                  <a:cubicBezTo>
                    <a:pt x="93" y="6"/>
                    <a:pt x="94" y="7"/>
                    <a:pt x="95" y="7"/>
                  </a:cubicBezTo>
                  <a:cubicBezTo>
                    <a:pt x="102" y="7"/>
                    <a:pt x="102" y="7"/>
                    <a:pt x="102" y="7"/>
                  </a:cubicBezTo>
                  <a:cubicBezTo>
                    <a:pt x="103" y="7"/>
                    <a:pt x="105" y="6"/>
                    <a:pt x="106" y="7"/>
                  </a:cubicBezTo>
                  <a:cubicBezTo>
                    <a:pt x="106" y="7"/>
                    <a:pt x="106" y="10"/>
                    <a:pt x="106" y="10"/>
                  </a:cubicBezTo>
                  <a:cubicBezTo>
                    <a:pt x="106" y="10"/>
                    <a:pt x="106" y="11"/>
                    <a:pt x="107" y="11"/>
                  </a:cubicBezTo>
                  <a:close/>
                </a:path>
              </a:pathLst>
            </a:custGeom>
            <a:solidFill>
              <a:srgbClr val="FFFFFF"/>
            </a:solidFill>
            <a:ln w="9525">
              <a:noFill/>
              <a:round/>
              <a:headEnd/>
              <a:tailEnd/>
            </a:ln>
          </p:spPr>
          <p:txBody>
            <a:bodyPr/>
            <a:lstStyle/>
            <a:p>
              <a:pPr>
                <a:defRPr/>
              </a:pPr>
              <a:endParaRPr lang="en-US"/>
            </a:p>
          </p:txBody>
        </p:sp>
        <p:sp>
          <p:nvSpPr>
            <p:cNvPr id="38" name="Freeform 45"/>
            <p:cNvSpPr>
              <a:spLocks/>
            </p:cNvSpPr>
            <p:nvPr userDrawn="1"/>
          </p:nvSpPr>
          <p:spPr bwMode="auto">
            <a:xfrm>
              <a:off x="1723" y="447"/>
              <a:ext cx="327" cy="110"/>
            </a:xfrm>
            <a:custGeom>
              <a:avLst/>
              <a:gdLst/>
              <a:ahLst/>
              <a:cxnLst>
                <a:cxn ang="0">
                  <a:pos x="113" y="0"/>
                </a:cxn>
                <a:cxn ang="0">
                  <a:pos x="30" y="30"/>
                </a:cxn>
                <a:cxn ang="0">
                  <a:pos x="30" y="30"/>
                </a:cxn>
                <a:cxn ang="0">
                  <a:pos x="31" y="32"/>
                </a:cxn>
                <a:cxn ang="0">
                  <a:pos x="118" y="40"/>
                </a:cxn>
                <a:cxn ang="0">
                  <a:pos x="117" y="41"/>
                </a:cxn>
                <a:cxn ang="0">
                  <a:pos x="71" y="44"/>
                </a:cxn>
                <a:cxn ang="0">
                  <a:pos x="38" y="50"/>
                </a:cxn>
                <a:cxn ang="0">
                  <a:pos x="5" y="63"/>
                </a:cxn>
                <a:cxn ang="0">
                  <a:pos x="2" y="66"/>
                </a:cxn>
                <a:cxn ang="0">
                  <a:pos x="1" y="69"/>
                </a:cxn>
                <a:cxn ang="0">
                  <a:pos x="0" y="74"/>
                </a:cxn>
                <a:cxn ang="0">
                  <a:pos x="3" y="75"/>
                </a:cxn>
                <a:cxn ang="0">
                  <a:pos x="17" y="65"/>
                </a:cxn>
                <a:cxn ang="0">
                  <a:pos x="51" y="55"/>
                </a:cxn>
                <a:cxn ang="0">
                  <a:pos x="112" y="49"/>
                </a:cxn>
                <a:cxn ang="0">
                  <a:pos x="174" y="55"/>
                </a:cxn>
                <a:cxn ang="0">
                  <a:pos x="216" y="68"/>
                </a:cxn>
                <a:cxn ang="0">
                  <a:pos x="225" y="74"/>
                </a:cxn>
                <a:cxn ang="0">
                  <a:pos x="228" y="74"/>
                </a:cxn>
                <a:cxn ang="0">
                  <a:pos x="223" y="64"/>
                </a:cxn>
                <a:cxn ang="0">
                  <a:pos x="113" y="0"/>
                </a:cxn>
              </a:cxnLst>
              <a:rect l="0" t="0" r="r" b="b"/>
              <a:pathLst>
                <a:path w="228" h="77">
                  <a:moveTo>
                    <a:pt x="113" y="0"/>
                  </a:moveTo>
                  <a:cubicBezTo>
                    <a:pt x="72" y="0"/>
                    <a:pt x="46" y="14"/>
                    <a:pt x="30" y="30"/>
                  </a:cubicBezTo>
                  <a:cubicBezTo>
                    <a:pt x="30" y="30"/>
                    <a:pt x="30" y="30"/>
                    <a:pt x="30" y="30"/>
                  </a:cubicBezTo>
                  <a:cubicBezTo>
                    <a:pt x="29" y="31"/>
                    <a:pt x="29" y="32"/>
                    <a:pt x="31" y="32"/>
                  </a:cubicBezTo>
                  <a:cubicBezTo>
                    <a:pt x="66" y="17"/>
                    <a:pt x="105" y="26"/>
                    <a:pt x="118" y="40"/>
                  </a:cubicBezTo>
                  <a:cubicBezTo>
                    <a:pt x="118" y="41"/>
                    <a:pt x="118" y="41"/>
                    <a:pt x="117" y="41"/>
                  </a:cubicBezTo>
                  <a:cubicBezTo>
                    <a:pt x="105" y="41"/>
                    <a:pt x="94" y="40"/>
                    <a:pt x="71" y="44"/>
                  </a:cubicBezTo>
                  <a:cubicBezTo>
                    <a:pt x="59" y="45"/>
                    <a:pt x="47" y="47"/>
                    <a:pt x="38" y="50"/>
                  </a:cubicBezTo>
                  <a:cubicBezTo>
                    <a:pt x="23" y="54"/>
                    <a:pt x="12" y="59"/>
                    <a:pt x="5" y="63"/>
                  </a:cubicBezTo>
                  <a:cubicBezTo>
                    <a:pt x="3" y="64"/>
                    <a:pt x="3" y="65"/>
                    <a:pt x="2" y="66"/>
                  </a:cubicBezTo>
                  <a:cubicBezTo>
                    <a:pt x="2" y="68"/>
                    <a:pt x="2" y="68"/>
                    <a:pt x="1" y="69"/>
                  </a:cubicBezTo>
                  <a:cubicBezTo>
                    <a:pt x="1" y="72"/>
                    <a:pt x="0" y="74"/>
                    <a:pt x="0" y="74"/>
                  </a:cubicBezTo>
                  <a:cubicBezTo>
                    <a:pt x="0" y="76"/>
                    <a:pt x="2" y="75"/>
                    <a:pt x="3" y="75"/>
                  </a:cubicBezTo>
                  <a:cubicBezTo>
                    <a:pt x="4" y="73"/>
                    <a:pt x="9" y="68"/>
                    <a:pt x="17" y="65"/>
                  </a:cubicBezTo>
                  <a:cubicBezTo>
                    <a:pt x="25" y="61"/>
                    <a:pt x="37" y="57"/>
                    <a:pt x="51" y="55"/>
                  </a:cubicBezTo>
                  <a:cubicBezTo>
                    <a:pt x="69" y="51"/>
                    <a:pt x="91" y="49"/>
                    <a:pt x="112" y="49"/>
                  </a:cubicBezTo>
                  <a:cubicBezTo>
                    <a:pt x="135" y="49"/>
                    <a:pt x="157" y="51"/>
                    <a:pt x="174" y="55"/>
                  </a:cubicBezTo>
                  <a:cubicBezTo>
                    <a:pt x="192" y="58"/>
                    <a:pt x="206" y="63"/>
                    <a:pt x="216" y="68"/>
                  </a:cubicBezTo>
                  <a:cubicBezTo>
                    <a:pt x="220" y="70"/>
                    <a:pt x="222" y="72"/>
                    <a:pt x="225" y="74"/>
                  </a:cubicBezTo>
                  <a:cubicBezTo>
                    <a:pt x="228" y="77"/>
                    <a:pt x="228" y="75"/>
                    <a:pt x="228" y="74"/>
                  </a:cubicBezTo>
                  <a:cubicBezTo>
                    <a:pt x="228" y="74"/>
                    <a:pt x="227" y="71"/>
                    <a:pt x="223" y="64"/>
                  </a:cubicBezTo>
                  <a:cubicBezTo>
                    <a:pt x="212" y="42"/>
                    <a:pt x="180" y="0"/>
                    <a:pt x="113" y="0"/>
                  </a:cubicBezTo>
                </a:path>
              </a:pathLst>
            </a:custGeom>
            <a:solidFill>
              <a:srgbClr val="FFFFFF"/>
            </a:solidFill>
            <a:ln w="9525">
              <a:noFill/>
              <a:round/>
              <a:headEnd/>
              <a:tailEnd/>
            </a:ln>
          </p:spPr>
          <p:txBody>
            <a:bodyPr/>
            <a:lstStyle/>
            <a:p>
              <a:pPr>
                <a:defRPr/>
              </a:pPr>
              <a:endParaRPr lang="en-US"/>
            </a:p>
          </p:txBody>
        </p:sp>
        <p:sp>
          <p:nvSpPr>
            <p:cNvPr id="39" name="Freeform 46"/>
            <p:cNvSpPr>
              <a:spLocks/>
            </p:cNvSpPr>
            <p:nvPr userDrawn="1"/>
          </p:nvSpPr>
          <p:spPr bwMode="auto">
            <a:xfrm>
              <a:off x="1713" y="806"/>
              <a:ext cx="352" cy="80"/>
            </a:xfrm>
            <a:custGeom>
              <a:avLst/>
              <a:gdLst/>
              <a:ahLst/>
              <a:cxnLst>
                <a:cxn ang="0">
                  <a:pos x="0" y="27"/>
                </a:cxn>
                <a:cxn ang="0">
                  <a:pos x="123" y="56"/>
                </a:cxn>
                <a:cxn ang="0">
                  <a:pos x="246" y="27"/>
                </a:cxn>
                <a:cxn ang="0">
                  <a:pos x="245" y="12"/>
                </a:cxn>
                <a:cxn ang="0">
                  <a:pos x="245" y="12"/>
                </a:cxn>
                <a:cxn ang="0">
                  <a:pos x="228" y="8"/>
                </a:cxn>
                <a:cxn ang="0">
                  <a:pos x="227" y="0"/>
                </a:cxn>
                <a:cxn ang="0">
                  <a:pos x="223" y="4"/>
                </a:cxn>
                <a:cxn ang="0">
                  <a:pos x="121" y="19"/>
                </a:cxn>
                <a:cxn ang="0">
                  <a:pos x="15" y="0"/>
                </a:cxn>
                <a:cxn ang="0">
                  <a:pos x="15" y="13"/>
                </a:cxn>
                <a:cxn ang="0">
                  <a:pos x="154" y="32"/>
                </a:cxn>
                <a:cxn ang="0">
                  <a:pos x="158" y="33"/>
                </a:cxn>
                <a:cxn ang="0">
                  <a:pos x="157" y="35"/>
                </a:cxn>
                <a:cxn ang="0">
                  <a:pos x="0" y="17"/>
                </a:cxn>
                <a:cxn ang="0">
                  <a:pos x="0" y="27"/>
                </a:cxn>
              </a:cxnLst>
              <a:rect l="0" t="0" r="r" b="b"/>
              <a:pathLst>
                <a:path w="246" h="56">
                  <a:moveTo>
                    <a:pt x="0" y="27"/>
                  </a:moveTo>
                  <a:cubicBezTo>
                    <a:pt x="0" y="37"/>
                    <a:pt x="40" y="56"/>
                    <a:pt x="123" y="56"/>
                  </a:cubicBezTo>
                  <a:cubicBezTo>
                    <a:pt x="203" y="56"/>
                    <a:pt x="246" y="37"/>
                    <a:pt x="246" y="27"/>
                  </a:cubicBezTo>
                  <a:cubicBezTo>
                    <a:pt x="245" y="12"/>
                    <a:pt x="245" y="12"/>
                    <a:pt x="245" y="12"/>
                  </a:cubicBezTo>
                  <a:cubicBezTo>
                    <a:pt x="245" y="12"/>
                    <a:pt x="245" y="11"/>
                    <a:pt x="245" y="12"/>
                  </a:cubicBezTo>
                  <a:cubicBezTo>
                    <a:pt x="245" y="9"/>
                    <a:pt x="241" y="8"/>
                    <a:pt x="228" y="8"/>
                  </a:cubicBezTo>
                  <a:cubicBezTo>
                    <a:pt x="227" y="0"/>
                    <a:pt x="227" y="0"/>
                    <a:pt x="227" y="0"/>
                  </a:cubicBezTo>
                  <a:cubicBezTo>
                    <a:pt x="227" y="1"/>
                    <a:pt x="225" y="3"/>
                    <a:pt x="223" y="4"/>
                  </a:cubicBezTo>
                  <a:cubicBezTo>
                    <a:pt x="212" y="10"/>
                    <a:pt x="172" y="19"/>
                    <a:pt x="121" y="19"/>
                  </a:cubicBezTo>
                  <a:cubicBezTo>
                    <a:pt x="63" y="19"/>
                    <a:pt x="22" y="7"/>
                    <a:pt x="15" y="0"/>
                  </a:cubicBezTo>
                  <a:cubicBezTo>
                    <a:pt x="15" y="13"/>
                    <a:pt x="15" y="13"/>
                    <a:pt x="15" y="13"/>
                  </a:cubicBezTo>
                  <a:cubicBezTo>
                    <a:pt x="34" y="26"/>
                    <a:pt x="94" y="39"/>
                    <a:pt x="154" y="32"/>
                  </a:cubicBezTo>
                  <a:cubicBezTo>
                    <a:pt x="156" y="32"/>
                    <a:pt x="156" y="32"/>
                    <a:pt x="158" y="33"/>
                  </a:cubicBezTo>
                  <a:cubicBezTo>
                    <a:pt x="158" y="33"/>
                    <a:pt x="160" y="34"/>
                    <a:pt x="157" y="35"/>
                  </a:cubicBezTo>
                  <a:cubicBezTo>
                    <a:pt x="122" y="47"/>
                    <a:pt x="36" y="44"/>
                    <a:pt x="0" y="17"/>
                  </a:cubicBezTo>
                  <a:cubicBezTo>
                    <a:pt x="0" y="27"/>
                    <a:pt x="0" y="27"/>
                    <a:pt x="0" y="27"/>
                  </a:cubicBezTo>
                </a:path>
              </a:pathLst>
            </a:custGeom>
            <a:solidFill>
              <a:srgbClr val="FFFFFF"/>
            </a:solidFill>
            <a:ln w="9525">
              <a:noFill/>
              <a:round/>
              <a:headEnd/>
              <a:tailEnd/>
            </a:ln>
          </p:spPr>
          <p:txBody>
            <a:bodyPr/>
            <a:lstStyle/>
            <a:p>
              <a:pPr>
                <a:defRPr/>
              </a:pPr>
              <a:endParaRPr lang="en-US"/>
            </a:p>
          </p:txBody>
        </p:sp>
        <p:sp>
          <p:nvSpPr>
            <p:cNvPr id="40" name="Freeform 47"/>
            <p:cNvSpPr>
              <a:spLocks/>
            </p:cNvSpPr>
            <p:nvPr userDrawn="1"/>
          </p:nvSpPr>
          <p:spPr bwMode="auto">
            <a:xfrm>
              <a:off x="1958" y="571"/>
              <a:ext cx="2" cy="0"/>
            </a:xfrm>
            <a:custGeom>
              <a:avLst/>
              <a:gdLst/>
              <a:ahLst/>
              <a:cxnLst>
                <a:cxn ang="0">
                  <a:pos x="0" y="0"/>
                </a:cxn>
                <a:cxn ang="0">
                  <a:pos x="1" y="0"/>
                </a:cxn>
                <a:cxn ang="0">
                  <a:pos x="1" y="0"/>
                </a:cxn>
                <a:cxn ang="0">
                  <a:pos x="0" y="0"/>
                </a:cxn>
              </a:cxnLst>
              <a:rect l="0" t="0" r="r" b="b"/>
              <a:pathLst>
                <a:path w="1">
                  <a:moveTo>
                    <a:pt x="0" y="0"/>
                  </a:moveTo>
                  <a:cubicBezTo>
                    <a:pt x="1" y="0"/>
                    <a:pt x="1" y="0"/>
                    <a:pt x="1" y="0"/>
                  </a:cubicBezTo>
                  <a:cubicBezTo>
                    <a:pt x="1" y="0"/>
                    <a:pt x="1" y="0"/>
                    <a:pt x="1" y="0"/>
                  </a:cubicBezTo>
                  <a:cubicBezTo>
                    <a:pt x="1" y="0"/>
                    <a:pt x="0" y="0"/>
                    <a:pt x="0" y="0"/>
                  </a:cubicBezTo>
                  <a:close/>
                </a:path>
              </a:pathLst>
            </a:custGeom>
            <a:solidFill>
              <a:srgbClr val="FFFFFF"/>
            </a:solidFill>
            <a:ln w="9525">
              <a:noFill/>
              <a:round/>
              <a:headEnd/>
              <a:tailEnd/>
            </a:ln>
          </p:spPr>
          <p:txBody>
            <a:bodyPr/>
            <a:lstStyle/>
            <a:p>
              <a:pPr>
                <a:defRPr/>
              </a:pPr>
              <a:endParaRPr lang="en-US"/>
            </a:p>
          </p:txBody>
        </p:sp>
        <p:sp>
          <p:nvSpPr>
            <p:cNvPr id="41" name="Freeform 48"/>
            <p:cNvSpPr>
              <a:spLocks/>
            </p:cNvSpPr>
            <p:nvPr userDrawn="1"/>
          </p:nvSpPr>
          <p:spPr bwMode="auto">
            <a:xfrm>
              <a:off x="1957" y="573"/>
              <a:ext cx="0" cy="3"/>
            </a:xfrm>
            <a:custGeom>
              <a:avLst/>
              <a:gdLst/>
              <a:ahLst/>
              <a:cxnLst>
                <a:cxn ang="0">
                  <a:pos x="0" y="2"/>
                </a:cxn>
                <a:cxn ang="0">
                  <a:pos x="0" y="2"/>
                </a:cxn>
                <a:cxn ang="0">
                  <a:pos x="0" y="0"/>
                </a:cxn>
                <a:cxn ang="0">
                  <a:pos x="0" y="0"/>
                </a:cxn>
                <a:cxn ang="0">
                  <a:pos x="0" y="0"/>
                </a:cxn>
                <a:cxn ang="0">
                  <a:pos x="0" y="0"/>
                </a:cxn>
                <a:cxn ang="0">
                  <a:pos x="0" y="2"/>
                </a:cxn>
              </a:cxnLst>
              <a:rect l="0" t="0" r="r" b="b"/>
              <a:pathLst>
                <a:path h="2">
                  <a:moveTo>
                    <a:pt x="0" y="2"/>
                  </a:moveTo>
                  <a:cubicBezTo>
                    <a:pt x="0" y="2"/>
                    <a:pt x="0" y="2"/>
                    <a:pt x="0" y="2"/>
                  </a:cubicBezTo>
                  <a:cubicBezTo>
                    <a:pt x="0" y="0"/>
                    <a:pt x="0" y="0"/>
                    <a:pt x="0" y="0"/>
                  </a:cubicBezTo>
                  <a:cubicBezTo>
                    <a:pt x="0" y="0"/>
                    <a:pt x="0" y="0"/>
                    <a:pt x="0" y="0"/>
                  </a:cubicBezTo>
                  <a:cubicBezTo>
                    <a:pt x="0" y="0"/>
                    <a:pt x="0" y="0"/>
                    <a:pt x="0" y="0"/>
                  </a:cubicBezTo>
                  <a:cubicBezTo>
                    <a:pt x="0" y="0"/>
                    <a:pt x="0" y="0"/>
                    <a:pt x="0" y="0"/>
                  </a:cubicBezTo>
                  <a:lnTo>
                    <a:pt x="0" y="2"/>
                  </a:lnTo>
                  <a:close/>
                </a:path>
              </a:pathLst>
            </a:custGeom>
            <a:solidFill>
              <a:srgbClr val="FFFFFF"/>
            </a:solidFill>
            <a:ln w="9525">
              <a:noFill/>
              <a:round/>
              <a:headEnd/>
              <a:tailEnd/>
            </a:ln>
          </p:spPr>
          <p:txBody>
            <a:bodyPr/>
            <a:lstStyle/>
            <a:p>
              <a:pPr>
                <a:defRPr/>
              </a:pPr>
              <a:endParaRPr lang="en-US"/>
            </a:p>
          </p:txBody>
        </p:sp>
        <p:sp>
          <p:nvSpPr>
            <p:cNvPr id="42" name="Rectangle 49"/>
            <p:cNvSpPr>
              <a:spLocks noChangeArrowheads="1"/>
            </p:cNvSpPr>
            <p:nvPr userDrawn="1"/>
          </p:nvSpPr>
          <p:spPr bwMode="auto">
            <a:xfrm>
              <a:off x="1957" y="573"/>
              <a:ext cx="1" cy="3"/>
            </a:xfrm>
            <a:prstGeom prst="rect">
              <a:avLst/>
            </a:prstGeom>
            <a:solidFill>
              <a:srgbClr val="FFFFFF"/>
            </a:solidFill>
            <a:ln w="9525">
              <a:noFill/>
              <a:miter lim="800000"/>
              <a:headEnd/>
              <a:tailEnd/>
            </a:ln>
          </p:spPr>
          <p:txBody>
            <a:bodyPr/>
            <a:lstStyle/>
            <a:p>
              <a:pPr>
                <a:defRPr/>
              </a:pPr>
              <a:endParaRPr lang="en-US"/>
            </a:p>
          </p:txBody>
        </p:sp>
        <p:sp>
          <p:nvSpPr>
            <p:cNvPr id="43" name="Freeform 50"/>
            <p:cNvSpPr>
              <a:spLocks/>
            </p:cNvSpPr>
            <p:nvPr userDrawn="1"/>
          </p:nvSpPr>
          <p:spPr bwMode="auto">
            <a:xfrm>
              <a:off x="1925" y="570"/>
              <a:ext cx="2" cy="0"/>
            </a:xfrm>
            <a:custGeom>
              <a:avLst/>
              <a:gdLst/>
              <a:ahLst/>
              <a:cxnLst>
                <a:cxn ang="0">
                  <a:pos x="0" y="0"/>
                </a:cxn>
                <a:cxn ang="0">
                  <a:pos x="1" y="0"/>
                </a:cxn>
                <a:cxn ang="0">
                  <a:pos x="0" y="0"/>
                </a:cxn>
                <a:cxn ang="0">
                  <a:pos x="0" y="0"/>
                </a:cxn>
              </a:cxnLst>
              <a:rect l="0" t="0" r="r" b="b"/>
              <a:pathLst>
                <a:path w="1">
                  <a:moveTo>
                    <a:pt x="0" y="0"/>
                  </a:moveTo>
                  <a:cubicBezTo>
                    <a:pt x="0" y="0"/>
                    <a:pt x="1" y="0"/>
                    <a:pt x="1" y="0"/>
                  </a:cubicBezTo>
                  <a:cubicBezTo>
                    <a:pt x="0" y="0"/>
                    <a:pt x="0" y="0"/>
                    <a:pt x="0" y="0"/>
                  </a:cubicBezTo>
                  <a:cubicBezTo>
                    <a:pt x="0" y="0"/>
                    <a:pt x="0" y="0"/>
                    <a:pt x="0" y="0"/>
                  </a:cubicBezTo>
                  <a:close/>
                </a:path>
              </a:pathLst>
            </a:custGeom>
            <a:solidFill>
              <a:srgbClr val="FFFFFF"/>
            </a:solidFill>
            <a:ln w="9525">
              <a:noFill/>
              <a:round/>
              <a:headEnd/>
              <a:tailEnd/>
            </a:ln>
          </p:spPr>
          <p:txBody>
            <a:bodyPr/>
            <a:lstStyle/>
            <a:p>
              <a:pPr>
                <a:defRPr/>
              </a:pPr>
              <a:endParaRPr lang="en-US"/>
            </a:p>
          </p:txBody>
        </p:sp>
        <p:sp>
          <p:nvSpPr>
            <p:cNvPr id="44" name="Rectangle 51"/>
            <p:cNvSpPr>
              <a:spLocks noChangeArrowheads="1"/>
            </p:cNvSpPr>
            <p:nvPr userDrawn="1"/>
          </p:nvSpPr>
          <p:spPr bwMode="auto">
            <a:xfrm>
              <a:off x="1957" y="576"/>
              <a:ext cx="1" cy="1"/>
            </a:xfrm>
            <a:prstGeom prst="rect">
              <a:avLst/>
            </a:prstGeom>
            <a:solidFill>
              <a:srgbClr val="FFFFFF"/>
            </a:solidFill>
            <a:ln w="9525">
              <a:noFill/>
              <a:miter lim="800000"/>
              <a:headEnd/>
              <a:tailEnd/>
            </a:ln>
          </p:spPr>
          <p:txBody>
            <a:bodyPr/>
            <a:lstStyle/>
            <a:p>
              <a:pPr>
                <a:defRPr/>
              </a:pPr>
              <a:endParaRPr lang="en-US"/>
            </a:p>
          </p:txBody>
        </p:sp>
        <p:sp>
          <p:nvSpPr>
            <p:cNvPr id="45" name="Freeform 52"/>
            <p:cNvSpPr>
              <a:spLocks/>
            </p:cNvSpPr>
            <p:nvPr userDrawn="1"/>
          </p:nvSpPr>
          <p:spPr bwMode="auto">
            <a:xfrm>
              <a:off x="1925" y="563"/>
              <a:ext cx="36" cy="254"/>
            </a:xfrm>
            <a:custGeom>
              <a:avLst/>
              <a:gdLst/>
              <a:ahLst/>
              <a:cxnLst>
                <a:cxn ang="0">
                  <a:pos x="24" y="0"/>
                </a:cxn>
                <a:cxn ang="0">
                  <a:pos x="1" y="0"/>
                </a:cxn>
                <a:cxn ang="0">
                  <a:pos x="0" y="2"/>
                </a:cxn>
                <a:cxn ang="0">
                  <a:pos x="0" y="4"/>
                </a:cxn>
                <a:cxn ang="0">
                  <a:pos x="1" y="6"/>
                </a:cxn>
                <a:cxn ang="0">
                  <a:pos x="8" y="6"/>
                </a:cxn>
                <a:cxn ang="0">
                  <a:pos x="9" y="6"/>
                </a:cxn>
                <a:cxn ang="0">
                  <a:pos x="8" y="8"/>
                </a:cxn>
                <a:cxn ang="0">
                  <a:pos x="4" y="10"/>
                </a:cxn>
                <a:cxn ang="0">
                  <a:pos x="3" y="12"/>
                </a:cxn>
                <a:cxn ang="0">
                  <a:pos x="3" y="175"/>
                </a:cxn>
                <a:cxn ang="0">
                  <a:pos x="13" y="178"/>
                </a:cxn>
                <a:cxn ang="0">
                  <a:pos x="23" y="175"/>
                </a:cxn>
                <a:cxn ang="0">
                  <a:pos x="23" y="7"/>
                </a:cxn>
                <a:cxn ang="0">
                  <a:pos x="23" y="6"/>
                </a:cxn>
                <a:cxn ang="0">
                  <a:pos x="24" y="6"/>
                </a:cxn>
                <a:cxn ang="0">
                  <a:pos x="25" y="4"/>
                </a:cxn>
                <a:cxn ang="0">
                  <a:pos x="25" y="2"/>
                </a:cxn>
                <a:cxn ang="0">
                  <a:pos x="24" y="0"/>
                </a:cxn>
              </a:cxnLst>
              <a:rect l="0" t="0" r="r" b="b"/>
              <a:pathLst>
                <a:path w="25" h="178">
                  <a:moveTo>
                    <a:pt x="24" y="0"/>
                  </a:moveTo>
                  <a:cubicBezTo>
                    <a:pt x="1" y="0"/>
                    <a:pt x="1" y="0"/>
                    <a:pt x="1" y="0"/>
                  </a:cubicBezTo>
                  <a:cubicBezTo>
                    <a:pt x="0" y="0"/>
                    <a:pt x="0" y="0"/>
                    <a:pt x="0" y="2"/>
                  </a:cubicBezTo>
                  <a:cubicBezTo>
                    <a:pt x="0" y="4"/>
                    <a:pt x="0" y="4"/>
                    <a:pt x="0" y="4"/>
                  </a:cubicBezTo>
                  <a:cubicBezTo>
                    <a:pt x="0" y="5"/>
                    <a:pt x="0" y="6"/>
                    <a:pt x="1" y="6"/>
                  </a:cubicBezTo>
                  <a:cubicBezTo>
                    <a:pt x="8" y="6"/>
                    <a:pt x="8" y="6"/>
                    <a:pt x="8" y="6"/>
                  </a:cubicBezTo>
                  <a:cubicBezTo>
                    <a:pt x="9" y="6"/>
                    <a:pt x="9" y="6"/>
                    <a:pt x="9" y="6"/>
                  </a:cubicBezTo>
                  <a:cubicBezTo>
                    <a:pt x="9" y="7"/>
                    <a:pt x="8" y="8"/>
                    <a:pt x="8" y="8"/>
                  </a:cubicBezTo>
                  <a:cubicBezTo>
                    <a:pt x="4" y="10"/>
                    <a:pt x="4" y="10"/>
                    <a:pt x="4" y="10"/>
                  </a:cubicBezTo>
                  <a:cubicBezTo>
                    <a:pt x="4" y="10"/>
                    <a:pt x="3" y="11"/>
                    <a:pt x="3" y="12"/>
                  </a:cubicBezTo>
                  <a:cubicBezTo>
                    <a:pt x="3" y="175"/>
                    <a:pt x="3" y="175"/>
                    <a:pt x="3" y="175"/>
                  </a:cubicBezTo>
                  <a:cubicBezTo>
                    <a:pt x="4" y="178"/>
                    <a:pt x="8" y="178"/>
                    <a:pt x="13" y="178"/>
                  </a:cubicBezTo>
                  <a:cubicBezTo>
                    <a:pt x="17" y="178"/>
                    <a:pt x="22" y="178"/>
                    <a:pt x="23" y="175"/>
                  </a:cubicBezTo>
                  <a:cubicBezTo>
                    <a:pt x="23" y="175"/>
                    <a:pt x="22" y="20"/>
                    <a:pt x="23" y="7"/>
                  </a:cubicBezTo>
                  <a:cubicBezTo>
                    <a:pt x="23" y="6"/>
                    <a:pt x="23" y="6"/>
                    <a:pt x="23" y="6"/>
                  </a:cubicBezTo>
                  <a:cubicBezTo>
                    <a:pt x="23" y="6"/>
                    <a:pt x="24" y="6"/>
                    <a:pt x="24" y="6"/>
                  </a:cubicBezTo>
                  <a:cubicBezTo>
                    <a:pt x="25" y="6"/>
                    <a:pt x="25" y="5"/>
                    <a:pt x="25" y="4"/>
                  </a:cubicBezTo>
                  <a:cubicBezTo>
                    <a:pt x="25" y="2"/>
                    <a:pt x="25" y="2"/>
                    <a:pt x="25" y="2"/>
                  </a:cubicBezTo>
                  <a:cubicBezTo>
                    <a:pt x="25" y="1"/>
                    <a:pt x="25" y="0"/>
                    <a:pt x="24" y="0"/>
                  </a:cubicBezTo>
                  <a:close/>
                </a:path>
              </a:pathLst>
            </a:custGeom>
            <a:solidFill>
              <a:srgbClr val="FFFFFF"/>
            </a:solidFill>
            <a:ln w="9525">
              <a:noFill/>
              <a:round/>
              <a:headEnd/>
              <a:tailEnd/>
            </a:ln>
          </p:spPr>
          <p:txBody>
            <a:bodyPr/>
            <a:lstStyle/>
            <a:p>
              <a:pPr>
                <a:defRPr/>
              </a:pPr>
              <a:endParaRPr lang="en-US"/>
            </a:p>
          </p:txBody>
        </p:sp>
        <p:sp>
          <p:nvSpPr>
            <p:cNvPr id="46" name="Freeform 53"/>
            <p:cNvSpPr>
              <a:spLocks/>
            </p:cNvSpPr>
            <p:nvPr userDrawn="1"/>
          </p:nvSpPr>
          <p:spPr bwMode="auto">
            <a:xfrm>
              <a:off x="1864" y="722"/>
              <a:ext cx="45" cy="81"/>
            </a:xfrm>
            <a:custGeom>
              <a:avLst/>
              <a:gdLst/>
              <a:ahLst/>
              <a:cxnLst>
                <a:cxn ang="0">
                  <a:pos x="30" y="2"/>
                </a:cxn>
                <a:cxn ang="0">
                  <a:pos x="30" y="1"/>
                </a:cxn>
                <a:cxn ang="0">
                  <a:pos x="32" y="1"/>
                </a:cxn>
                <a:cxn ang="0">
                  <a:pos x="32" y="0"/>
                </a:cxn>
                <a:cxn ang="0">
                  <a:pos x="0" y="0"/>
                </a:cxn>
                <a:cxn ang="0">
                  <a:pos x="0" y="1"/>
                </a:cxn>
                <a:cxn ang="0">
                  <a:pos x="2" y="1"/>
                </a:cxn>
                <a:cxn ang="0">
                  <a:pos x="2" y="2"/>
                </a:cxn>
                <a:cxn ang="0">
                  <a:pos x="4" y="6"/>
                </a:cxn>
                <a:cxn ang="0">
                  <a:pos x="5" y="6"/>
                </a:cxn>
                <a:cxn ang="0">
                  <a:pos x="7" y="7"/>
                </a:cxn>
                <a:cxn ang="0">
                  <a:pos x="14" y="7"/>
                </a:cxn>
                <a:cxn ang="0">
                  <a:pos x="16" y="7"/>
                </a:cxn>
                <a:cxn ang="0">
                  <a:pos x="15" y="9"/>
                </a:cxn>
                <a:cxn ang="0">
                  <a:pos x="6" y="15"/>
                </a:cxn>
                <a:cxn ang="0">
                  <a:pos x="5" y="17"/>
                </a:cxn>
                <a:cxn ang="0">
                  <a:pos x="5" y="18"/>
                </a:cxn>
                <a:cxn ang="0">
                  <a:pos x="5" y="48"/>
                </a:cxn>
                <a:cxn ang="0">
                  <a:pos x="2" y="49"/>
                </a:cxn>
                <a:cxn ang="0">
                  <a:pos x="2" y="56"/>
                </a:cxn>
                <a:cxn ang="0">
                  <a:pos x="30" y="56"/>
                </a:cxn>
                <a:cxn ang="0">
                  <a:pos x="30" y="49"/>
                </a:cxn>
                <a:cxn ang="0">
                  <a:pos x="27" y="48"/>
                </a:cxn>
                <a:cxn ang="0">
                  <a:pos x="27" y="7"/>
                </a:cxn>
                <a:cxn ang="0">
                  <a:pos x="30" y="2"/>
                </a:cxn>
              </a:cxnLst>
              <a:rect l="0" t="0" r="r" b="b"/>
              <a:pathLst>
                <a:path w="32" h="57">
                  <a:moveTo>
                    <a:pt x="30" y="2"/>
                  </a:moveTo>
                  <a:cubicBezTo>
                    <a:pt x="30" y="1"/>
                    <a:pt x="30" y="1"/>
                    <a:pt x="30" y="1"/>
                  </a:cubicBezTo>
                  <a:cubicBezTo>
                    <a:pt x="32" y="1"/>
                    <a:pt x="32" y="1"/>
                    <a:pt x="32" y="1"/>
                  </a:cubicBezTo>
                  <a:cubicBezTo>
                    <a:pt x="32" y="0"/>
                    <a:pt x="32" y="0"/>
                    <a:pt x="32" y="0"/>
                  </a:cubicBezTo>
                  <a:cubicBezTo>
                    <a:pt x="0" y="0"/>
                    <a:pt x="0" y="0"/>
                    <a:pt x="0" y="0"/>
                  </a:cubicBezTo>
                  <a:cubicBezTo>
                    <a:pt x="0" y="1"/>
                    <a:pt x="0" y="1"/>
                    <a:pt x="0" y="1"/>
                  </a:cubicBezTo>
                  <a:cubicBezTo>
                    <a:pt x="2" y="1"/>
                    <a:pt x="2" y="1"/>
                    <a:pt x="2" y="1"/>
                  </a:cubicBezTo>
                  <a:cubicBezTo>
                    <a:pt x="2" y="2"/>
                    <a:pt x="2" y="2"/>
                    <a:pt x="2" y="2"/>
                  </a:cubicBezTo>
                  <a:cubicBezTo>
                    <a:pt x="4" y="6"/>
                    <a:pt x="4" y="6"/>
                    <a:pt x="4" y="6"/>
                  </a:cubicBezTo>
                  <a:cubicBezTo>
                    <a:pt x="4" y="6"/>
                    <a:pt x="5" y="6"/>
                    <a:pt x="5" y="6"/>
                  </a:cubicBezTo>
                  <a:cubicBezTo>
                    <a:pt x="5" y="7"/>
                    <a:pt x="6" y="7"/>
                    <a:pt x="7" y="7"/>
                  </a:cubicBezTo>
                  <a:cubicBezTo>
                    <a:pt x="15" y="7"/>
                    <a:pt x="13" y="7"/>
                    <a:pt x="14" y="7"/>
                  </a:cubicBezTo>
                  <a:cubicBezTo>
                    <a:pt x="15" y="7"/>
                    <a:pt x="16" y="7"/>
                    <a:pt x="16" y="7"/>
                  </a:cubicBezTo>
                  <a:cubicBezTo>
                    <a:pt x="16" y="8"/>
                    <a:pt x="17" y="8"/>
                    <a:pt x="15" y="9"/>
                  </a:cubicBezTo>
                  <a:cubicBezTo>
                    <a:pt x="13" y="11"/>
                    <a:pt x="8" y="14"/>
                    <a:pt x="6" y="15"/>
                  </a:cubicBezTo>
                  <a:cubicBezTo>
                    <a:pt x="6" y="16"/>
                    <a:pt x="5" y="16"/>
                    <a:pt x="5" y="17"/>
                  </a:cubicBezTo>
                  <a:cubicBezTo>
                    <a:pt x="5" y="17"/>
                    <a:pt x="5" y="18"/>
                    <a:pt x="5" y="18"/>
                  </a:cubicBezTo>
                  <a:cubicBezTo>
                    <a:pt x="5" y="48"/>
                    <a:pt x="5" y="48"/>
                    <a:pt x="5" y="48"/>
                  </a:cubicBezTo>
                  <a:cubicBezTo>
                    <a:pt x="2" y="49"/>
                    <a:pt x="2" y="49"/>
                    <a:pt x="2" y="49"/>
                  </a:cubicBezTo>
                  <a:cubicBezTo>
                    <a:pt x="2" y="49"/>
                    <a:pt x="1" y="55"/>
                    <a:pt x="2" y="56"/>
                  </a:cubicBezTo>
                  <a:cubicBezTo>
                    <a:pt x="3" y="57"/>
                    <a:pt x="29" y="57"/>
                    <a:pt x="30" y="56"/>
                  </a:cubicBezTo>
                  <a:cubicBezTo>
                    <a:pt x="31" y="55"/>
                    <a:pt x="30" y="49"/>
                    <a:pt x="30" y="49"/>
                  </a:cubicBezTo>
                  <a:cubicBezTo>
                    <a:pt x="27" y="48"/>
                    <a:pt x="27" y="48"/>
                    <a:pt x="27" y="48"/>
                  </a:cubicBezTo>
                  <a:cubicBezTo>
                    <a:pt x="27" y="7"/>
                    <a:pt x="27" y="7"/>
                    <a:pt x="27" y="7"/>
                  </a:cubicBezTo>
                  <a:lnTo>
                    <a:pt x="30" y="2"/>
                  </a:lnTo>
                  <a:close/>
                </a:path>
              </a:pathLst>
            </a:custGeom>
            <a:solidFill>
              <a:srgbClr val="FFFFFF"/>
            </a:solidFill>
            <a:ln w="9525">
              <a:noFill/>
              <a:round/>
              <a:headEnd/>
              <a:tailEnd/>
            </a:ln>
          </p:spPr>
          <p:txBody>
            <a:bodyPr/>
            <a:lstStyle/>
            <a:p>
              <a:pPr>
                <a:defRPr/>
              </a:pPr>
              <a:endParaRPr lang="en-US"/>
            </a:p>
          </p:txBody>
        </p:sp>
        <p:sp>
          <p:nvSpPr>
            <p:cNvPr id="47" name="Freeform 54"/>
            <p:cNvSpPr>
              <a:spLocks/>
            </p:cNvSpPr>
            <p:nvPr userDrawn="1"/>
          </p:nvSpPr>
          <p:spPr bwMode="auto">
            <a:xfrm>
              <a:off x="1988" y="576"/>
              <a:ext cx="36" cy="231"/>
            </a:xfrm>
            <a:custGeom>
              <a:avLst/>
              <a:gdLst/>
              <a:ahLst/>
              <a:cxnLst>
                <a:cxn ang="0">
                  <a:pos x="24" y="0"/>
                </a:cxn>
                <a:cxn ang="0">
                  <a:pos x="1" y="0"/>
                </a:cxn>
                <a:cxn ang="0">
                  <a:pos x="0" y="1"/>
                </a:cxn>
                <a:cxn ang="0">
                  <a:pos x="0" y="4"/>
                </a:cxn>
                <a:cxn ang="0">
                  <a:pos x="1" y="6"/>
                </a:cxn>
                <a:cxn ang="0">
                  <a:pos x="8" y="6"/>
                </a:cxn>
                <a:cxn ang="0">
                  <a:pos x="9" y="6"/>
                </a:cxn>
                <a:cxn ang="0">
                  <a:pos x="8" y="8"/>
                </a:cxn>
                <a:cxn ang="0">
                  <a:pos x="4" y="10"/>
                </a:cxn>
                <a:cxn ang="0">
                  <a:pos x="3" y="12"/>
                </a:cxn>
                <a:cxn ang="0">
                  <a:pos x="3" y="159"/>
                </a:cxn>
                <a:cxn ang="0">
                  <a:pos x="13" y="162"/>
                </a:cxn>
                <a:cxn ang="0">
                  <a:pos x="23" y="159"/>
                </a:cxn>
                <a:cxn ang="0">
                  <a:pos x="23" y="7"/>
                </a:cxn>
                <a:cxn ang="0">
                  <a:pos x="23" y="6"/>
                </a:cxn>
                <a:cxn ang="0">
                  <a:pos x="24" y="6"/>
                </a:cxn>
                <a:cxn ang="0">
                  <a:pos x="25" y="4"/>
                </a:cxn>
                <a:cxn ang="0">
                  <a:pos x="25" y="1"/>
                </a:cxn>
                <a:cxn ang="0">
                  <a:pos x="24" y="0"/>
                </a:cxn>
              </a:cxnLst>
              <a:rect l="0" t="0" r="r" b="b"/>
              <a:pathLst>
                <a:path w="25" h="162">
                  <a:moveTo>
                    <a:pt x="24" y="0"/>
                  </a:moveTo>
                  <a:cubicBezTo>
                    <a:pt x="1" y="0"/>
                    <a:pt x="1" y="0"/>
                    <a:pt x="1" y="0"/>
                  </a:cubicBezTo>
                  <a:cubicBezTo>
                    <a:pt x="0" y="0"/>
                    <a:pt x="0" y="0"/>
                    <a:pt x="0" y="1"/>
                  </a:cubicBezTo>
                  <a:cubicBezTo>
                    <a:pt x="0" y="4"/>
                    <a:pt x="0" y="4"/>
                    <a:pt x="0" y="4"/>
                  </a:cubicBezTo>
                  <a:cubicBezTo>
                    <a:pt x="0" y="5"/>
                    <a:pt x="0" y="6"/>
                    <a:pt x="1" y="6"/>
                  </a:cubicBezTo>
                  <a:cubicBezTo>
                    <a:pt x="8" y="6"/>
                    <a:pt x="8" y="6"/>
                    <a:pt x="8" y="6"/>
                  </a:cubicBezTo>
                  <a:cubicBezTo>
                    <a:pt x="9" y="6"/>
                    <a:pt x="9" y="6"/>
                    <a:pt x="9" y="6"/>
                  </a:cubicBezTo>
                  <a:cubicBezTo>
                    <a:pt x="9" y="7"/>
                    <a:pt x="8" y="7"/>
                    <a:pt x="8" y="8"/>
                  </a:cubicBezTo>
                  <a:cubicBezTo>
                    <a:pt x="4" y="10"/>
                    <a:pt x="4" y="10"/>
                    <a:pt x="4" y="10"/>
                  </a:cubicBezTo>
                  <a:cubicBezTo>
                    <a:pt x="4" y="10"/>
                    <a:pt x="3" y="11"/>
                    <a:pt x="3" y="12"/>
                  </a:cubicBezTo>
                  <a:cubicBezTo>
                    <a:pt x="3" y="159"/>
                    <a:pt x="3" y="159"/>
                    <a:pt x="3" y="159"/>
                  </a:cubicBezTo>
                  <a:cubicBezTo>
                    <a:pt x="3" y="161"/>
                    <a:pt x="8" y="162"/>
                    <a:pt x="13" y="162"/>
                  </a:cubicBezTo>
                  <a:cubicBezTo>
                    <a:pt x="17" y="162"/>
                    <a:pt x="22" y="161"/>
                    <a:pt x="23" y="159"/>
                  </a:cubicBezTo>
                  <a:cubicBezTo>
                    <a:pt x="23" y="159"/>
                    <a:pt x="22" y="20"/>
                    <a:pt x="23" y="7"/>
                  </a:cubicBezTo>
                  <a:cubicBezTo>
                    <a:pt x="23" y="6"/>
                    <a:pt x="23" y="6"/>
                    <a:pt x="23" y="6"/>
                  </a:cubicBezTo>
                  <a:cubicBezTo>
                    <a:pt x="23" y="6"/>
                    <a:pt x="24" y="6"/>
                    <a:pt x="24" y="6"/>
                  </a:cubicBezTo>
                  <a:cubicBezTo>
                    <a:pt x="25" y="6"/>
                    <a:pt x="25" y="5"/>
                    <a:pt x="25" y="4"/>
                  </a:cubicBezTo>
                  <a:cubicBezTo>
                    <a:pt x="25" y="1"/>
                    <a:pt x="25" y="1"/>
                    <a:pt x="25" y="1"/>
                  </a:cubicBezTo>
                  <a:cubicBezTo>
                    <a:pt x="25" y="0"/>
                    <a:pt x="25" y="0"/>
                    <a:pt x="24" y="0"/>
                  </a:cubicBezTo>
                  <a:close/>
                </a:path>
              </a:pathLst>
            </a:custGeom>
            <a:solidFill>
              <a:srgbClr val="FFFFFF"/>
            </a:solidFill>
            <a:ln w="9525">
              <a:noFill/>
              <a:round/>
              <a:headEnd/>
              <a:tailEnd/>
            </a:ln>
          </p:spPr>
          <p:txBody>
            <a:bodyPr/>
            <a:lstStyle/>
            <a:p>
              <a:pPr>
                <a:defRPr/>
              </a:pPr>
              <a:endParaRPr lang="en-US"/>
            </a:p>
          </p:txBody>
        </p:sp>
        <p:sp>
          <p:nvSpPr>
            <p:cNvPr id="48" name="Freeform 55"/>
            <p:cNvSpPr>
              <a:spLocks/>
            </p:cNvSpPr>
            <p:nvPr userDrawn="1"/>
          </p:nvSpPr>
          <p:spPr bwMode="auto">
            <a:xfrm>
              <a:off x="1811" y="563"/>
              <a:ext cx="35" cy="254"/>
            </a:xfrm>
            <a:custGeom>
              <a:avLst/>
              <a:gdLst/>
              <a:ahLst/>
              <a:cxnLst>
                <a:cxn ang="0">
                  <a:pos x="24" y="0"/>
                </a:cxn>
                <a:cxn ang="0">
                  <a:pos x="1" y="0"/>
                </a:cxn>
                <a:cxn ang="0">
                  <a:pos x="0" y="2"/>
                </a:cxn>
                <a:cxn ang="0">
                  <a:pos x="0" y="4"/>
                </a:cxn>
                <a:cxn ang="0">
                  <a:pos x="1" y="6"/>
                </a:cxn>
                <a:cxn ang="0">
                  <a:pos x="8" y="6"/>
                </a:cxn>
                <a:cxn ang="0">
                  <a:pos x="9" y="6"/>
                </a:cxn>
                <a:cxn ang="0">
                  <a:pos x="8" y="8"/>
                </a:cxn>
                <a:cxn ang="0">
                  <a:pos x="4" y="10"/>
                </a:cxn>
                <a:cxn ang="0">
                  <a:pos x="3" y="12"/>
                </a:cxn>
                <a:cxn ang="0">
                  <a:pos x="3" y="175"/>
                </a:cxn>
                <a:cxn ang="0">
                  <a:pos x="13" y="178"/>
                </a:cxn>
                <a:cxn ang="0">
                  <a:pos x="23" y="175"/>
                </a:cxn>
                <a:cxn ang="0">
                  <a:pos x="23" y="7"/>
                </a:cxn>
                <a:cxn ang="0">
                  <a:pos x="23" y="6"/>
                </a:cxn>
                <a:cxn ang="0">
                  <a:pos x="24" y="6"/>
                </a:cxn>
                <a:cxn ang="0">
                  <a:pos x="25" y="4"/>
                </a:cxn>
                <a:cxn ang="0">
                  <a:pos x="25" y="2"/>
                </a:cxn>
                <a:cxn ang="0">
                  <a:pos x="24" y="0"/>
                </a:cxn>
              </a:cxnLst>
              <a:rect l="0" t="0" r="r" b="b"/>
              <a:pathLst>
                <a:path w="25" h="178">
                  <a:moveTo>
                    <a:pt x="24" y="0"/>
                  </a:moveTo>
                  <a:cubicBezTo>
                    <a:pt x="1" y="0"/>
                    <a:pt x="1" y="0"/>
                    <a:pt x="1" y="0"/>
                  </a:cubicBezTo>
                  <a:cubicBezTo>
                    <a:pt x="0" y="0"/>
                    <a:pt x="0" y="0"/>
                    <a:pt x="0" y="2"/>
                  </a:cubicBezTo>
                  <a:cubicBezTo>
                    <a:pt x="0" y="4"/>
                    <a:pt x="0" y="4"/>
                    <a:pt x="0" y="4"/>
                  </a:cubicBezTo>
                  <a:cubicBezTo>
                    <a:pt x="0" y="5"/>
                    <a:pt x="0" y="6"/>
                    <a:pt x="1" y="6"/>
                  </a:cubicBezTo>
                  <a:cubicBezTo>
                    <a:pt x="8" y="6"/>
                    <a:pt x="8" y="6"/>
                    <a:pt x="8" y="6"/>
                  </a:cubicBezTo>
                  <a:cubicBezTo>
                    <a:pt x="9" y="6"/>
                    <a:pt x="9" y="6"/>
                    <a:pt x="9" y="6"/>
                  </a:cubicBezTo>
                  <a:cubicBezTo>
                    <a:pt x="9" y="7"/>
                    <a:pt x="8" y="8"/>
                    <a:pt x="8" y="8"/>
                  </a:cubicBezTo>
                  <a:cubicBezTo>
                    <a:pt x="4" y="10"/>
                    <a:pt x="4" y="10"/>
                    <a:pt x="4" y="10"/>
                  </a:cubicBezTo>
                  <a:cubicBezTo>
                    <a:pt x="4" y="10"/>
                    <a:pt x="3" y="11"/>
                    <a:pt x="3" y="12"/>
                  </a:cubicBezTo>
                  <a:cubicBezTo>
                    <a:pt x="3" y="175"/>
                    <a:pt x="3" y="175"/>
                    <a:pt x="3" y="175"/>
                  </a:cubicBezTo>
                  <a:cubicBezTo>
                    <a:pt x="4" y="178"/>
                    <a:pt x="8" y="178"/>
                    <a:pt x="13" y="178"/>
                  </a:cubicBezTo>
                  <a:cubicBezTo>
                    <a:pt x="17" y="178"/>
                    <a:pt x="22" y="178"/>
                    <a:pt x="23" y="175"/>
                  </a:cubicBezTo>
                  <a:cubicBezTo>
                    <a:pt x="23" y="175"/>
                    <a:pt x="22" y="20"/>
                    <a:pt x="23" y="7"/>
                  </a:cubicBezTo>
                  <a:cubicBezTo>
                    <a:pt x="23" y="6"/>
                    <a:pt x="23" y="6"/>
                    <a:pt x="23" y="6"/>
                  </a:cubicBezTo>
                  <a:cubicBezTo>
                    <a:pt x="23" y="6"/>
                    <a:pt x="24" y="6"/>
                    <a:pt x="24" y="6"/>
                  </a:cubicBezTo>
                  <a:cubicBezTo>
                    <a:pt x="25" y="6"/>
                    <a:pt x="25" y="5"/>
                    <a:pt x="25" y="4"/>
                  </a:cubicBezTo>
                  <a:cubicBezTo>
                    <a:pt x="25" y="2"/>
                    <a:pt x="25" y="2"/>
                    <a:pt x="25" y="2"/>
                  </a:cubicBezTo>
                  <a:cubicBezTo>
                    <a:pt x="25" y="1"/>
                    <a:pt x="25" y="0"/>
                    <a:pt x="24" y="0"/>
                  </a:cubicBezTo>
                  <a:close/>
                </a:path>
              </a:pathLst>
            </a:custGeom>
            <a:solidFill>
              <a:srgbClr val="FFFFFF"/>
            </a:solidFill>
            <a:ln w="9525">
              <a:noFill/>
              <a:round/>
              <a:headEnd/>
              <a:tailEnd/>
            </a:ln>
          </p:spPr>
          <p:txBody>
            <a:bodyPr/>
            <a:lstStyle/>
            <a:p>
              <a:pPr>
                <a:defRPr/>
              </a:pPr>
              <a:endParaRPr lang="en-US"/>
            </a:p>
          </p:txBody>
        </p:sp>
        <p:sp>
          <p:nvSpPr>
            <p:cNvPr id="49" name="Freeform 56"/>
            <p:cNvSpPr>
              <a:spLocks/>
            </p:cNvSpPr>
            <p:nvPr userDrawn="1"/>
          </p:nvSpPr>
          <p:spPr bwMode="auto">
            <a:xfrm>
              <a:off x="1746" y="576"/>
              <a:ext cx="38" cy="231"/>
            </a:xfrm>
            <a:custGeom>
              <a:avLst/>
              <a:gdLst/>
              <a:ahLst/>
              <a:cxnLst>
                <a:cxn ang="0">
                  <a:pos x="25" y="0"/>
                </a:cxn>
                <a:cxn ang="0">
                  <a:pos x="2" y="0"/>
                </a:cxn>
                <a:cxn ang="0">
                  <a:pos x="0" y="2"/>
                </a:cxn>
                <a:cxn ang="0">
                  <a:pos x="0" y="4"/>
                </a:cxn>
                <a:cxn ang="0">
                  <a:pos x="2" y="6"/>
                </a:cxn>
                <a:cxn ang="0">
                  <a:pos x="9" y="6"/>
                </a:cxn>
                <a:cxn ang="0">
                  <a:pos x="10" y="6"/>
                </a:cxn>
                <a:cxn ang="0">
                  <a:pos x="9" y="8"/>
                </a:cxn>
                <a:cxn ang="0">
                  <a:pos x="5" y="10"/>
                </a:cxn>
                <a:cxn ang="0">
                  <a:pos x="4" y="13"/>
                </a:cxn>
                <a:cxn ang="0">
                  <a:pos x="4" y="159"/>
                </a:cxn>
                <a:cxn ang="0">
                  <a:pos x="14" y="162"/>
                </a:cxn>
                <a:cxn ang="0">
                  <a:pos x="23" y="159"/>
                </a:cxn>
                <a:cxn ang="0">
                  <a:pos x="23" y="7"/>
                </a:cxn>
                <a:cxn ang="0">
                  <a:pos x="24" y="6"/>
                </a:cxn>
                <a:cxn ang="0">
                  <a:pos x="25" y="6"/>
                </a:cxn>
                <a:cxn ang="0">
                  <a:pos x="26" y="5"/>
                </a:cxn>
                <a:cxn ang="0">
                  <a:pos x="26" y="2"/>
                </a:cxn>
                <a:cxn ang="0">
                  <a:pos x="25" y="0"/>
                </a:cxn>
              </a:cxnLst>
              <a:rect l="0" t="0" r="r" b="b"/>
              <a:pathLst>
                <a:path w="26" h="162">
                  <a:moveTo>
                    <a:pt x="25" y="0"/>
                  </a:moveTo>
                  <a:cubicBezTo>
                    <a:pt x="2" y="0"/>
                    <a:pt x="2" y="0"/>
                    <a:pt x="2" y="0"/>
                  </a:cubicBezTo>
                  <a:cubicBezTo>
                    <a:pt x="1" y="0"/>
                    <a:pt x="0" y="1"/>
                    <a:pt x="0" y="2"/>
                  </a:cubicBezTo>
                  <a:cubicBezTo>
                    <a:pt x="0" y="4"/>
                    <a:pt x="0" y="4"/>
                    <a:pt x="0" y="4"/>
                  </a:cubicBezTo>
                  <a:cubicBezTo>
                    <a:pt x="0" y="6"/>
                    <a:pt x="1" y="6"/>
                    <a:pt x="2" y="6"/>
                  </a:cubicBezTo>
                  <a:cubicBezTo>
                    <a:pt x="9" y="6"/>
                    <a:pt x="9" y="6"/>
                    <a:pt x="9" y="6"/>
                  </a:cubicBezTo>
                  <a:cubicBezTo>
                    <a:pt x="10" y="6"/>
                    <a:pt x="10" y="6"/>
                    <a:pt x="10" y="6"/>
                  </a:cubicBezTo>
                  <a:cubicBezTo>
                    <a:pt x="10" y="7"/>
                    <a:pt x="9" y="8"/>
                    <a:pt x="9" y="8"/>
                  </a:cubicBezTo>
                  <a:cubicBezTo>
                    <a:pt x="5" y="10"/>
                    <a:pt x="5" y="10"/>
                    <a:pt x="5" y="10"/>
                  </a:cubicBezTo>
                  <a:cubicBezTo>
                    <a:pt x="5" y="11"/>
                    <a:pt x="4" y="11"/>
                    <a:pt x="4" y="13"/>
                  </a:cubicBezTo>
                  <a:cubicBezTo>
                    <a:pt x="4" y="159"/>
                    <a:pt x="4" y="159"/>
                    <a:pt x="4" y="159"/>
                  </a:cubicBezTo>
                  <a:cubicBezTo>
                    <a:pt x="4" y="162"/>
                    <a:pt x="9" y="162"/>
                    <a:pt x="14" y="162"/>
                  </a:cubicBezTo>
                  <a:cubicBezTo>
                    <a:pt x="18" y="162"/>
                    <a:pt x="23" y="162"/>
                    <a:pt x="23" y="159"/>
                  </a:cubicBezTo>
                  <a:cubicBezTo>
                    <a:pt x="23" y="159"/>
                    <a:pt x="23" y="20"/>
                    <a:pt x="23" y="7"/>
                  </a:cubicBezTo>
                  <a:cubicBezTo>
                    <a:pt x="23" y="6"/>
                    <a:pt x="24" y="6"/>
                    <a:pt x="24" y="6"/>
                  </a:cubicBezTo>
                  <a:cubicBezTo>
                    <a:pt x="24" y="6"/>
                    <a:pt x="25" y="6"/>
                    <a:pt x="25" y="6"/>
                  </a:cubicBezTo>
                  <a:cubicBezTo>
                    <a:pt x="26" y="6"/>
                    <a:pt x="26" y="6"/>
                    <a:pt x="26" y="5"/>
                  </a:cubicBezTo>
                  <a:cubicBezTo>
                    <a:pt x="26" y="2"/>
                    <a:pt x="26" y="2"/>
                    <a:pt x="26" y="2"/>
                  </a:cubicBezTo>
                  <a:cubicBezTo>
                    <a:pt x="26" y="1"/>
                    <a:pt x="26" y="0"/>
                    <a:pt x="25" y="0"/>
                  </a:cubicBezTo>
                  <a:close/>
                </a:path>
              </a:pathLst>
            </a:custGeom>
            <a:solidFill>
              <a:srgbClr val="FFFFFF"/>
            </a:solidFill>
            <a:ln w="9525">
              <a:noFill/>
              <a:round/>
              <a:headEnd/>
              <a:tailEnd/>
            </a:ln>
          </p:spPr>
          <p:txBody>
            <a:bodyPr/>
            <a:lstStyle/>
            <a:p>
              <a:pPr>
                <a:defRPr/>
              </a:pPr>
              <a:endParaRPr lang="en-US"/>
            </a:p>
          </p:txBody>
        </p:sp>
        <p:sp>
          <p:nvSpPr>
            <p:cNvPr id="50" name="Freeform 57"/>
            <p:cNvSpPr>
              <a:spLocks/>
            </p:cNvSpPr>
            <p:nvPr userDrawn="1"/>
          </p:nvSpPr>
          <p:spPr bwMode="auto">
            <a:xfrm>
              <a:off x="2347" y="461"/>
              <a:ext cx="318" cy="266"/>
            </a:xfrm>
            <a:custGeom>
              <a:avLst/>
              <a:gdLst/>
              <a:ahLst/>
              <a:cxnLst>
                <a:cxn ang="0">
                  <a:pos x="222" y="0"/>
                </a:cxn>
                <a:cxn ang="0">
                  <a:pos x="222" y="5"/>
                </a:cxn>
                <a:cxn ang="0">
                  <a:pos x="196" y="32"/>
                </a:cxn>
                <a:cxn ang="0">
                  <a:pos x="196" y="111"/>
                </a:cxn>
                <a:cxn ang="0">
                  <a:pos x="109" y="186"/>
                </a:cxn>
                <a:cxn ang="0">
                  <a:pos x="25" y="113"/>
                </a:cxn>
                <a:cxn ang="0">
                  <a:pos x="25" y="27"/>
                </a:cxn>
                <a:cxn ang="0">
                  <a:pos x="0" y="5"/>
                </a:cxn>
                <a:cxn ang="0">
                  <a:pos x="0" y="0"/>
                </a:cxn>
                <a:cxn ang="0">
                  <a:pos x="75" y="0"/>
                </a:cxn>
                <a:cxn ang="0">
                  <a:pos x="75" y="5"/>
                </a:cxn>
                <a:cxn ang="0">
                  <a:pos x="72" y="5"/>
                </a:cxn>
                <a:cxn ang="0">
                  <a:pos x="49" y="27"/>
                </a:cxn>
                <a:cxn ang="0">
                  <a:pos x="49" y="108"/>
                </a:cxn>
                <a:cxn ang="0">
                  <a:pos x="116" y="171"/>
                </a:cxn>
                <a:cxn ang="0">
                  <a:pos x="182" y="108"/>
                </a:cxn>
                <a:cxn ang="0">
                  <a:pos x="182" y="40"/>
                </a:cxn>
                <a:cxn ang="0">
                  <a:pos x="154" y="5"/>
                </a:cxn>
                <a:cxn ang="0">
                  <a:pos x="154" y="0"/>
                </a:cxn>
                <a:cxn ang="0">
                  <a:pos x="222" y="0"/>
                </a:cxn>
              </a:cxnLst>
              <a:rect l="0" t="0" r="r" b="b"/>
              <a:pathLst>
                <a:path w="222" h="186">
                  <a:moveTo>
                    <a:pt x="222" y="0"/>
                  </a:moveTo>
                  <a:cubicBezTo>
                    <a:pt x="222" y="5"/>
                    <a:pt x="222" y="5"/>
                    <a:pt x="222" y="5"/>
                  </a:cubicBezTo>
                  <a:cubicBezTo>
                    <a:pt x="203" y="6"/>
                    <a:pt x="196" y="14"/>
                    <a:pt x="196" y="32"/>
                  </a:cubicBezTo>
                  <a:cubicBezTo>
                    <a:pt x="196" y="111"/>
                    <a:pt x="196" y="111"/>
                    <a:pt x="196" y="111"/>
                  </a:cubicBezTo>
                  <a:cubicBezTo>
                    <a:pt x="196" y="147"/>
                    <a:pt x="173" y="186"/>
                    <a:pt x="109" y="186"/>
                  </a:cubicBezTo>
                  <a:cubicBezTo>
                    <a:pt x="54" y="186"/>
                    <a:pt x="25" y="154"/>
                    <a:pt x="25" y="113"/>
                  </a:cubicBezTo>
                  <a:cubicBezTo>
                    <a:pt x="25" y="27"/>
                    <a:pt x="25" y="27"/>
                    <a:pt x="25" y="27"/>
                  </a:cubicBezTo>
                  <a:cubicBezTo>
                    <a:pt x="25" y="9"/>
                    <a:pt x="20" y="6"/>
                    <a:pt x="0" y="5"/>
                  </a:cubicBezTo>
                  <a:cubicBezTo>
                    <a:pt x="0" y="0"/>
                    <a:pt x="0" y="0"/>
                    <a:pt x="0" y="0"/>
                  </a:cubicBezTo>
                  <a:cubicBezTo>
                    <a:pt x="75" y="0"/>
                    <a:pt x="75" y="0"/>
                    <a:pt x="75" y="0"/>
                  </a:cubicBezTo>
                  <a:cubicBezTo>
                    <a:pt x="75" y="5"/>
                    <a:pt x="75" y="5"/>
                    <a:pt x="75" y="5"/>
                  </a:cubicBezTo>
                  <a:cubicBezTo>
                    <a:pt x="72" y="5"/>
                    <a:pt x="72" y="5"/>
                    <a:pt x="72" y="5"/>
                  </a:cubicBezTo>
                  <a:cubicBezTo>
                    <a:pt x="56" y="5"/>
                    <a:pt x="49" y="10"/>
                    <a:pt x="49" y="27"/>
                  </a:cubicBezTo>
                  <a:cubicBezTo>
                    <a:pt x="49" y="108"/>
                    <a:pt x="49" y="108"/>
                    <a:pt x="49" y="108"/>
                  </a:cubicBezTo>
                  <a:cubicBezTo>
                    <a:pt x="49" y="147"/>
                    <a:pt x="72" y="171"/>
                    <a:pt x="116" y="171"/>
                  </a:cubicBezTo>
                  <a:cubicBezTo>
                    <a:pt x="149" y="171"/>
                    <a:pt x="182" y="157"/>
                    <a:pt x="182" y="108"/>
                  </a:cubicBezTo>
                  <a:cubicBezTo>
                    <a:pt x="182" y="40"/>
                    <a:pt x="182" y="40"/>
                    <a:pt x="182" y="40"/>
                  </a:cubicBezTo>
                  <a:cubicBezTo>
                    <a:pt x="182" y="12"/>
                    <a:pt x="178" y="7"/>
                    <a:pt x="154" y="5"/>
                  </a:cubicBezTo>
                  <a:cubicBezTo>
                    <a:pt x="154" y="0"/>
                    <a:pt x="154" y="0"/>
                    <a:pt x="154" y="0"/>
                  </a:cubicBezTo>
                  <a:lnTo>
                    <a:pt x="222" y="0"/>
                  </a:lnTo>
                  <a:close/>
                </a:path>
              </a:pathLst>
            </a:custGeom>
            <a:solidFill>
              <a:srgbClr val="FFFFFF"/>
            </a:solidFill>
            <a:ln w="9525">
              <a:noFill/>
              <a:round/>
              <a:headEnd/>
              <a:tailEnd/>
            </a:ln>
          </p:spPr>
          <p:txBody>
            <a:bodyPr/>
            <a:lstStyle/>
            <a:p>
              <a:pPr>
                <a:defRPr/>
              </a:pPr>
              <a:endParaRPr lang="en-US"/>
            </a:p>
          </p:txBody>
        </p:sp>
        <p:sp>
          <p:nvSpPr>
            <p:cNvPr id="51" name="Freeform 58"/>
            <p:cNvSpPr>
              <a:spLocks/>
            </p:cNvSpPr>
            <p:nvPr userDrawn="1"/>
          </p:nvSpPr>
          <p:spPr bwMode="auto">
            <a:xfrm>
              <a:off x="2658" y="461"/>
              <a:ext cx="320" cy="263"/>
            </a:xfrm>
            <a:custGeom>
              <a:avLst/>
              <a:gdLst/>
              <a:ahLst/>
              <a:cxnLst>
                <a:cxn ang="0">
                  <a:pos x="190" y="184"/>
                </a:cxn>
                <a:cxn ang="0">
                  <a:pos x="38" y="25"/>
                </a:cxn>
                <a:cxn ang="0">
                  <a:pos x="38" y="151"/>
                </a:cxn>
                <a:cxn ang="0">
                  <a:pos x="68" y="176"/>
                </a:cxn>
                <a:cxn ang="0">
                  <a:pos x="68" y="182"/>
                </a:cxn>
                <a:cxn ang="0">
                  <a:pos x="0" y="182"/>
                </a:cxn>
                <a:cxn ang="0">
                  <a:pos x="0" y="176"/>
                </a:cxn>
                <a:cxn ang="0">
                  <a:pos x="1" y="176"/>
                </a:cxn>
                <a:cxn ang="0">
                  <a:pos x="25" y="156"/>
                </a:cxn>
                <a:cxn ang="0">
                  <a:pos x="25" y="13"/>
                </a:cxn>
                <a:cxn ang="0">
                  <a:pos x="1" y="5"/>
                </a:cxn>
                <a:cxn ang="0">
                  <a:pos x="1" y="0"/>
                </a:cxn>
                <a:cxn ang="0">
                  <a:pos x="47" y="0"/>
                </a:cxn>
                <a:cxn ang="0">
                  <a:pos x="184" y="143"/>
                </a:cxn>
                <a:cxn ang="0">
                  <a:pos x="184" y="27"/>
                </a:cxn>
                <a:cxn ang="0">
                  <a:pos x="155" y="5"/>
                </a:cxn>
                <a:cxn ang="0">
                  <a:pos x="155" y="0"/>
                </a:cxn>
                <a:cxn ang="0">
                  <a:pos x="224" y="0"/>
                </a:cxn>
                <a:cxn ang="0">
                  <a:pos x="224" y="5"/>
                </a:cxn>
                <a:cxn ang="0">
                  <a:pos x="197" y="21"/>
                </a:cxn>
                <a:cxn ang="0">
                  <a:pos x="197" y="184"/>
                </a:cxn>
                <a:cxn ang="0">
                  <a:pos x="190" y="184"/>
                </a:cxn>
              </a:cxnLst>
              <a:rect l="0" t="0" r="r" b="b"/>
              <a:pathLst>
                <a:path w="224" h="184">
                  <a:moveTo>
                    <a:pt x="190" y="184"/>
                  </a:moveTo>
                  <a:cubicBezTo>
                    <a:pt x="38" y="25"/>
                    <a:pt x="38" y="25"/>
                    <a:pt x="38" y="25"/>
                  </a:cubicBezTo>
                  <a:cubicBezTo>
                    <a:pt x="38" y="151"/>
                    <a:pt x="38" y="151"/>
                    <a:pt x="38" y="151"/>
                  </a:cubicBezTo>
                  <a:cubicBezTo>
                    <a:pt x="38" y="172"/>
                    <a:pt x="43" y="176"/>
                    <a:pt x="68" y="176"/>
                  </a:cubicBezTo>
                  <a:cubicBezTo>
                    <a:pt x="68" y="182"/>
                    <a:pt x="68" y="182"/>
                    <a:pt x="68" y="182"/>
                  </a:cubicBezTo>
                  <a:cubicBezTo>
                    <a:pt x="0" y="182"/>
                    <a:pt x="0" y="182"/>
                    <a:pt x="0" y="182"/>
                  </a:cubicBezTo>
                  <a:cubicBezTo>
                    <a:pt x="0" y="176"/>
                    <a:pt x="0" y="176"/>
                    <a:pt x="0" y="176"/>
                  </a:cubicBezTo>
                  <a:cubicBezTo>
                    <a:pt x="1" y="176"/>
                    <a:pt x="1" y="176"/>
                    <a:pt x="1" y="176"/>
                  </a:cubicBezTo>
                  <a:cubicBezTo>
                    <a:pt x="19" y="176"/>
                    <a:pt x="25" y="170"/>
                    <a:pt x="25" y="156"/>
                  </a:cubicBezTo>
                  <a:cubicBezTo>
                    <a:pt x="25" y="13"/>
                    <a:pt x="25" y="13"/>
                    <a:pt x="25" y="13"/>
                  </a:cubicBezTo>
                  <a:cubicBezTo>
                    <a:pt x="19" y="8"/>
                    <a:pt x="11" y="6"/>
                    <a:pt x="1" y="5"/>
                  </a:cubicBezTo>
                  <a:cubicBezTo>
                    <a:pt x="1" y="0"/>
                    <a:pt x="1" y="0"/>
                    <a:pt x="1" y="0"/>
                  </a:cubicBezTo>
                  <a:cubicBezTo>
                    <a:pt x="47" y="0"/>
                    <a:pt x="47" y="0"/>
                    <a:pt x="47" y="0"/>
                  </a:cubicBezTo>
                  <a:cubicBezTo>
                    <a:pt x="184" y="143"/>
                    <a:pt x="184" y="143"/>
                    <a:pt x="184" y="143"/>
                  </a:cubicBezTo>
                  <a:cubicBezTo>
                    <a:pt x="184" y="27"/>
                    <a:pt x="184" y="27"/>
                    <a:pt x="184" y="27"/>
                  </a:cubicBezTo>
                  <a:cubicBezTo>
                    <a:pt x="184" y="9"/>
                    <a:pt x="179" y="6"/>
                    <a:pt x="155" y="5"/>
                  </a:cubicBezTo>
                  <a:cubicBezTo>
                    <a:pt x="155" y="0"/>
                    <a:pt x="155" y="0"/>
                    <a:pt x="155" y="0"/>
                  </a:cubicBezTo>
                  <a:cubicBezTo>
                    <a:pt x="224" y="0"/>
                    <a:pt x="224" y="0"/>
                    <a:pt x="224" y="0"/>
                  </a:cubicBezTo>
                  <a:cubicBezTo>
                    <a:pt x="224" y="5"/>
                    <a:pt x="224" y="5"/>
                    <a:pt x="224" y="5"/>
                  </a:cubicBezTo>
                  <a:cubicBezTo>
                    <a:pt x="202" y="5"/>
                    <a:pt x="197" y="9"/>
                    <a:pt x="197" y="21"/>
                  </a:cubicBezTo>
                  <a:cubicBezTo>
                    <a:pt x="197" y="184"/>
                    <a:pt x="197" y="184"/>
                    <a:pt x="197" y="184"/>
                  </a:cubicBezTo>
                  <a:lnTo>
                    <a:pt x="190" y="184"/>
                  </a:lnTo>
                  <a:close/>
                </a:path>
              </a:pathLst>
            </a:custGeom>
            <a:solidFill>
              <a:srgbClr val="FFFFFF"/>
            </a:solidFill>
            <a:ln w="9525">
              <a:noFill/>
              <a:round/>
              <a:headEnd/>
              <a:tailEnd/>
            </a:ln>
          </p:spPr>
          <p:txBody>
            <a:bodyPr/>
            <a:lstStyle/>
            <a:p>
              <a:pPr>
                <a:defRPr/>
              </a:pPr>
              <a:endParaRPr lang="en-US"/>
            </a:p>
          </p:txBody>
        </p:sp>
        <p:sp>
          <p:nvSpPr>
            <p:cNvPr id="52" name="Freeform 59"/>
            <p:cNvSpPr>
              <a:spLocks/>
            </p:cNvSpPr>
            <p:nvPr userDrawn="1"/>
          </p:nvSpPr>
          <p:spPr bwMode="auto">
            <a:xfrm>
              <a:off x="2980" y="455"/>
              <a:ext cx="266" cy="272"/>
            </a:xfrm>
            <a:custGeom>
              <a:avLst/>
              <a:gdLst/>
              <a:ahLst/>
              <a:cxnLst>
                <a:cxn ang="0">
                  <a:pos x="173" y="52"/>
                </a:cxn>
                <a:cxn ang="0">
                  <a:pos x="106" y="7"/>
                </a:cxn>
                <a:cxn ang="0">
                  <a:pos x="27" y="91"/>
                </a:cxn>
                <a:cxn ang="0">
                  <a:pos x="110" y="183"/>
                </a:cxn>
                <a:cxn ang="0">
                  <a:pos x="181" y="140"/>
                </a:cxn>
                <a:cxn ang="0">
                  <a:pos x="186" y="140"/>
                </a:cxn>
                <a:cxn ang="0">
                  <a:pos x="168" y="182"/>
                </a:cxn>
                <a:cxn ang="0">
                  <a:pos x="102" y="190"/>
                </a:cxn>
                <a:cxn ang="0">
                  <a:pos x="0" y="97"/>
                </a:cxn>
                <a:cxn ang="0">
                  <a:pos x="105" y="0"/>
                </a:cxn>
                <a:cxn ang="0">
                  <a:pos x="166" y="11"/>
                </a:cxn>
                <a:cxn ang="0">
                  <a:pos x="172" y="9"/>
                </a:cxn>
                <a:cxn ang="0">
                  <a:pos x="176" y="9"/>
                </a:cxn>
                <a:cxn ang="0">
                  <a:pos x="179" y="52"/>
                </a:cxn>
                <a:cxn ang="0">
                  <a:pos x="173" y="52"/>
                </a:cxn>
              </a:cxnLst>
              <a:rect l="0" t="0" r="r" b="b"/>
              <a:pathLst>
                <a:path w="186" h="190">
                  <a:moveTo>
                    <a:pt x="173" y="52"/>
                  </a:moveTo>
                  <a:cubicBezTo>
                    <a:pt x="163" y="25"/>
                    <a:pt x="138" y="7"/>
                    <a:pt x="106" y="7"/>
                  </a:cubicBezTo>
                  <a:cubicBezTo>
                    <a:pt x="58" y="7"/>
                    <a:pt x="27" y="42"/>
                    <a:pt x="27" y="91"/>
                  </a:cubicBezTo>
                  <a:cubicBezTo>
                    <a:pt x="27" y="144"/>
                    <a:pt x="65" y="183"/>
                    <a:pt x="110" y="183"/>
                  </a:cubicBezTo>
                  <a:cubicBezTo>
                    <a:pt x="133" y="183"/>
                    <a:pt x="161" y="175"/>
                    <a:pt x="181" y="140"/>
                  </a:cubicBezTo>
                  <a:cubicBezTo>
                    <a:pt x="186" y="140"/>
                    <a:pt x="186" y="140"/>
                    <a:pt x="186" y="140"/>
                  </a:cubicBezTo>
                  <a:cubicBezTo>
                    <a:pt x="183" y="153"/>
                    <a:pt x="175" y="171"/>
                    <a:pt x="168" y="182"/>
                  </a:cubicBezTo>
                  <a:cubicBezTo>
                    <a:pt x="149" y="180"/>
                    <a:pt x="136" y="190"/>
                    <a:pt x="102" y="190"/>
                  </a:cubicBezTo>
                  <a:cubicBezTo>
                    <a:pt x="43" y="190"/>
                    <a:pt x="0" y="151"/>
                    <a:pt x="0" y="97"/>
                  </a:cubicBezTo>
                  <a:cubicBezTo>
                    <a:pt x="0" y="40"/>
                    <a:pt x="44" y="0"/>
                    <a:pt x="105" y="0"/>
                  </a:cubicBezTo>
                  <a:cubicBezTo>
                    <a:pt x="142" y="0"/>
                    <a:pt x="157" y="11"/>
                    <a:pt x="166" y="11"/>
                  </a:cubicBezTo>
                  <a:cubicBezTo>
                    <a:pt x="170" y="11"/>
                    <a:pt x="171" y="10"/>
                    <a:pt x="172" y="9"/>
                  </a:cubicBezTo>
                  <a:cubicBezTo>
                    <a:pt x="176" y="9"/>
                    <a:pt x="176" y="9"/>
                    <a:pt x="176" y="9"/>
                  </a:cubicBezTo>
                  <a:cubicBezTo>
                    <a:pt x="179" y="52"/>
                    <a:pt x="179" y="52"/>
                    <a:pt x="179" y="52"/>
                  </a:cubicBezTo>
                  <a:lnTo>
                    <a:pt x="173" y="52"/>
                  </a:lnTo>
                  <a:close/>
                </a:path>
              </a:pathLst>
            </a:custGeom>
            <a:solidFill>
              <a:srgbClr val="FFFFFF"/>
            </a:solidFill>
            <a:ln w="9525">
              <a:noFill/>
              <a:round/>
              <a:headEnd/>
              <a:tailEnd/>
            </a:ln>
          </p:spPr>
          <p:txBody>
            <a:bodyPr/>
            <a:lstStyle/>
            <a:p>
              <a:pPr>
                <a:defRPr/>
              </a:pPr>
              <a:endParaRPr lang="en-US"/>
            </a:p>
          </p:txBody>
        </p:sp>
      </p:grpSp>
      <p:sp>
        <p:nvSpPr>
          <p:cNvPr id="32770" name="Rectangle 2"/>
          <p:cNvSpPr>
            <a:spLocks noGrp="1" noChangeArrowheads="1"/>
          </p:cNvSpPr>
          <p:nvPr>
            <p:ph type="ctrTitle"/>
          </p:nvPr>
        </p:nvSpPr>
        <p:spPr>
          <a:xfrm>
            <a:off x="0" y="3178175"/>
            <a:ext cx="9144000" cy="1470025"/>
          </a:xfrm>
          <a:effectLst/>
        </p:spPr>
        <p:txBody>
          <a:bodyPr/>
          <a:lstStyle>
            <a:lvl1pPr algn="ctr">
              <a:defRPr sz="4800">
                <a:solidFill>
                  <a:srgbClr val="336699"/>
                </a:solidFill>
              </a:defRPr>
            </a:lvl1pPr>
          </a:lstStyle>
          <a:p>
            <a:r>
              <a:rPr lang="en-US" smtClean="0"/>
              <a:t>Click to edit Master title style</a:t>
            </a:r>
            <a:endParaRPr lang="en-US"/>
          </a:p>
        </p:txBody>
      </p:sp>
      <p:sp>
        <p:nvSpPr>
          <p:cNvPr id="32771" name="Rectangle 3"/>
          <p:cNvSpPr>
            <a:spLocks noGrp="1" noChangeArrowheads="1"/>
          </p:cNvSpPr>
          <p:nvPr>
            <p:ph type="subTitle" idx="1"/>
          </p:nvPr>
        </p:nvSpPr>
        <p:spPr>
          <a:xfrm>
            <a:off x="0" y="4957763"/>
            <a:ext cx="9144000" cy="1814512"/>
          </a:xfrm>
        </p:spPr>
        <p:txBody>
          <a:bodyPr/>
          <a:lstStyle>
            <a:lvl1pPr marL="0" indent="0" algn="ctr">
              <a:lnSpc>
                <a:spcPct val="85000"/>
              </a:lnSpc>
              <a:spcBef>
                <a:spcPct val="0"/>
              </a:spcBef>
              <a:spcAft>
                <a:spcPct val="0"/>
              </a:spcAft>
              <a:buFont typeface="Wingdings" pitchFamily="2" charset="2"/>
              <a:buNone/>
              <a:defRPr sz="2800">
                <a:solidFill>
                  <a:srgbClr val="5F5F5F"/>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0"/>
            <a:ext cx="2085975"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105525"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FE7"/>
        </a:solidFill>
        <a:effectLst/>
      </p:bgPr>
    </p:bg>
    <p:spTree>
      <p:nvGrpSpPr>
        <p:cNvPr id="1" name=""/>
        <p:cNvGrpSpPr/>
        <p:nvPr/>
      </p:nvGrpSpPr>
      <p:grpSpPr>
        <a:xfrm>
          <a:off x="0" y="0"/>
          <a:ext cx="0" cy="0"/>
          <a:chOff x="0" y="0"/>
          <a:chExt cx="0" cy="0"/>
        </a:xfrm>
      </p:grpSpPr>
      <p:pic>
        <p:nvPicPr>
          <p:cNvPr id="1026" name="Picture 8" descr="its_bkgd_khaki"/>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2270125" y="0"/>
            <a:ext cx="6530975" cy="1143000"/>
          </a:xfrm>
          <a:prstGeom prst="rect">
            <a:avLst/>
          </a:prstGeom>
          <a:noFill/>
          <a:ln w="9525">
            <a:noFill/>
            <a:miter lim="800000"/>
            <a:headEnd/>
            <a:tailEnd/>
          </a:ln>
          <a:effectLst>
            <a:outerShdw dist="35921" dir="2700000" algn="ctr" rotWithShape="0">
              <a:srgbClr val="336699"/>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Text Box 10"/>
          <p:cNvSpPr txBox="1">
            <a:spLocks noChangeArrowheads="1"/>
          </p:cNvSpPr>
          <p:nvPr/>
        </p:nvSpPr>
        <p:spPr bwMode="auto">
          <a:xfrm>
            <a:off x="36513" y="6564313"/>
            <a:ext cx="969962" cy="228600"/>
          </a:xfrm>
          <a:prstGeom prst="rect">
            <a:avLst/>
          </a:prstGeom>
          <a:noFill/>
          <a:ln w="9525">
            <a:noFill/>
            <a:miter lim="800000"/>
            <a:headEnd/>
            <a:tailEnd/>
          </a:ln>
          <a:effectLst/>
        </p:spPr>
        <p:txBody>
          <a:bodyPr wrap="none"/>
          <a:lstStyle/>
          <a:p>
            <a:pPr>
              <a:defRPr/>
            </a:pPr>
            <a:r>
              <a:rPr lang="en-US" sz="1000" b="1" dirty="0">
                <a:solidFill>
                  <a:srgbClr val="666666"/>
                </a:solidFill>
                <a:latin typeface="Verdana" pitchFamily="34" charset="0"/>
              </a:rPr>
              <a:t>resnet.unc.edu</a:t>
            </a:r>
          </a:p>
        </p:txBody>
      </p:sp>
      <p:sp>
        <p:nvSpPr>
          <p:cNvPr id="1035" name="Text Box 11"/>
          <p:cNvSpPr txBox="1">
            <a:spLocks noChangeArrowheads="1"/>
          </p:cNvSpPr>
          <p:nvPr/>
        </p:nvSpPr>
        <p:spPr bwMode="auto">
          <a:xfrm>
            <a:off x="8667750" y="6567488"/>
            <a:ext cx="463550" cy="366712"/>
          </a:xfrm>
          <a:prstGeom prst="rect">
            <a:avLst/>
          </a:prstGeom>
          <a:noFill/>
          <a:ln w="9525" algn="ctr">
            <a:noFill/>
            <a:miter lim="800000"/>
            <a:headEnd/>
            <a:tailEnd/>
          </a:ln>
          <a:effectLst/>
        </p:spPr>
        <p:txBody>
          <a:bodyPr wrap="none"/>
          <a:lstStyle/>
          <a:p>
            <a:pPr>
              <a:defRPr/>
            </a:pPr>
            <a:fld id="{B98BF5B6-0F92-4595-9366-1DB539D982E5}" type="slidenum">
              <a:rPr lang="en-US" sz="1000" b="1">
                <a:solidFill>
                  <a:srgbClr val="666666"/>
                </a:solidFill>
                <a:latin typeface="Verdana" pitchFamily="34" charset="0"/>
              </a:rPr>
              <a:pPr>
                <a:defRPr/>
              </a:pPr>
              <a:t>‹#›</a:t>
            </a:fld>
            <a:endParaRPr lang="en-US" sz="1000" b="1">
              <a:solidFill>
                <a:srgbClr val="666666"/>
              </a:solidFill>
              <a:latin typeface="Verdana" pitchFamily="34" charset="0"/>
            </a:endParaRPr>
          </a:p>
        </p:txBody>
      </p:sp>
      <p:grpSp>
        <p:nvGrpSpPr>
          <p:cNvPr id="1031" name="Group 61"/>
          <p:cNvGrpSpPr>
            <a:grpSpLocks/>
          </p:cNvGrpSpPr>
          <p:nvPr/>
        </p:nvGrpSpPr>
        <p:grpSpPr bwMode="auto">
          <a:xfrm>
            <a:off x="249238" y="244475"/>
            <a:ext cx="2122487" cy="547688"/>
            <a:chOff x="157" y="154"/>
            <a:chExt cx="1337" cy="345"/>
          </a:xfrm>
        </p:grpSpPr>
        <p:sp>
          <p:nvSpPr>
            <p:cNvPr id="1038" name="Freeform 14"/>
            <p:cNvSpPr>
              <a:spLocks/>
            </p:cNvSpPr>
            <p:nvPr userDrawn="1"/>
          </p:nvSpPr>
          <p:spPr bwMode="auto">
            <a:xfrm>
              <a:off x="539" y="371"/>
              <a:ext cx="20" cy="39"/>
            </a:xfrm>
            <a:custGeom>
              <a:avLst/>
              <a:gdLst/>
              <a:ahLst/>
              <a:cxnLst>
                <a:cxn ang="0">
                  <a:pos x="0" y="0"/>
                </a:cxn>
                <a:cxn ang="0">
                  <a:pos x="24" y="0"/>
                </a:cxn>
                <a:cxn ang="0">
                  <a:pos x="24" y="3"/>
                </a:cxn>
                <a:cxn ang="0">
                  <a:pos x="23" y="3"/>
                </a:cxn>
                <a:cxn ang="0">
                  <a:pos x="17" y="9"/>
                </a:cxn>
                <a:cxn ang="0">
                  <a:pos x="17" y="39"/>
                </a:cxn>
                <a:cxn ang="0">
                  <a:pos x="23" y="45"/>
                </a:cxn>
                <a:cxn ang="0">
                  <a:pos x="24" y="45"/>
                </a:cxn>
                <a:cxn ang="0">
                  <a:pos x="24" y="48"/>
                </a:cxn>
                <a:cxn ang="0">
                  <a:pos x="0" y="48"/>
                </a:cxn>
                <a:cxn ang="0">
                  <a:pos x="0" y="45"/>
                </a:cxn>
                <a:cxn ang="0">
                  <a:pos x="1" y="45"/>
                </a:cxn>
                <a:cxn ang="0">
                  <a:pos x="7" y="40"/>
                </a:cxn>
                <a:cxn ang="0">
                  <a:pos x="7" y="9"/>
                </a:cxn>
                <a:cxn ang="0">
                  <a:pos x="1" y="3"/>
                </a:cxn>
                <a:cxn ang="0">
                  <a:pos x="0" y="3"/>
                </a:cxn>
                <a:cxn ang="0">
                  <a:pos x="0" y="0"/>
                </a:cxn>
              </a:cxnLst>
              <a:rect l="0" t="0" r="r" b="b"/>
              <a:pathLst>
                <a:path w="24" h="48">
                  <a:moveTo>
                    <a:pt x="0" y="0"/>
                  </a:moveTo>
                  <a:cubicBezTo>
                    <a:pt x="24" y="0"/>
                    <a:pt x="24" y="0"/>
                    <a:pt x="24" y="0"/>
                  </a:cubicBezTo>
                  <a:cubicBezTo>
                    <a:pt x="24" y="3"/>
                    <a:pt x="24" y="3"/>
                    <a:pt x="24" y="3"/>
                  </a:cubicBezTo>
                  <a:cubicBezTo>
                    <a:pt x="23" y="3"/>
                    <a:pt x="23" y="3"/>
                    <a:pt x="23" y="3"/>
                  </a:cubicBezTo>
                  <a:cubicBezTo>
                    <a:pt x="19" y="3"/>
                    <a:pt x="17" y="5"/>
                    <a:pt x="17" y="9"/>
                  </a:cubicBezTo>
                  <a:cubicBezTo>
                    <a:pt x="17" y="39"/>
                    <a:pt x="17" y="39"/>
                    <a:pt x="17" y="39"/>
                  </a:cubicBezTo>
                  <a:cubicBezTo>
                    <a:pt x="17" y="43"/>
                    <a:pt x="18" y="45"/>
                    <a:pt x="23" y="45"/>
                  </a:cubicBezTo>
                  <a:cubicBezTo>
                    <a:pt x="24" y="45"/>
                    <a:pt x="24" y="45"/>
                    <a:pt x="24" y="45"/>
                  </a:cubicBezTo>
                  <a:cubicBezTo>
                    <a:pt x="24" y="48"/>
                    <a:pt x="24" y="48"/>
                    <a:pt x="24" y="48"/>
                  </a:cubicBezTo>
                  <a:cubicBezTo>
                    <a:pt x="0" y="48"/>
                    <a:pt x="0" y="48"/>
                    <a:pt x="0" y="48"/>
                  </a:cubicBezTo>
                  <a:cubicBezTo>
                    <a:pt x="0" y="45"/>
                    <a:pt x="0" y="45"/>
                    <a:pt x="0" y="45"/>
                  </a:cubicBezTo>
                  <a:cubicBezTo>
                    <a:pt x="1" y="45"/>
                    <a:pt x="1" y="45"/>
                    <a:pt x="1" y="45"/>
                  </a:cubicBezTo>
                  <a:cubicBezTo>
                    <a:pt x="5" y="45"/>
                    <a:pt x="7" y="43"/>
                    <a:pt x="7" y="40"/>
                  </a:cubicBezTo>
                  <a:cubicBezTo>
                    <a:pt x="7" y="9"/>
                    <a:pt x="7" y="9"/>
                    <a:pt x="7" y="9"/>
                  </a:cubicBezTo>
                  <a:cubicBezTo>
                    <a:pt x="7" y="5"/>
                    <a:pt x="5"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1039" name="Freeform 15"/>
            <p:cNvSpPr>
              <a:spLocks/>
            </p:cNvSpPr>
            <p:nvPr userDrawn="1"/>
          </p:nvSpPr>
          <p:spPr bwMode="auto">
            <a:xfrm>
              <a:off x="571" y="371"/>
              <a:ext cx="48" cy="39"/>
            </a:xfrm>
            <a:custGeom>
              <a:avLst/>
              <a:gdLst/>
              <a:ahLst/>
              <a:cxnLst>
                <a:cxn ang="0">
                  <a:pos x="10" y="39"/>
                </a:cxn>
                <a:cxn ang="0">
                  <a:pos x="18" y="45"/>
                </a:cxn>
                <a:cxn ang="0">
                  <a:pos x="18" y="48"/>
                </a:cxn>
                <a:cxn ang="0">
                  <a:pos x="0" y="48"/>
                </a:cxn>
                <a:cxn ang="0">
                  <a:pos x="0" y="45"/>
                </a:cxn>
                <a:cxn ang="0">
                  <a:pos x="0" y="45"/>
                </a:cxn>
                <a:cxn ang="0">
                  <a:pos x="6" y="40"/>
                </a:cxn>
                <a:cxn ang="0">
                  <a:pos x="6" y="5"/>
                </a:cxn>
                <a:cxn ang="0">
                  <a:pos x="0" y="3"/>
                </a:cxn>
                <a:cxn ang="0">
                  <a:pos x="0" y="0"/>
                </a:cxn>
                <a:cxn ang="0">
                  <a:pos x="15" y="0"/>
                </a:cxn>
                <a:cxn ang="0">
                  <a:pos x="46" y="33"/>
                </a:cxn>
                <a:cxn ang="0">
                  <a:pos x="46" y="10"/>
                </a:cxn>
                <a:cxn ang="0">
                  <a:pos x="39" y="3"/>
                </a:cxn>
                <a:cxn ang="0">
                  <a:pos x="38" y="3"/>
                </a:cxn>
                <a:cxn ang="0">
                  <a:pos x="38" y="0"/>
                </a:cxn>
                <a:cxn ang="0">
                  <a:pos x="58" y="0"/>
                </a:cxn>
                <a:cxn ang="0">
                  <a:pos x="58" y="3"/>
                </a:cxn>
                <a:cxn ang="0">
                  <a:pos x="57" y="3"/>
                </a:cxn>
                <a:cxn ang="0">
                  <a:pos x="51" y="7"/>
                </a:cxn>
                <a:cxn ang="0">
                  <a:pos x="51" y="48"/>
                </a:cxn>
                <a:cxn ang="0">
                  <a:pos x="47" y="48"/>
                </a:cxn>
                <a:cxn ang="0">
                  <a:pos x="10" y="10"/>
                </a:cxn>
                <a:cxn ang="0">
                  <a:pos x="10" y="39"/>
                </a:cxn>
              </a:cxnLst>
              <a:rect l="0" t="0" r="r" b="b"/>
              <a:pathLst>
                <a:path w="58" h="48">
                  <a:moveTo>
                    <a:pt x="10" y="39"/>
                  </a:moveTo>
                  <a:cubicBezTo>
                    <a:pt x="10" y="43"/>
                    <a:pt x="12" y="45"/>
                    <a:pt x="18" y="45"/>
                  </a:cubicBezTo>
                  <a:cubicBezTo>
                    <a:pt x="18" y="48"/>
                    <a:pt x="18" y="48"/>
                    <a:pt x="18" y="48"/>
                  </a:cubicBezTo>
                  <a:cubicBezTo>
                    <a:pt x="0" y="48"/>
                    <a:pt x="0" y="48"/>
                    <a:pt x="0" y="48"/>
                  </a:cubicBezTo>
                  <a:cubicBezTo>
                    <a:pt x="0" y="45"/>
                    <a:pt x="0" y="45"/>
                    <a:pt x="0" y="45"/>
                  </a:cubicBezTo>
                  <a:cubicBezTo>
                    <a:pt x="0" y="45"/>
                    <a:pt x="0" y="45"/>
                    <a:pt x="0" y="45"/>
                  </a:cubicBezTo>
                  <a:cubicBezTo>
                    <a:pt x="5" y="45"/>
                    <a:pt x="6" y="43"/>
                    <a:pt x="6" y="40"/>
                  </a:cubicBezTo>
                  <a:cubicBezTo>
                    <a:pt x="6" y="5"/>
                    <a:pt x="6" y="5"/>
                    <a:pt x="6" y="5"/>
                  </a:cubicBezTo>
                  <a:cubicBezTo>
                    <a:pt x="4" y="4"/>
                    <a:pt x="2" y="3"/>
                    <a:pt x="0" y="3"/>
                  </a:cubicBezTo>
                  <a:cubicBezTo>
                    <a:pt x="0" y="0"/>
                    <a:pt x="0" y="0"/>
                    <a:pt x="0" y="0"/>
                  </a:cubicBezTo>
                  <a:cubicBezTo>
                    <a:pt x="15" y="0"/>
                    <a:pt x="15" y="0"/>
                    <a:pt x="15" y="0"/>
                  </a:cubicBezTo>
                  <a:cubicBezTo>
                    <a:pt x="46" y="33"/>
                    <a:pt x="46" y="33"/>
                    <a:pt x="46" y="33"/>
                  </a:cubicBezTo>
                  <a:cubicBezTo>
                    <a:pt x="46" y="10"/>
                    <a:pt x="46" y="10"/>
                    <a:pt x="46" y="10"/>
                  </a:cubicBezTo>
                  <a:cubicBezTo>
                    <a:pt x="46" y="4"/>
                    <a:pt x="45" y="3"/>
                    <a:pt x="39" y="3"/>
                  </a:cubicBezTo>
                  <a:cubicBezTo>
                    <a:pt x="38" y="3"/>
                    <a:pt x="38" y="3"/>
                    <a:pt x="38" y="3"/>
                  </a:cubicBezTo>
                  <a:cubicBezTo>
                    <a:pt x="38" y="0"/>
                    <a:pt x="38" y="0"/>
                    <a:pt x="38" y="0"/>
                  </a:cubicBezTo>
                  <a:cubicBezTo>
                    <a:pt x="58" y="0"/>
                    <a:pt x="58" y="0"/>
                    <a:pt x="58" y="0"/>
                  </a:cubicBezTo>
                  <a:cubicBezTo>
                    <a:pt x="58" y="3"/>
                    <a:pt x="58" y="3"/>
                    <a:pt x="58" y="3"/>
                  </a:cubicBezTo>
                  <a:cubicBezTo>
                    <a:pt x="57" y="3"/>
                    <a:pt x="57" y="3"/>
                    <a:pt x="57" y="3"/>
                  </a:cubicBezTo>
                  <a:cubicBezTo>
                    <a:pt x="53" y="3"/>
                    <a:pt x="51" y="4"/>
                    <a:pt x="51" y="7"/>
                  </a:cubicBezTo>
                  <a:cubicBezTo>
                    <a:pt x="51" y="48"/>
                    <a:pt x="51" y="48"/>
                    <a:pt x="51" y="48"/>
                  </a:cubicBezTo>
                  <a:cubicBezTo>
                    <a:pt x="47" y="48"/>
                    <a:pt x="47" y="48"/>
                    <a:pt x="47" y="48"/>
                  </a:cubicBezTo>
                  <a:cubicBezTo>
                    <a:pt x="10" y="10"/>
                    <a:pt x="10" y="10"/>
                    <a:pt x="10" y="10"/>
                  </a:cubicBezTo>
                  <a:lnTo>
                    <a:pt x="10" y="39"/>
                  </a:lnTo>
                  <a:close/>
                </a:path>
              </a:pathLst>
            </a:custGeom>
            <a:solidFill>
              <a:srgbClr val="FFFFFF"/>
            </a:solidFill>
            <a:ln w="9525">
              <a:noFill/>
              <a:round/>
              <a:headEnd/>
              <a:tailEnd/>
            </a:ln>
          </p:spPr>
          <p:txBody>
            <a:bodyPr/>
            <a:lstStyle/>
            <a:p>
              <a:pPr>
                <a:defRPr/>
              </a:pPr>
              <a:endParaRPr lang="en-US"/>
            </a:p>
          </p:txBody>
        </p:sp>
        <p:sp>
          <p:nvSpPr>
            <p:cNvPr id="1040" name="Freeform 16"/>
            <p:cNvSpPr>
              <a:spLocks/>
            </p:cNvSpPr>
            <p:nvPr userDrawn="1"/>
          </p:nvSpPr>
          <p:spPr bwMode="auto">
            <a:xfrm>
              <a:off x="631" y="371"/>
              <a:ext cx="32" cy="39"/>
            </a:xfrm>
            <a:custGeom>
              <a:avLst/>
              <a:gdLst/>
              <a:ahLst/>
              <a:cxnLst>
                <a:cxn ang="0">
                  <a:pos x="16" y="22"/>
                </a:cxn>
                <a:cxn ang="0">
                  <a:pos x="27" y="22"/>
                </a:cxn>
                <a:cxn ang="0">
                  <a:pos x="34" y="16"/>
                </a:cxn>
                <a:cxn ang="0">
                  <a:pos x="37" y="16"/>
                </a:cxn>
                <a:cxn ang="0">
                  <a:pos x="37" y="31"/>
                </a:cxn>
                <a:cxn ang="0">
                  <a:pos x="34" y="31"/>
                </a:cxn>
                <a:cxn ang="0">
                  <a:pos x="28" y="26"/>
                </a:cxn>
                <a:cxn ang="0">
                  <a:pos x="16" y="26"/>
                </a:cxn>
                <a:cxn ang="0">
                  <a:pos x="16" y="38"/>
                </a:cxn>
                <a:cxn ang="0">
                  <a:pos x="22" y="45"/>
                </a:cxn>
                <a:cxn ang="0">
                  <a:pos x="23" y="45"/>
                </a:cxn>
                <a:cxn ang="0">
                  <a:pos x="23" y="48"/>
                </a:cxn>
                <a:cxn ang="0">
                  <a:pos x="0" y="48"/>
                </a:cxn>
                <a:cxn ang="0">
                  <a:pos x="0" y="45"/>
                </a:cxn>
                <a:cxn ang="0">
                  <a:pos x="1" y="45"/>
                </a:cxn>
                <a:cxn ang="0">
                  <a:pos x="6" y="41"/>
                </a:cxn>
                <a:cxn ang="0">
                  <a:pos x="6" y="10"/>
                </a:cxn>
                <a:cxn ang="0">
                  <a:pos x="1" y="3"/>
                </a:cxn>
                <a:cxn ang="0">
                  <a:pos x="0" y="3"/>
                </a:cxn>
                <a:cxn ang="0">
                  <a:pos x="0" y="0"/>
                </a:cxn>
                <a:cxn ang="0">
                  <a:pos x="39" y="0"/>
                </a:cxn>
                <a:cxn ang="0">
                  <a:pos x="39" y="11"/>
                </a:cxn>
                <a:cxn ang="0">
                  <a:pos x="36" y="11"/>
                </a:cxn>
                <a:cxn ang="0">
                  <a:pos x="31" y="5"/>
                </a:cxn>
                <a:cxn ang="0">
                  <a:pos x="16" y="5"/>
                </a:cxn>
                <a:cxn ang="0">
                  <a:pos x="16" y="22"/>
                </a:cxn>
              </a:cxnLst>
              <a:rect l="0" t="0" r="r" b="b"/>
              <a:pathLst>
                <a:path w="39" h="48">
                  <a:moveTo>
                    <a:pt x="16" y="22"/>
                  </a:moveTo>
                  <a:cubicBezTo>
                    <a:pt x="27" y="22"/>
                    <a:pt x="27" y="22"/>
                    <a:pt x="27" y="22"/>
                  </a:cubicBezTo>
                  <a:cubicBezTo>
                    <a:pt x="32" y="22"/>
                    <a:pt x="34" y="21"/>
                    <a:pt x="34" y="16"/>
                  </a:cubicBezTo>
                  <a:cubicBezTo>
                    <a:pt x="37" y="16"/>
                    <a:pt x="37" y="16"/>
                    <a:pt x="37" y="16"/>
                  </a:cubicBezTo>
                  <a:cubicBezTo>
                    <a:pt x="37" y="31"/>
                    <a:pt x="37" y="31"/>
                    <a:pt x="37" y="31"/>
                  </a:cubicBezTo>
                  <a:cubicBezTo>
                    <a:pt x="34" y="31"/>
                    <a:pt x="34" y="31"/>
                    <a:pt x="34" y="31"/>
                  </a:cubicBezTo>
                  <a:cubicBezTo>
                    <a:pt x="34" y="28"/>
                    <a:pt x="32" y="26"/>
                    <a:pt x="28" y="26"/>
                  </a:cubicBezTo>
                  <a:cubicBezTo>
                    <a:pt x="16" y="26"/>
                    <a:pt x="16" y="26"/>
                    <a:pt x="16" y="26"/>
                  </a:cubicBezTo>
                  <a:cubicBezTo>
                    <a:pt x="16" y="38"/>
                    <a:pt x="16" y="38"/>
                    <a:pt x="16" y="38"/>
                  </a:cubicBezTo>
                  <a:cubicBezTo>
                    <a:pt x="16" y="44"/>
                    <a:pt x="17" y="45"/>
                    <a:pt x="22" y="45"/>
                  </a:cubicBezTo>
                  <a:cubicBezTo>
                    <a:pt x="23" y="45"/>
                    <a:pt x="23" y="45"/>
                    <a:pt x="23" y="45"/>
                  </a:cubicBezTo>
                  <a:cubicBezTo>
                    <a:pt x="23" y="48"/>
                    <a:pt x="23" y="48"/>
                    <a:pt x="23" y="48"/>
                  </a:cubicBezTo>
                  <a:cubicBezTo>
                    <a:pt x="0" y="48"/>
                    <a:pt x="0" y="48"/>
                    <a:pt x="0" y="48"/>
                  </a:cubicBezTo>
                  <a:cubicBezTo>
                    <a:pt x="0" y="45"/>
                    <a:pt x="0" y="45"/>
                    <a:pt x="0" y="45"/>
                  </a:cubicBezTo>
                  <a:cubicBezTo>
                    <a:pt x="1" y="45"/>
                    <a:pt x="1" y="45"/>
                    <a:pt x="1" y="45"/>
                  </a:cubicBezTo>
                  <a:cubicBezTo>
                    <a:pt x="5" y="45"/>
                    <a:pt x="6" y="44"/>
                    <a:pt x="6" y="41"/>
                  </a:cubicBezTo>
                  <a:cubicBezTo>
                    <a:pt x="6" y="10"/>
                    <a:pt x="6" y="10"/>
                    <a:pt x="6" y="10"/>
                  </a:cubicBezTo>
                  <a:cubicBezTo>
                    <a:pt x="6" y="5"/>
                    <a:pt x="5" y="3"/>
                    <a:pt x="1" y="3"/>
                  </a:cubicBezTo>
                  <a:cubicBezTo>
                    <a:pt x="0" y="3"/>
                    <a:pt x="0" y="3"/>
                    <a:pt x="0" y="3"/>
                  </a:cubicBezTo>
                  <a:cubicBezTo>
                    <a:pt x="0" y="0"/>
                    <a:pt x="0" y="0"/>
                    <a:pt x="0" y="0"/>
                  </a:cubicBezTo>
                  <a:cubicBezTo>
                    <a:pt x="39" y="0"/>
                    <a:pt x="39" y="0"/>
                    <a:pt x="39" y="0"/>
                  </a:cubicBezTo>
                  <a:cubicBezTo>
                    <a:pt x="39" y="11"/>
                    <a:pt x="39" y="11"/>
                    <a:pt x="39" y="11"/>
                  </a:cubicBezTo>
                  <a:cubicBezTo>
                    <a:pt x="36" y="11"/>
                    <a:pt x="36" y="11"/>
                    <a:pt x="36" y="11"/>
                  </a:cubicBezTo>
                  <a:cubicBezTo>
                    <a:pt x="36" y="6"/>
                    <a:pt x="35" y="5"/>
                    <a:pt x="31" y="5"/>
                  </a:cubicBezTo>
                  <a:cubicBezTo>
                    <a:pt x="16" y="5"/>
                    <a:pt x="16" y="5"/>
                    <a:pt x="16" y="5"/>
                  </a:cubicBezTo>
                  <a:lnTo>
                    <a:pt x="16" y="22"/>
                  </a:lnTo>
                  <a:close/>
                </a:path>
              </a:pathLst>
            </a:custGeom>
            <a:solidFill>
              <a:srgbClr val="FFFFFF"/>
            </a:solidFill>
            <a:ln w="9525">
              <a:noFill/>
              <a:round/>
              <a:headEnd/>
              <a:tailEnd/>
            </a:ln>
          </p:spPr>
          <p:txBody>
            <a:bodyPr/>
            <a:lstStyle/>
            <a:p>
              <a:pPr>
                <a:defRPr/>
              </a:pPr>
              <a:endParaRPr lang="en-US"/>
            </a:p>
          </p:txBody>
        </p:sp>
        <p:sp>
          <p:nvSpPr>
            <p:cNvPr id="1041" name="Freeform 17"/>
            <p:cNvSpPr>
              <a:spLocks noEditPoints="1"/>
            </p:cNvSpPr>
            <p:nvPr userDrawn="1"/>
          </p:nvSpPr>
          <p:spPr bwMode="auto">
            <a:xfrm>
              <a:off x="678" y="370"/>
              <a:ext cx="47" cy="41"/>
            </a:xfrm>
            <a:custGeom>
              <a:avLst/>
              <a:gdLst/>
              <a:ahLst/>
              <a:cxnLst>
                <a:cxn ang="0">
                  <a:pos x="29" y="0"/>
                </a:cxn>
                <a:cxn ang="0">
                  <a:pos x="57" y="24"/>
                </a:cxn>
                <a:cxn ang="0">
                  <a:pos x="28" y="50"/>
                </a:cxn>
                <a:cxn ang="0">
                  <a:pos x="0" y="26"/>
                </a:cxn>
                <a:cxn ang="0">
                  <a:pos x="29" y="0"/>
                </a:cxn>
                <a:cxn ang="0">
                  <a:pos x="30" y="47"/>
                </a:cxn>
                <a:cxn ang="0">
                  <a:pos x="45" y="27"/>
                </a:cxn>
                <a:cxn ang="0">
                  <a:pos x="28" y="3"/>
                </a:cxn>
                <a:cxn ang="0">
                  <a:pos x="12" y="22"/>
                </a:cxn>
                <a:cxn ang="0">
                  <a:pos x="30" y="47"/>
                </a:cxn>
              </a:cxnLst>
              <a:rect l="0" t="0" r="r" b="b"/>
              <a:pathLst>
                <a:path w="57" h="50">
                  <a:moveTo>
                    <a:pt x="29" y="0"/>
                  </a:moveTo>
                  <a:cubicBezTo>
                    <a:pt x="45" y="0"/>
                    <a:pt x="57" y="10"/>
                    <a:pt x="57" y="24"/>
                  </a:cubicBezTo>
                  <a:cubicBezTo>
                    <a:pt x="57" y="38"/>
                    <a:pt x="46" y="50"/>
                    <a:pt x="28" y="50"/>
                  </a:cubicBezTo>
                  <a:cubicBezTo>
                    <a:pt x="10" y="50"/>
                    <a:pt x="0" y="39"/>
                    <a:pt x="0" y="26"/>
                  </a:cubicBezTo>
                  <a:cubicBezTo>
                    <a:pt x="0" y="11"/>
                    <a:pt x="12" y="0"/>
                    <a:pt x="29" y="0"/>
                  </a:cubicBezTo>
                  <a:close/>
                  <a:moveTo>
                    <a:pt x="30" y="47"/>
                  </a:moveTo>
                  <a:cubicBezTo>
                    <a:pt x="40" y="47"/>
                    <a:pt x="45" y="37"/>
                    <a:pt x="45" y="27"/>
                  </a:cubicBezTo>
                  <a:cubicBezTo>
                    <a:pt x="45" y="15"/>
                    <a:pt x="39" y="3"/>
                    <a:pt x="28" y="3"/>
                  </a:cubicBezTo>
                  <a:cubicBezTo>
                    <a:pt x="18" y="3"/>
                    <a:pt x="12" y="11"/>
                    <a:pt x="12" y="22"/>
                  </a:cubicBezTo>
                  <a:cubicBezTo>
                    <a:pt x="12" y="37"/>
                    <a:pt x="19" y="47"/>
                    <a:pt x="30" y="47"/>
                  </a:cubicBezTo>
                  <a:close/>
                </a:path>
              </a:pathLst>
            </a:custGeom>
            <a:solidFill>
              <a:srgbClr val="FFFFFF"/>
            </a:solidFill>
            <a:ln w="9525">
              <a:noFill/>
              <a:round/>
              <a:headEnd/>
              <a:tailEnd/>
            </a:ln>
          </p:spPr>
          <p:txBody>
            <a:bodyPr/>
            <a:lstStyle/>
            <a:p>
              <a:pPr>
                <a:defRPr/>
              </a:pPr>
              <a:endParaRPr lang="en-US"/>
            </a:p>
          </p:txBody>
        </p:sp>
        <p:sp>
          <p:nvSpPr>
            <p:cNvPr id="1042" name="Freeform 18"/>
            <p:cNvSpPr>
              <a:spLocks noEditPoints="1"/>
            </p:cNvSpPr>
            <p:nvPr userDrawn="1"/>
          </p:nvSpPr>
          <p:spPr bwMode="auto">
            <a:xfrm>
              <a:off x="737" y="370"/>
              <a:ext cx="48" cy="41"/>
            </a:xfrm>
            <a:custGeom>
              <a:avLst/>
              <a:gdLst/>
              <a:ahLst/>
              <a:cxnLst>
                <a:cxn ang="0">
                  <a:pos x="18" y="40"/>
                </a:cxn>
                <a:cxn ang="0">
                  <a:pos x="24" y="46"/>
                </a:cxn>
                <a:cxn ang="0">
                  <a:pos x="27" y="46"/>
                </a:cxn>
                <a:cxn ang="0">
                  <a:pos x="27" y="49"/>
                </a:cxn>
                <a:cxn ang="0">
                  <a:pos x="0" y="49"/>
                </a:cxn>
                <a:cxn ang="0">
                  <a:pos x="0" y="46"/>
                </a:cxn>
                <a:cxn ang="0">
                  <a:pos x="1" y="46"/>
                </a:cxn>
                <a:cxn ang="0">
                  <a:pos x="8" y="40"/>
                </a:cxn>
                <a:cxn ang="0">
                  <a:pos x="8" y="10"/>
                </a:cxn>
                <a:cxn ang="0">
                  <a:pos x="2" y="4"/>
                </a:cxn>
                <a:cxn ang="0">
                  <a:pos x="0" y="4"/>
                </a:cxn>
                <a:cxn ang="0">
                  <a:pos x="0" y="1"/>
                </a:cxn>
                <a:cxn ang="0">
                  <a:pos x="10" y="1"/>
                </a:cxn>
                <a:cxn ang="0">
                  <a:pos x="22" y="0"/>
                </a:cxn>
                <a:cxn ang="0">
                  <a:pos x="44" y="6"/>
                </a:cxn>
                <a:cxn ang="0">
                  <a:pos x="47" y="14"/>
                </a:cxn>
                <a:cxn ang="0">
                  <a:pos x="36" y="27"/>
                </a:cxn>
                <a:cxn ang="0">
                  <a:pos x="49" y="42"/>
                </a:cxn>
                <a:cxn ang="0">
                  <a:pos x="59" y="47"/>
                </a:cxn>
                <a:cxn ang="0">
                  <a:pos x="59" y="50"/>
                </a:cxn>
                <a:cxn ang="0">
                  <a:pos x="54" y="50"/>
                </a:cxn>
                <a:cxn ang="0">
                  <a:pos x="37" y="45"/>
                </a:cxn>
                <a:cxn ang="0">
                  <a:pos x="24" y="29"/>
                </a:cxn>
                <a:cxn ang="0">
                  <a:pos x="18" y="29"/>
                </a:cxn>
                <a:cxn ang="0">
                  <a:pos x="18" y="40"/>
                </a:cxn>
                <a:cxn ang="0">
                  <a:pos x="18" y="26"/>
                </a:cxn>
                <a:cxn ang="0">
                  <a:pos x="21" y="26"/>
                </a:cxn>
                <a:cxn ang="0">
                  <a:pos x="36" y="15"/>
                </a:cxn>
                <a:cxn ang="0">
                  <a:pos x="22" y="4"/>
                </a:cxn>
                <a:cxn ang="0">
                  <a:pos x="18" y="4"/>
                </a:cxn>
                <a:cxn ang="0">
                  <a:pos x="18" y="26"/>
                </a:cxn>
              </a:cxnLst>
              <a:rect l="0" t="0" r="r" b="b"/>
              <a:pathLst>
                <a:path w="59" h="50">
                  <a:moveTo>
                    <a:pt x="18" y="40"/>
                  </a:moveTo>
                  <a:cubicBezTo>
                    <a:pt x="18" y="44"/>
                    <a:pt x="20" y="46"/>
                    <a:pt x="24" y="46"/>
                  </a:cubicBezTo>
                  <a:cubicBezTo>
                    <a:pt x="27" y="46"/>
                    <a:pt x="27" y="46"/>
                    <a:pt x="27" y="46"/>
                  </a:cubicBezTo>
                  <a:cubicBezTo>
                    <a:pt x="27" y="49"/>
                    <a:pt x="27" y="49"/>
                    <a:pt x="27" y="49"/>
                  </a:cubicBezTo>
                  <a:cubicBezTo>
                    <a:pt x="0" y="49"/>
                    <a:pt x="0" y="49"/>
                    <a:pt x="0" y="49"/>
                  </a:cubicBezTo>
                  <a:cubicBezTo>
                    <a:pt x="0" y="46"/>
                    <a:pt x="0" y="46"/>
                    <a:pt x="0" y="46"/>
                  </a:cubicBezTo>
                  <a:cubicBezTo>
                    <a:pt x="1" y="46"/>
                    <a:pt x="1" y="46"/>
                    <a:pt x="1" y="46"/>
                  </a:cubicBezTo>
                  <a:cubicBezTo>
                    <a:pt x="6" y="46"/>
                    <a:pt x="8" y="45"/>
                    <a:pt x="8" y="40"/>
                  </a:cubicBezTo>
                  <a:cubicBezTo>
                    <a:pt x="8" y="10"/>
                    <a:pt x="8" y="10"/>
                    <a:pt x="8" y="10"/>
                  </a:cubicBezTo>
                  <a:cubicBezTo>
                    <a:pt x="8" y="7"/>
                    <a:pt x="7" y="4"/>
                    <a:pt x="2" y="4"/>
                  </a:cubicBezTo>
                  <a:cubicBezTo>
                    <a:pt x="0" y="4"/>
                    <a:pt x="0" y="4"/>
                    <a:pt x="0" y="4"/>
                  </a:cubicBezTo>
                  <a:cubicBezTo>
                    <a:pt x="0" y="1"/>
                    <a:pt x="0" y="1"/>
                    <a:pt x="0" y="1"/>
                  </a:cubicBezTo>
                  <a:cubicBezTo>
                    <a:pt x="4" y="1"/>
                    <a:pt x="7" y="1"/>
                    <a:pt x="10" y="1"/>
                  </a:cubicBezTo>
                  <a:cubicBezTo>
                    <a:pt x="14" y="1"/>
                    <a:pt x="20" y="0"/>
                    <a:pt x="22" y="0"/>
                  </a:cubicBezTo>
                  <a:cubicBezTo>
                    <a:pt x="34" y="0"/>
                    <a:pt x="40" y="2"/>
                    <a:pt x="44" y="6"/>
                  </a:cubicBezTo>
                  <a:cubicBezTo>
                    <a:pt x="46" y="8"/>
                    <a:pt x="47" y="11"/>
                    <a:pt x="47" y="14"/>
                  </a:cubicBezTo>
                  <a:cubicBezTo>
                    <a:pt x="47" y="20"/>
                    <a:pt x="43" y="25"/>
                    <a:pt x="36" y="27"/>
                  </a:cubicBezTo>
                  <a:cubicBezTo>
                    <a:pt x="41" y="31"/>
                    <a:pt x="44" y="37"/>
                    <a:pt x="49" y="42"/>
                  </a:cubicBezTo>
                  <a:cubicBezTo>
                    <a:pt x="52" y="45"/>
                    <a:pt x="54" y="46"/>
                    <a:pt x="59" y="47"/>
                  </a:cubicBezTo>
                  <a:cubicBezTo>
                    <a:pt x="59" y="50"/>
                    <a:pt x="59" y="50"/>
                    <a:pt x="59" y="50"/>
                  </a:cubicBezTo>
                  <a:cubicBezTo>
                    <a:pt x="57" y="50"/>
                    <a:pt x="57" y="50"/>
                    <a:pt x="54" y="50"/>
                  </a:cubicBezTo>
                  <a:cubicBezTo>
                    <a:pt x="45" y="50"/>
                    <a:pt x="41" y="48"/>
                    <a:pt x="37" y="45"/>
                  </a:cubicBezTo>
                  <a:cubicBezTo>
                    <a:pt x="34" y="41"/>
                    <a:pt x="29" y="33"/>
                    <a:pt x="24" y="29"/>
                  </a:cubicBezTo>
                  <a:cubicBezTo>
                    <a:pt x="18" y="29"/>
                    <a:pt x="18" y="29"/>
                    <a:pt x="18" y="29"/>
                  </a:cubicBezTo>
                  <a:lnTo>
                    <a:pt x="18" y="40"/>
                  </a:lnTo>
                  <a:close/>
                  <a:moveTo>
                    <a:pt x="18" y="26"/>
                  </a:moveTo>
                  <a:cubicBezTo>
                    <a:pt x="21" y="26"/>
                    <a:pt x="21" y="26"/>
                    <a:pt x="21" y="26"/>
                  </a:cubicBezTo>
                  <a:cubicBezTo>
                    <a:pt x="31" y="26"/>
                    <a:pt x="36" y="23"/>
                    <a:pt x="36" y="15"/>
                  </a:cubicBezTo>
                  <a:cubicBezTo>
                    <a:pt x="36" y="6"/>
                    <a:pt x="30" y="4"/>
                    <a:pt x="22" y="4"/>
                  </a:cubicBezTo>
                  <a:cubicBezTo>
                    <a:pt x="18" y="4"/>
                    <a:pt x="18" y="4"/>
                    <a:pt x="18" y="4"/>
                  </a:cubicBezTo>
                  <a:lnTo>
                    <a:pt x="18" y="26"/>
                  </a:lnTo>
                  <a:close/>
                </a:path>
              </a:pathLst>
            </a:custGeom>
            <a:solidFill>
              <a:srgbClr val="FFFFFF"/>
            </a:solidFill>
            <a:ln w="9525">
              <a:noFill/>
              <a:round/>
              <a:headEnd/>
              <a:tailEnd/>
            </a:ln>
          </p:spPr>
          <p:txBody>
            <a:bodyPr/>
            <a:lstStyle/>
            <a:p>
              <a:pPr>
                <a:defRPr/>
              </a:pPr>
              <a:endParaRPr lang="en-US"/>
            </a:p>
          </p:txBody>
        </p:sp>
        <p:sp>
          <p:nvSpPr>
            <p:cNvPr id="1043" name="Freeform 19"/>
            <p:cNvSpPr>
              <a:spLocks/>
            </p:cNvSpPr>
            <p:nvPr userDrawn="1"/>
          </p:nvSpPr>
          <p:spPr bwMode="auto">
            <a:xfrm>
              <a:off x="794" y="371"/>
              <a:ext cx="56" cy="39"/>
            </a:xfrm>
            <a:custGeom>
              <a:avLst/>
              <a:gdLst/>
              <a:ahLst/>
              <a:cxnLst>
                <a:cxn ang="0">
                  <a:pos x="13" y="10"/>
                </a:cxn>
                <a:cxn ang="0">
                  <a:pos x="12" y="10"/>
                </a:cxn>
                <a:cxn ang="0">
                  <a:pos x="11" y="37"/>
                </a:cxn>
                <a:cxn ang="0">
                  <a:pos x="17" y="45"/>
                </a:cxn>
                <a:cxn ang="0">
                  <a:pos x="17" y="48"/>
                </a:cxn>
                <a:cxn ang="0">
                  <a:pos x="0" y="48"/>
                </a:cxn>
                <a:cxn ang="0">
                  <a:pos x="0" y="45"/>
                </a:cxn>
                <a:cxn ang="0">
                  <a:pos x="7" y="37"/>
                </a:cxn>
                <a:cxn ang="0">
                  <a:pos x="8" y="9"/>
                </a:cxn>
                <a:cxn ang="0">
                  <a:pos x="3" y="3"/>
                </a:cxn>
                <a:cxn ang="0">
                  <a:pos x="3" y="0"/>
                </a:cxn>
                <a:cxn ang="0">
                  <a:pos x="19" y="0"/>
                </a:cxn>
                <a:cxn ang="0">
                  <a:pos x="34" y="32"/>
                </a:cxn>
                <a:cxn ang="0">
                  <a:pos x="48" y="0"/>
                </a:cxn>
                <a:cxn ang="0">
                  <a:pos x="65" y="0"/>
                </a:cxn>
                <a:cxn ang="0">
                  <a:pos x="65" y="3"/>
                </a:cxn>
                <a:cxn ang="0">
                  <a:pos x="59" y="9"/>
                </a:cxn>
                <a:cxn ang="0">
                  <a:pos x="61" y="37"/>
                </a:cxn>
                <a:cxn ang="0">
                  <a:pos x="68" y="45"/>
                </a:cxn>
                <a:cxn ang="0">
                  <a:pos x="68" y="48"/>
                </a:cxn>
                <a:cxn ang="0">
                  <a:pos x="44" y="48"/>
                </a:cxn>
                <a:cxn ang="0">
                  <a:pos x="44" y="45"/>
                </a:cxn>
                <a:cxn ang="0">
                  <a:pos x="45" y="45"/>
                </a:cxn>
                <a:cxn ang="0">
                  <a:pos x="51" y="40"/>
                </a:cxn>
                <a:cxn ang="0">
                  <a:pos x="51" y="36"/>
                </a:cxn>
                <a:cxn ang="0">
                  <a:pos x="49" y="9"/>
                </a:cxn>
                <a:cxn ang="0">
                  <a:pos x="49" y="9"/>
                </a:cxn>
                <a:cxn ang="0">
                  <a:pos x="32" y="48"/>
                </a:cxn>
                <a:cxn ang="0">
                  <a:pos x="30" y="48"/>
                </a:cxn>
                <a:cxn ang="0">
                  <a:pos x="13" y="10"/>
                </a:cxn>
              </a:cxnLst>
              <a:rect l="0" t="0" r="r" b="b"/>
              <a:pathLst>
                <a:path w="68" h="48">
                  <a:moveTo>
                    <a:pt x="13" y="10"/>
                  </a:moveTo>
                  <a:cubicBezTo>
                    <a:pt x="12" y="10"/>
                    <a:pt x="12" y="10"/>
                    <a:pt x="12" y="10"/>
                  </a:cubicBezTo>
                  <a:cubicBezTo>
                    <a:pt x="11" y="37"/>
                    <a:pt x="11" y="37"/>
                    <a:pt x="11" y="37"/>
                  </a:cubicBezTo>
                  <a:cubicBezTo>
                    <a:pt x="10" y="42"/>
                    <a:pt x="11" y="45"/>
                    <a:pt x="17" y="45"/>
                  </a:cubicBezTo>
                  <a:cubicBezTo>
                    <a:pt x="17" y="48"/>
                    <a:pt x="17" y="48"/>
                    <a:pt x="17" y="48"/>
                  </a:cubicBezTo>
                  <a:cubicBezTo>
                    <a:pt x="0" y="48"/>
                    <a:pt x="0" y="48"/>
                    <a:pt x="0" y="48"/>
                  </a:cubicBezTo>
                  <a:cubicBezTo>
                    <a:pt x="0" y="45"/>
                    <a:pt x="0" y="45"/>
                    <a:pt x="0" y="45"/>
                  </a:cubicBezTo>
                  <a:cubicBezTo>
                    <a:pt x="6" y="45"/>
                    <a:pt x="6" y="43"/>
                    <a:pt x="7" y="37"/>
                  </a:cubicBezTo>
                  <a:cubicBezTo>
                    <a:pt x="8" y="9"/>
                    <a:pt x="8" y="9"/>
                    <a:pt x="8" y="9"/>
                  </a:cubicBezTo>
                  <a:cubicBezTo>
                    <a:pt x="9" y="5"/>
                    <a:pt x="8" y="4"/>
                    <a:pt x="3" y="3"/>
                  </a:cubicBezTo>
                  <a:cubicBezTo>
                    <a:pt x="3" y="0"/>
                    <a:pt x="3" y="0"/>
                    <a:pt x="3" y="0"/>
                  </a:cubicBezTo>
                  <a:cubicBezTo>
                    <a:pt x="19" y="0"/>
                    <a:pt x="19" y="0"/>
                    <a:pt x="19" y="0"/>
                  </a:cubicBezTo>
                  <a:cubicBezTo>
                    <a:pt x="34" y="32"/>
                    <a:pt x="34" y="32"/>
                    <a:pt x="34" y="32"/>
                  </a:cubicBezTo>
                  <a:cubicBezTo>
                    <a:pt x="48" y="0"/>
                    <a:pt x="48" y="0"/>
                    <a:pt x="48" y="0"/>
                  </a:cubicBezTo>
                  <a:cubicBezTo>
                    <a:pt x="65" y="0"/>
                    <a:pt x="65" y="0"/>
                    <a:pt x="65" y="0"/>
                  </a:cubicBezTo>
                  <a:cubicBezTo>
                    <a:pt x="65" y="3"/>
                    <a:pt x="65" y="3"/>
                    <a:pt x="65" y="3"/>
                  </a:cubicBezTo>
                  <a:cubicBezTo>
                    <a:pt x="59" y="4"/>
                    <a:pt x="59" y="4"/>
                    <a:pt x="59" y="9"/>
                  </a:cubicBezTo>
                  <a:cubicBezTo>
                    <a:pt x="61" y="37"/>
                    <a:pt x="61" y="37"/>
                    <a:pt x="61" y="37"/>
                  </a:cubicBezTo>
                  <a:cubicBezTo>
                    <a:pt x="61" y="44"/>
                    <a:pt x="62" y="44"/>
                    <a:pt x="68" y="45"/>
                  </a:cubicBezTo>
                  <a:cubicBezTo>
                    <a:pt x="68" y="48"/>
                    <a:pt x="68" y="48"/>
                    <a:pt x="68" y="48"/>
                  </a:cubicBezTo>
                  <a:cubicBezTo>
                    <a:pt x="44" y="48"/>
                    <a:pt x="44" y="48"/>
                    <a:pt x="44" y="48"/>
                  </a:cubicBezTo>
                  <a:cubicBezTo>
                    <a:pt x="44" y="45"/>
                    <a:pt x="44" y="45"/>
                    <a:pt x="44" y="45"/>
                  </a:cubicBezTo>
                  <a:cubicBezTo>
                    <a:pt x="45" y="45"/>
                    <a:pt x="45" y="45"/>
                    <a:pt x="45" y="45"/>
                  </a:cubicBezTo>
                  <a:cubicBezTo>
                    <a:pt x="48" y="45"/>
                    <a:pt x="51" y="45"/>
                    <a:pt x="51" y="40"/>
                  </a:cubicBezTo>
                  <a:cubicBezTo>
                    <a:pt x="51" y="39"/>
                    <a:pt x="51" y="37"/>
                    <a:pt x="51" y="36"/>
                  </a:cubicBezTo>
                  <a:cubicBezTo>
                    <a:pt x="49" y="9"/>
                    <a:pt x="49" y="9"/>
                    <a:pt x="49" y="9"/>
                  </a:cubicBezTo>
                  <a:cubicBezTo>
                    <a:pt x="49" y="9"/>
                    <a:pt x="49" y="9"/>
                    <a:pt x="49" y="9"/>
                  </a:cubicBezTo>
                  <a:cubicBezTo>
                    <a:pt x="32" y="48"/>
                    <a:pt x="32" y="48"/>
                    <a:pt x="32" y="48"/>
                  </a:cubicBezTo>
                  <a:cubicBezTo>
                    <a:pt x="30" y="48"/>
                    <a:pt x="30" y="48"/>
                    <a:pt x="30" y="48"/>
                  </a:cubicBezTo>
                  <a:lnTo>
                    <a:pt x="13" y="10"/>
                  </a:lnTo>
                  <a:close/>
                </a:path>
              </a:pathLst>
            </a:custGeom>
            <a:solidFill>
              <a:srgbClr val="FFFFFF"/>
            </a:solidFill>
            <a:ln w="9525">
              <a:noFill/>
              <a:round/>
              <a:headEnd/>
              <a:tailEnd/>
            </a:ln>
          </p:spPr>
          <p:txBody>
            <a:bodyPr/>
            <a:lstStyle/>
            <a:p>
              <a:pPr>
                <a:defRPr/>
              </a:pPr>
              <a:endParaRPr lang="en-US"/>
            </a:p>
          </p:txBody>
        </p:sp>
        <p:sp>
          <p:nvSpPr>
            <p:cNvPr id="1044" name="Freeform 20"/>
            <p:cNvSpPr>
              <a:spLocks noEditPoints="1"/>
            </p:cNvSpPr>
            <p:nvPr userDrawn="1"/>
          </p:nvSpPr>
          <p:spPr bwMode="auto">
            <a:xfrm>
              <a:off x="861" y="370"/>
              <a:ext cx="45" cy="40"/>
            </a:xfrm>
            <a:custGeom>
              <a:avLst/>
              <a:gdLst/>
              <a:ahLst/>
              <a:cxnLst>
                <a:cxn ang="0">
                  <a:pos x="16" y="31"/>
                </a:cxn>
                <a:cxn ang="0">
                  <a:pos x="13" y="40"/>
                </a:cxn>
                <a:cxn ang="0">
                  <a:pos x="19" y="46"/>
                </a:cxn>
                <a:cxn ang="0">
                  <a:pos x="20" y="46"/>
                </a:cxn>
                <a:cxn ang="0">
                  <a:pos x="20" y="49"/>
                </a:cxn>
                <a:cxn ang="0">
                  <a:pos x="0" y="49"/>
                </a:cxn>
                <a:cxn ang="0">
                  <a:pos x="0" y="46"/>
                </a:cxn>
                <a:cxn ang="0">
                  <a:pos x="1" y="46"/>
                </a:cxn>
                <a:cxn ang="0">
                  <a:pos x="8" y="39"/>
                </a:cxn>
                <a:cxn ang="0">
                  <a:pos x="21" y="3"/>
                </a:cxn>
                <a:cxn ang="0">
                  <a:pos x="20" y="0"/>
                </a:cxn>
                <a:cxn ang="0">
                  <a:pos x="32" y="0"/>
                </a:cxn>
                <a:cxn ang="0">
                  <a:pos x="47" y="39"/>
                </a:cxn>
                <a:cxn ang="0">
                  <a:pos x="55" y="46"/>
                </a:cxn>
                <a:cxn ang="0">
                  <a:pos x="55" y="49"/>
                </a:cxn>
                <a:cxn ang="0">
                  <a:pos x="30" y="49"/>
                </a:cxn>
                <a:cxn ang="0">
                  <a:pos x="30" y="46"/>
                </a:cxn>
                <a:cxn ang="0">
                  <a:pos x="32" y="46"/>
                </a:cxn>
                <a:cxn ang="0">
                  <a:pos x="36" y="40"/>
                </a:cxn>
                <a:cxn ang="0">
                  <a:pos x="33" y="31"/>
                </a:cxn>
                <a:cxn ang="0">
                  <a:pos x="16" y="31"/>
                </a:cxn>
                <a:cxn ang="0">
                  <a:pos x="24" y="9"/>
                </a:cxn>
                <a:cxn ang="0">
                  <a:pos x="17" y="27"/>
                </a:cxn>
                <a:cxn ang="0">
                  <a:pos x="31" y="27"/>
                </a:cxn>
                <a:cxn ang="0">
                  <a:pos x="24" y="9"/>
                </a:cxn>
              </a:cxnLst>
              <a:rect l="0" t="0" r="r" b="b"/>
              <a:pathLst>
                <a:path w="55" h="49">
                  <a:moveTo>
                    <a:pt x="16" y="31"/>
                  </a:moveTo>
                  <a:cubicBezTo>
                    <a:pt x="13" y="40"/>
                    <a:pt x="13" y="40"/>
                    <a:pt x="13" y="40"/>
                  </a:cubicBezTo>
                  <a:cubicBezTo>
                    <a:pt x="11" y="44"/>
                    <a:pt x="11" y="46"/>
                    <a:pt x="19" y="46"/>
                  </a:cubicBezTo>
                  <a:cubicBezTo>
                    <a:pt x="20" y="46"/>
                    <a:pt x="20" y="46"/>
                    <a:pt x="20" y="46"/>
                  </a:cubicBezTo>
                  <a:cubicBezTo>
                    <a:pt x="20" y="49"/>
                    <a:pt x="20" y="49"/>
                    <a:pt x="20" y="49"/>
                  </a:cubicBezTo>
                  <a:cubicBezTo>
                    <a:pt x="0" y="49"/>
                    <a:pt x="0" y="49"/>
                    <a:pt x="0" y="49"/>
                  </a:cubicBezTo>
                  <a:cubicBezTo>
                    <a:pt x="0" y="46"/>
                    <a:pt x="0" y="46"/>
                    <a:pt x="0" y="46"/>
                  </a:cubicBezTo>
                  <a:cubicBezTo>
                    <a:pt x="1" y="46"/>
                    <a:pt x="1" y="46"/>
                    <a:pt x="1" y="46"/>
                  </a:cubicBezTo>
                  <a:cubicBezTo>
                    <a:pt x="4" y="46"/>
                    <a:pt x="6" y="44"/>
                    <a:pt x="8" y="39"/>
                  </a:cubicBezTo>
                  <a:cubicBezTo>
                    <a:pt x="21" y="3"/>
                    <a:pt x="21" y="3"/>
                    <a:pt x="21" y="3"/>
                  </a:cubicBezTo>
                  <a:cubicBezTo>
                    <a:pt x="20" y="0"/>
                    <a:pt x="20" y="0"/>
                    <a:pt x="20" y="0"/>
                  </a:cubicBezTo>
                  <a:cubicBezTo>
                    <a:pt x="32" y="0"/>
                    <a:pt x="32" y="0"/>
                    <a:pt x="32" y="0"/>
                  </a:cubicBezTo>
                  <a:cubicBezTo>
                    <a:pt x="47" y="39"/>
                    <a:pt x="47" y="39"/>
                    <a:pt x="47" y="39"/>
                  </a:cubicBezTo>
                  <a:cubicBezTo>
                    <a:pt x="49" y="44"/>
                    <a:pt x="51" y="46"/>
                    <a:pt x="55" y="46"/>
                  </a:cubicBezTo>
                  <a:cubicBezTo>
                    <a:pt x="55" y="49"/>
                    <a:pt x="55" y="49"/>
                    <a:pt x="55" y="49"/>
                  </a:cubicBezTo>
                  <a:cubicBezTo>
                    <a:pt x="30" y="49"/>
                    <a:pt x="30" y="49"/>
                    <a:pt x="30" y="49"/>
                  </a:cubicBezTo>
                  <a:cubicBezTo>
                    <a:pt x="30" y="46"/>
                    <a:pt x="30" y="46"/>
                    <a:pt x="30" y="46"/>
                  </a:cubicBezTo>
                  <a:cubicBezTo>
                    <a:pt x="32" y="46"/>
                    <a:pt x="32" y="46"/>
                    <a:pt x="32" y="46"/>
                  </a:cubicBezTo>
                  <a:cubicBezTo>
                    <a:pt x="37" y="46"/>
                    <a:pt x="38" y="44"/>
                    <a:pt x="36" y="40"/>
                  </a:cubicBezTo>
                  <a:cubicBezTo>
                    <a:pt x="33" y="31"/>
                    <a:pt x="33" y="31"/>
                    <a:pt x="33" y="31"/>
                  </a:cubicBezTo>
                  <a:lnTo>
                    <a:pt x="16" y="31"/>
                  </a:lnTo>
                  <a:close/>
                  <a:moveTo>
                    <a:pt x="24" y="9"/>
                  </a:moveTo>
                  <a:cubicBezTo>
                    <a:pt x="17" y="27"/>
                    <a:pt x="17" y="27"/>
                    <a:pt x="17" y="27"/>
                  </a:cubicBezTo>
                  <a:cubicBezTo>
                    <a:pt x="31" y="27"/>
                    <a:pt x="31" y="27"/>
                    <a:pt x="31" y="27"/>
                  </a:cubicBezTo>
                  <a:lnTo>
                    <a:pt x="24" y="9"/>
                  </a:lnTo>
                  <a:close/>
                </a:path>
              </a:pathLst>
            </a:custGeom>
            <a:solidFill>
              <a:srgbClr val="FFFFFF"/>
            </a:solidFill>
            <a:ln w="9525">
              <a:noFill/>
              <a:round/>
              <a:headEnd/>
              <a:tailEnd/>
            </a:ln>
          </p:spPr>
          <p:txBody>
            <a:bodyPr/>
            <a:lstStyle/>
            <a:p>
              <a:pPr>
                <a:defRPr/>
              </a:pPr>
              <a:endParaRPr lang="en-US"/>
            </a:p>
          </p:txBody>
        </p:sp>
        <p:sp>
          <p:nvSpPr>
            <p:cNvPr id="1045" name="Freeform 21"/>
            <p:cNvSpPr>
              <a:spLocks/>
            </p:cNvSpPr>
            <p:nvPr userDrawn="1"/>
          </p:nvSpPr>
          <p:spPr bwMode="auto">
            <a:xfrm>
              <a:off x="911" y="370"/>
              <a:ext cx="43" cy="40"/>
            </a:xfrm>
            <a:custGeom>
              <a:avLst/>
              <a:gdLst/>
              <a:ahLst/>
              <a:cxnLst>
                <a:cxn ang="0">
                  <a:pos x="31" y="40"/>
                </a:cxn>
                <a:cxn ang="0">
                  <a:pos x="38" y="46"/>
                </a:cxn>
                <a:cxn ang="0">
                  <a:pos x="40" y="46"/>
                </a:cxn>
                <a:cxn ang="0">
                  <a:pos x="40" y="49"/>
                </a:cxn>
                <a:cxn ang="0">
                  <a:pos x="12" y="49"/>
                </a:cxn>
                <a:cxn ang="0">
                  <a:pos x="12" y="46"/>
                </a:cxn>
                <a:cxn ang="0">
                  <a:pos x="15" y="46"/>
                </a:cxn>
                <a:cxn ang="0">
                  <a:pos x="21" y="40"/>
                </a:cxn>
                <a:cxn ang="0">
                  <a:pos x="21" y="5"/>
                </a:cxn>
                <a:cxn ang="0">
                  <a:pos x="12" y="5"/>
                </a:cxn>
                <a:cxn ang="0">
                  <a:pos x="4" y="14"/>
                </a:cxn>
                <a:cxn ang="0">
                  <a:pos x="0" y="14"/>
                </a:cxn>
                <a:cxn ang="0">
                  <a:pos x="2" y="0"/>
                </a:cxn>
                <a:cxn ang="0">
                  <a:pos x="4" y="0"/>
                </a:cxn>
                <a:cxn ang="0">
                  <a:pos x="6" y="1"/>
                </a:cxn>
                <a:cxn ang="0">
                  <a:pos x="8" y="1"/>
                </a:cxn>
                <a:cxn ang="0">
                  <a:pos x="44" y="1"/>
                </a:cxn>
                <a:cxn ang="0">
                  <a:pos x="48" y="0"/>
                </a:cxn>
                <a:cxn ang="0">
                  <a:pos x="50" y="0"/>
                </a:cxn>
                <a:cxn ang="0">
                  <a:pos x="52" y="14"/>
                </a:cxn>
                <a:cxn ang="0">
                  <a:pos x="48" y="14"/>
                </a:cxn>
                <a:cxn ang="0">
                  <a:pos x="40" y="5"/>
                </a:cxn>
                <a:cxn ang="0">
                  <a:pos x="31" y="5"/>
                </a:cxn>
                <a:cxn ang="0">
                  <a:pos x="31" y="40"/>
                </a:cxn>
              </a:cxnLst>
              <a:rect l="0" t="0" r="r" b="b"/>
              <a:pathLst>
                <a:path w="52" h="49">
                  <a:moveTo>
                    <a:pt x="31" y="40"/>
                  </a:moveTo>
                  <a:cubicBezTo>
                    <a:pt x="31" y="44"/>
                    <a:pt x="32" y="46"/>
                    <a:pt x="38" y="46"/>
                  </a:cubicBezTo>
                  <a:cubicBezTo>
                    <a:pt x="40" y="46"/>
                    <a:pt x="40" y="46"/>
                    <a:pt x="40" y="46"/>
                  </a:cubicBezTo>
                  <a:cubicBezTo>
                    <a:pt x="40" y="49"/>
                    <a:pt x="40" y="49"/>
                    <a:pt x="40" y="49"/>
                  </a:cubicBezTo>
                  <a:cubicBezTo>
                    <a:pt x="12" y="49"/>
                    <a:pt x="12" y="49"/>
                    <a:pt x="12" y="49"/>
                  </a:cubicBezTo>
                  <a:cubicBezTo>
                    <a:pt x="12" y="46"/>
                    <a:pt x="12" y="46"/>
                    <a:pt x="12" y="46"/>
                  </a:cubicBezTo>
                  <a:cubicBezTo>
                    <a:pt x="15" y="46"/>
                    <a:pt x="15" y="46"/>
                    <a:pt x="15" y="46"/>
                  </a:cubicBezTo>
                  <a:cubicBezTo>
                    <a:pt x="19" y="46"/>
                    <a:pt x="21" y="44"/>
                    <a:pt x="21" y="40"/>
                  </a:cubicBezTo>
                  <a:cubicBezTo>
                    <a:pt x="21" y="5"/>
                    <a:pt x="21" y="5"/>
                    <a:pt x="21" y="5"/>
                  </a:cubicBezTo>
                  <a:cubicBezTo>
                    <a:pt x="12" y="5"/>
                    <a:pt x="12" y="5"/>
                    <a:pt x="12" y="5"/>
                  </a:cubicBezTo>
                  <a:cubicBezTo>
                    <a:pt x="6" y="5"/>
                    <a:pt x="5" y="6"/>
                    <a:pt x="4" y="14"/>
                  </a:cubicBezTo>
                  <a:cubicBezTo>
                    <a:pt x="0" y="14"/>
                    <a:pt x="0" y="14"/>
                    <a:pt x="0" y="14"/>
                  </a:cubicBezTo>
                  <a:cubicBezTo>
                    <a:pt x="2" y="0"/>
                    <a:pt x="2" y="0"/>
                    <a:pt x="2" y="0"/>
                  </a:cubicBezTo>
                  <a:cubicBezTo>
                    <a:pt x="4" y="0"/>
                    <a:pt x="4" y="0"/>
                    <a:pt x="4" y="0"/>
                  </a:cubicBezTo>
                  <a:cubicBezTo>
                    <a:pt x="5" y="1"/>
                    <a:pt x="5" y="1"/>
                    <a:pt x="6" y="1"/>
                  </a:cubicBezTo>
                  <a:cubicBezTo>
                    <a:pt x="6" y="1"/>
                    <a:pt x="7" y="1"/>
                    <a:pt x="8" y="1"/>
                  </a:cubicBezTo>
                  <a:cubicBezTo>
                    <a:pt x="44" y="1"/>
                    <a:pt x="44" y="1"/>
                    <a:pt x="44" y="1"/>
                  </a:cubicBezTo>
                  <a:cubicBezTo>
                    <a:pt x="46" y="1"/>
                    <a:pt x="47" y="1"/>
                    <a:pt x="48" y="0"/>
                  </a:cubicBezTo>
                  <a:cubicBezTo>
                    <a:pt x="50" y="0"/>
                    <a:pt x="50" y="0"/>
                    <a:pt x="50" y="0"/>
                  </a:cubicBezTo>
                  <a:cubicBezTo>
                    <a:pt x="52" y="14"/>
                    <a:pt x="52" y="14"/>
                    <a:pt x="52" y="14"/>
                  </a:cubicBezTo>
                  <a:cubicBezTo>
                    <a:pt x="48" y="14"/>
                    <a:pt x="48" y="14"/>
                    <a:pt x="48" y="14"/>
                  </a:cubicBezTo>
                  <a:cubicBezTo>
                    <a:pt x="47" y="6"/>
                    <a:pt x="46" y="5"/>
                    <a:pt x="40" y="5"/>
                  </a:cubicBezTo>
                  <a:cubicBezTo>
                    <a:pt x="31" y="5"/>
                    <a:pt x="31" y="5"/>
                    <a:pt x="31" y="5"/>
                  </a:cubicBezTo>
                  <a:lnTo>
                    <a:pt x="31" y="40"/>
                  </a:lnTo>
                  <a:close/>
                </a:path>
              </a:pathLst>
            </a:custGeom>
            <a:solidFill>
              <a:srgbClr val="FFFFFF"/>
            </a:solidFill>
            <a:ln w="9525">
              <a:noFill/>
              <a:round/>
              <a:headEnd/>
              <a:tailEnd/>
            </a:ln>
          </p:spPr>
          <p:txBody>
            <a:bodyPr/>
            <a:lstStyle/>
            <a:p>
              <a:pPr>
                <a:defRPr/>
              </a:pPr>
              <a:endParaRPr lang="en-US"/>
            </a:p>
          </p:txBody>
        </p:sp>
        <p:sp>
          <p:nvSpPr>
            <p:cNvPr id="1046" name="Freeform 22"/>
            <p:cNvSpPr>
              <a:spLocks/>
            </p:cNvSpPr>
            <p:nvPr userDrawn="1"/>
          </p:nvSpPr>
          <p:spPr bwMode="auto">
            <a:xfrm>
              <a:off x="965" y="371"/>
              <a:ext cx="20" cy="39"/>
            </a:xfrm>
            <a:custGeom>
              <a:avLst/>
              <a:gdLst/>
              <a:ahLst/>
              <a:cxnLst>
                <a:cxn ang="0">
                  <a:pos x="0" y="0"/>
                </a:cxn>
                <a:cxn ang="0">
                  <a:pos x="24" y="0"/>
                </a:cxn>
                <a:cxn ang="0">
                  <a:pos x="24" y="3"/>
                </a:cxn>
                <a:cxn ang="0">
                  <a:pos x="23" y="3"/>
                </a:cxn>
                <a:cxn ang="0">
                  <a:pos x="17" y="9"/>
                </a:cxn>
                <a:cxn ang="0">
                  <a:pos x="17" y="39"/>
                </a:cxn>
                <a:cxn ang="0">
                  <a:pos x="23" y="45"/>
                </a:cxn>
                <a:cxn ang="0">
                  <a:pos x="24" y="45"/>
                </a:cxn>
                <a:cxn ang="0">
                  <a:pos x="24" y="48"/>
                </a:cxn>
                <a:cxn ang="0">
                  <a:pos x="0" y="48"/>
                </a:cxn>
                <a:cxn ang="0">
                  <a:pos x="0" y="45"/>
                </a:cxn>
                <a:cxn ang="0">
                  <a:pos x="1" y="45"/>
                </a:cxn>
                <a:cxn ang="0">
                  <a:pos x="7" y="40"/>
                </a:cxn>
                <a:cxn ang="0">
                  <a:pos x="7" y="9"/>
                </a:cxn>
                <a:cxn ang="0">
                  <a:pos x="1" y="3"/>
                </a:cxn>
                <a:cxn ang="0">
                  <a:pos x="0" y="3"/>
                </a:cxn>
                <a:cxn ang="0">
                  <a:pos x="0" y="0"/>
                </a:cxn>
              </a:cxnLst>
              <a:rect l="0" t="0" r="r" b="b"/>
              <a:pathLst>
                <a:path w="24" h="48">
                  <a:moveTo>
                    <a:pt x="0" y="0"/>
                  </a:moveTo>
                  <a:cubicBezTo>
                    <a:pt x="24" y="0"/>
                    <a:pt x="24" y="0"/>
                    <a:pt x="24" y="0"/>
                  </a:cubicBezTo>
                  <a:cubicBezTo>
                    <a:pt x="24" y="3"/>
                    <a:pt x="24" y="3"/>
                    <a:pt x="24" y="3"/>
                  </a:cubicBezTo>
                  <a:cubicBezTo>
                    <a:pt x="23" y="3"/>
                    <a:pt x="23" y="3"/>
                    <a:pt x="23" y="3"/>
                  </a:cubicBezTo>
                  <a:cubicBezTo>
                    <a:pt x="19" y="3"/>
                    <a:pt x="17" y="5"/>
                    <a:pt x="17" y="9"/>
                  </a:cubicBezTo>
                  <a:cubicBezTo>
                    <a:pt x="17" y="39"/>
                    <a:pt x="17" y="39"/>
                    <a:pt x="17" y="39"/>
                  </a:cubicBezTo>
                  <a:cubicBezTo>
                    <a:pt x="17" y="43"/>
                    <a:pt x="19" y="45"/>
                    <a:pt x="23" y="45"/>
                  </a:cubicBezTo>
                  <a:cubicBezTo>
                    <a:pt x="24" y="45"/>
                    <a:pt x="24" y="45"/>
                    <a:pt x="24" y="45"/>
                  </a:cubicBezTo>
                  <a:cubicBezTo>
                    <a:pt x="24" y="48"/>
                    <a:pt x="24" y="48"/>
                    <a:pt x="24" y="48"/>
                  </a:cubicBezTo>
                  <a:cubicBezTo>
                    <a:pt x="0" y="48"/>
                    <a:pt x="0" y="48"/>
                    <a:pt x="0" y="48"/>
                  </a:cubicBezTo>
                  <a:cubicBezTo>
                    <a:pt x="0" y="45"/>
                    <a:pt x="0" y="45"/>
                    <a:pt x="0" y="45"/>
                  </a:cubicBezTo>
                  <a:cubicBezTo>
                    <a:pt x="1" y="45"/>
                    <a:pt x="1" y="45"/>
                    <a:pt x="1" y="45"/>
                  </a:cubicBezTo>
                  <a:cubicBezTo>
                    <a:pt x="5" y="45"/>
                    <a:pt x="7" y="43"/>
                    <a:pt x="7" y="40"/>
                  </a:cubicBezTo>
                  <a:cubicBezTo>
                    <a:pt x="7" y="9"/>
                    <a:pt x="7" y="9"/>
                    <a:pt x="7" y="9"/>
                  </a:cubicBezTo>
                  <a:cubicBezTo>
                    <a:pt x="7" y="5"/>
                    <a:pt x="5"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1047" name="Freeform 23"/>
            <p:cNvSpPr>
              <a:spLocks noEditPoints="1"/>
            </p:cNvSpPr>
            <p:nvPr userDrawn="1"/>
          </p:nvSpPr>
          <p:spPr bwMode="auto">
            <a:xfrm>
              <a:off x="999" y="370"/>
              <a:ext cx="46" cy="41"/>
            </a:xfrm>
            <a:custGeom>
              <a:avLst/>
              <a:gdLst/>
              <a:ahLst/>
              <a:cxnLst>
                <a:cxn ang="0">
                  <a:pos x="29" y="0"/>
                </a:cxn>
                <a:cxn ang="0">
                  <a:pos x="56" y="24"/>
                </a:cxn>
                <a:cxn ang="0">
                  <a:pos x="28" y="50"/>
                </a:cxn>
                <a:cxn ang="0">
                  <a:pos x="0" y="26"/>
                </a:cxn>
                <a:cxn ang="0">
                  <a:pos x="29" y="0"/>
                </a:cxn>
                <a:cxn ang="0">
                  <a:pos x="29" y="47"/>
                </a:cxn>
                <a:cxn ang="0">
                  <a:pos x="45" y="27"/>
                </a:cxn>
                <a:cxn ang="0">
                  <a:pos x="27" y="3"/>
                </a:cxn>
                <a:cxn ang="0">
                  <a:pos x="11" y="22"/>
                </a:cxn>
                <a:cxn ang="0">
                  <a:pos x="29" y="47"/>
                </a:cxn>
              </a:cxnLst>
              <a:rect l="0" t="0" r="r" b="b"/>
              <a:pathLst>
                <a:path w="56" h="50">
                  <a:moveTo>
                    <a:pt x="29" y="0"/>
                  </a:moveTo>
                  <a:cubicBezTo>
                    <a:pt x="45" y="0"/>
                    <a:pt x="56" y="10"/>
                    <a:pt x="56" y="24"/>
                  </a:cubicBezTo>
                  <a:cubicBezTo>
                    <a:pt x="56" y="38"/>
                    <a:pt x="46" y="50"/>
                    <a:pt x="28" y="50"/>
                  </a:cubicBezTo>
                  <a:cubicBezTo>
                    <a:pt x="10" y="50"/>
                    <a:pt x="0" y="39"/>
                    <a:pt x="0" y="26"/>
                  </a:cubicBezTo>
                  <a:cubicBezTo>
                    <a:pt x="0" y="11"/>
                    <a:pt x="12" y="0"/>
                    <a:pt x="29" y="0"/>
                  </a:cubicBezTo>
                  <a:close/>
                  <a:moveTo>
                    <a:pt x="29" y="47"/>
                  </a:moveTo>
                  <a:cubicBezTo>
                    <a:pt x="40" y="47"/>
                    <a:pt x="45" y="37"/>
                    <a:pt x="45" y="27"/>
                  </a:cubicBezTo>
                  <a:cubicBezTo>
                    <a:pt x="45" y="15"/>
                    <a:pt x="39" y="3"/>
                    <a:pt x="27" y="3"/>
                  </a:cubicBezTo>
                  <a:cubicBezTo>
                    <a:pt x="18" y="3"/>
                    <a:pt x="11" y="11"/>
                    <a:pt x="11" y="22"/>
                  </a:cubicBezTo>
                  <a:cubicBezTo>
                    <a:pt x="11" y="37"/>
                    <a:pt x="19" y="47"/>
                    <a:pt x="29" y="47"/>
                  </a:cubicBezTo>
                  <a:close/>
                </a:path>
              </a:pathLst>
            </a:custGeom>
            <a:solidFill>
              <a:srgbClr val="FFFFFF"/>
            </a:solidFill>
            <a:ln w="9525">
              <a:noFill/>
              <a:round/>
              <a:headEnd/>
              <a:tailEnd/>
            </a:ln>
          </p:spPr>
          <p:txBody>
            <a:bodyPr/>
            <a:lstStyle/>
            <a:p>
              <a:pPr>
                <a:defRPr/>
              </a:pPr>
              <a:endParaRPr lang="en-US"/>
            </a:p>
          </p:txBody>
        </p:sp>
        <p:sp>
          <p:nvSpPr>
            <p:cNvPr id="1048" name="Freeform 24"/>
            <p:cNvSpPr>
              <a:spLocks/>
            </p:cNvSpPr>
            <p:nvPr userDrawn="1"/>
          </p:nvSpPr>
          <p:spPr bwMode="auto">
            <a:xfrm>
              <a:off x="1059" y="371"/>
              <a:ext cx="47" cy="39"/>
            </a:xfrm>
            <a:custGeom>
              <a:avLst/>
              <a:gdLst/>
              <a:ahLst/>
              <a:cxnLst>
                <a:cxn ang="0">
                  <a:pos x="11" y="39"/>
                </a:cxn>
                <a:cxn ang="0">
                  <a:pos x="18" y="45"/>
                </a:cxn>
                <a:cxn ang="0">
                  <a:pos x="18" y="48"/>
                </a:cxn>
                <a:cxn ang="0">
                  <a:pos x="0" y="48"/>
                </a:cxn>
                <a:cxn ang="0">
                  <a:pos x="0" y="45"/>
                </a:cxn>
                <a:cxn ang="0">
                  <a:pos x="0" y="45"/>
                </a:cxn>
                <a:cxn ang="0">
                  <a:pos x="6" y="40"/>
                </a:cxn>
                <a:cxn ang="0">
                  <a:pos x="6" y="5"/>
                </a:cxn>
                <a:cxn ang="0">
                  <a:pos x="0" y="3"/>
                </a:cxn>
                <a:cxn ang="0">
                  <a:pos x="0" y="0"/>
                </a:cxn>
                <a:cxn ang="0">
                  <a:pos x="16" y="0"/>
                </a:cxn>
                <a:cxn ang="0">
                  <a:pos x="47" y="33"/>
                </a:cxn>
                <a:cxn ang="0">
                  <a:pos x="47" y="10"/>
                </a:cxn>
                <a:cxn ang="0">
                  <a:pos x="39" y="3"/>
                </a:cxn>
                <a:cxn ang="0">
                  <a:pos x="39" y="3"/>
                </a:cxn>
                <a:cxn ang="0">
                  <a:pos x="39" y="0"/>
                </a:cxn>
                <a:cxn ang="0">
                  <a:pos x="58" y="0"/>
                </a:cxn>
                <a:cxn ang="0">
                  <a:pos x="58" y="3"/>
                </a:cxn>
                <a:cxn ang="0">
                  <a:pos x="58" y="3"/>
                </a:cxn>
                <a:cxn ang="0">
                  <a:pos x="51" y="7"/>
                </a:cxn>
                <a:cxn ang="0">
                  <a:pos x="51" y="48"/>
                </a:cxn>
                <a:cxn ang="0">
                  <a:pos x="47" y="48"/>
                </a:cxn>
                <a:cxn ang="0">
                  <a:pos x="11" y="10"/>
                </a:cxn>
                <a:cxn ang="0">
                  <a:pos x="11" y="39"/>
                </a:cxn>
              </a:cxnLst>
              <a:rect l="0" t="0" r="r" b="b"/>
              <a:pathLst>
                <a:path w="58" h="48">
                  <a:moveTo>
                    <a:pt x="11" y="39"/>
                  </a:moveTo>
                  <a:cubicBezTo>
                    <a:pt x="11" y="43"/>
                    <a:pt x="12" y="45"/>
                    <a:pt x="18" y="45"/>
                  </a:cubicBezTo>
                  <a:cubicBezTo>
                    <a:pt x="18" y="48"/>
                    <a:pt x="18" y="48"/>
                    <a:pt x="18" y="48"/>
                  </a:cubicBezTo>
                  <a:cubicBezTo>
                    <a:pt x="0" y="48"/>
                    <a:pt x="0" y="48"/>
                    <a:pt x="0" y="48"/>
                  </a:cubicBezTo>
                  <a:cubicBezTo>
                    <a:pt x="0" y="45"/>
                    <a:pt x="0" y="45"/>
                    <a:pt x="0" y="45"/>
                  </a:cubicBezTo>
                  <a:cubicBezTo>
                    <a:pt x="0" y="45"/>
                    <a:pt x="0" y="45"/>
                    <a:pt x="0" y="45"/>
                  </a:cubicBezTo>
                  <a:cubicBezTo>
                    <a:pt x="5" y="45"/>
                    <a:pt x="6" y="43"/>
                    <a:pt x="6" y="40"/>
                  </a:cubicBezTo>
                  <a:cubicBezTo>
                    <a:pt x="6" y="5"/>
                    <a:pt x="6" y="5"/>
                    <a:pt x="6" y="5"/>
                  </a:cubicBezTo>
                  <a:cubicBezTo>
                    <a:pt x="4" y="4"/>
                    <a:pt x="2" y="3"/>
                    <a:pt x="0" y="3"/>
                  </a:cubicBezTo>
                  <a:cubicBezTo>
                    <a:pt x="0" y="0"/>
                    <a:pt x="0" y="0"/>
                    <a:pt x="0" y="0"/>
                  </a:cubicBezTo>
                  <a:cubicBezTo>
                    <a:pt x="16" y="0"/>
                    <a:pt x="16" y="0"/>
                    <a:pt x="16" y="0"/>
                  </a:cubicBezTo>
                  <a:cubicBezTo>
                    <a:pt x="47" y="33"/>
                    <a:pt x="47" y="33"/>
                    <a:pt x="47" y="33"/>
                  </a:cubicBezTo>
                  <a:cubicBezTo>
                    <a:pt x="47" y="10"/>
                    <a:pt x="47" y="10"/>
                    <a:pt x="47" y="10"/>
                  </a:cubicBezTo>
                  <a:cubicBezTo>
                    <a:pt x="47" y="4"/>
                    <a:pt x="46" y="3"/>
                    <a:pt x="39" y="3"/>
                  </a:cubicBezTo>
                  <a:cubicBezTo>
                    <a:pt x="39" y="3"/>
                    <a:pt x="39" y="3"/>
                    <a:pt x="39" y="3"/>
                  </a:cubicBezTo>
                  <a:cubicBezTo>
                    <a:pt x="39" y="0"/>
                    <a:pt x="39" y="0"/>
                    <a:pt x="39" y="0"/>
                  </a:cubicBezTo>
                  <a:cubicBezTo>
                    <a:pt x="58" y="0"/>
                    <a:pt x="58" y="0"/>
                    <a:pt x="58" y="0"/>
                  </a:cubicBezTo>
                  <a:cubicBezTo>
                    <a:pt x="58" y="3"/>
                    <a:pt x="58" y="3"/>
                    <a:pt x="58" y="3"/>
                  </a:cubicBezTo>
                  <a:cubicBezTo>
                    <a:pt x="58" y="3"/>
                    <a:pt x="58" y="3"/>
                    <a:pt x="58" y="3"/>
                  </a:cubicBezTo>
                  <a:cubicBezTo>
                    <a:pt x="53" y="3"/>
                    <a:pt x="51" y="4"/>
                    <a:pt x="51" y="7"/>
                  </a:cubicBezTo>
                  <a:cubicBezTo>
                    <a:pt x="51" y="48"/>
                    <a:pt x="51" y="48"/>
                    <a:pt x="51" y="48"/>
                  </a:cubicBezTo>
                  <a:cubicBezTo>
                    <a:pt x="47" y="48"/>
                    <a:pt x="47" y="48"/>
                    <a:pt x="47" y="48"/>
                  </a:cubicBezTo>
                  <a:cubicBezTo>
                    <a:pt x="11" y="10"/>
                    <a:pt x="11" y="10"/>
                    <a:pt x="11" y="10"/>
                  </a:cubicBezTo>
                  <a:lnTo>
                    <a:pt x="11" y="39"/>
                  </a:lnTo>
                  <a:close/>
                </a:path>
              </a:pathLst>
            </a:custGeom>
            <a:solidFill>
              <a:srgbClr val="FFFFFF"/>
            </a:solidFill>
            <a:ln w="9525">
              <a:noFill/>
              <a:round/>
              <a:headEnd/>
              <a:tailEnd/>
            </a:ln>
          </p:spPr>
          <p:txBody>
            <a:bodyPr/>
            <a:lstStyle/>
            <a:p>
              <a:pPr>
                <a:defRPr/>
              </a:pPr>
              <a:endParaRPr lang="en-US"/>
            </a:p>
          </p:txBody>
        </p:sp>
        <p:sp>
          <p:nvSpPr>
            <p:cNvPr id="1049" name="Freeform 25"/>
            <p:cNvSpPr>
              <a:spLocks/>
            </p:cNvSpPr>
            <p:nvPr userDrawn="1"/>
          </p:nvSpPr>
          <p:spPr bwMode="auto">
            <a:xfrm>
              <a:off x="539" y="438"/>
              <a:ext cx="43" cy="40"/>
            </a:xfrm>
            <a:custGeom>
              <a:avLst/>
              <a:gdLst/>
              <a:ahLst/>
              <a:cxnLst>
                <a:cxn ang="0">
                  <a:pos x="31" y="40"/>
                </a:cxn>
                <a:cxn ang="0">
                  <a:pos x="38" y="46"/>
                </a:cxn>
                <a:cxn ang="0">
                  <a:pos x="40" y="46"/>
                </a:cxn>
                <a:cxn ang="0">
                  <a:pos x="40" y="49"/>
                </a:cxn>
                <a:cxn ang="0">
                  <a:pos x="12" y="49"/>
                </a:cxn>
                <a:cxn ang="0">
                  <a:pos x="12" y="46"/>
                </a:cxn>
                <a:cxn ang="0">
                  <a:pos x="15" y="46"/>
                </a:cxn>
                <a:cxn ang="0">
                  <a:pos x="21" y="40"/>
                </a:cxn>
                <a:cxn ang="0">
                  <a:pos x="21" y="6"/>
                </a:cxn>
                <a:cxn ang="0">
                  <a:pos x="12" y="6"/>
                </a:cxn>
                <a:cxn ang="0">
                  <a:pos x="3" y="15"/>
                </a:cxn>
                <a:cxn ang="0">
                  <a:pos x="0" y="15"/>
                </a:cxn>
                <a:cxn ang="0">
                  <a:pos x="2" y="0"/>
                </a:cxn>
                <a:cxn ang="0">
                  <a:pos x="4" y="0"/>
                </a:cxn>
                <a:cxn ang="0">
                  <a:pos x="6" y="2"/>
                </a:cxn>
                <a:cxn ang="0">
                  <a:pos x="8" y="2"/>
                </a:cxn>
                <a:cxn ang="0">
                  <a:pos x="44" y="2"/>
                </a:cxn>
                <a:cxn ang="0">
                  <a:pos x="48" y="0"/>
                </a:cxn>
                <a:cxn ang="0">
                  <a:pos x="50" y="0"/>
                </a:cxn>
                <a:cxn ang="0">
                  <a:pos x="52" y="15"/>
                </a:cxn>
                <a:cxn ang="0">
                  <a:pos x="48" y="15"/>
                </a:cxn>
                <a:cxn ang="0">
                  <a:pos x="40" y="6"/>
                </a:cxn>
                <a:cxn ang="0">
                  <a:pos x="31" y="6"/>
                </a:cxn>
                <a:cxn ang="0">
                  <a:pos x="31" y="40"/>
                </a:cxn>
              </a:cxnLst>
              <a:rect l="0" t="0" r="r" b="b"/>
              <a:pathLst>
                <a:path w="52" h="49">
                  <a:moveTo>
                    <a:pt x="31" y="40"/>
                  </a:moveTo>
                  <a:cubicBezTo>
                    <a:pt x="31" y="44"/>
                    <a:pt x="32" y="46"/>
                    <a:pt x="38" y="46"/>
                  </a:cubicBezTo>
                  <a:cubicBezTo>
                    <a:pt x="40" y="46"/>
                    <a:pt x="40" y="46"/>
                    <a:pt x="40" y="46"/>
                  </a:cubicBezTo>
                  <a:cubicBezTo>
                    <a:pt x="40" y="49"/>
                    <a:pt x="40" y="49"/>
                    <a:pt x="40" y="49"/>
                  </a:cubicBezTo>
                  <a:cubicBezTo>
                    <a:pt x="12" y="49"/>
                    <a:pt x="12" y="49"/>
                    <a:pt x="12" y="49"/>
                  </a:cubicBezTo>
                  <a:cubicBezTo>
                    <a:pt x="12" y="46"/>
                    <a:pt x="12" y="46"/>
                    <a:pt x="12" y="46"/>
                  </a:cubicBezTo>
                  <a:cubicBezTo>
                    <a:pt x="15" y="46"/>
                    <a:pt x="15" y="46"/>
                    <a:pt x="15" y="46"/>
                  </a:cubicBezTo>
                  <a:cubicBezTo>
                    <a:pt x="19" y="46"/>
                    <a:pt x="21" y="45"/>
                    <a:pt x="21" y="40"/>
                  </a:cubicBezTo>
                  <a:cubicBezTo>
                    <a:pt x="21" y="6"/>
                    <a:pt x="21" y="6"/>
                    <a:pt x="21" y="6"/>
                  </a:cubicBezTo>
                  <a:cubicBezTo>
                    <a:pt x="12" y="6"/>
                    <a:pt x="12" y="6"/>
                    <a:pt x="12" y="6"/>
                  </a:cubicBezTo>
                  <a:cubicBezTo>
                    <a:pt x="6" y="6"/>
                    <a:pt x="5" y="7"/>
                    <a:pt x="3" y="15"/>
                  </a:cubicBezTo>
                  <a:cubicBezTo>
                    <a:pt x="0" y="15"/>
                    <a:pt x="0" y="15"/>
                    <a:pt x="0" y="15"/>
                  </a:cubicBezTo>
                  <a:cubicBezTo>
                    <a:pt x="2" y="0"/>
                    <a:pt x="2" y="0"/>
                    <a:pt x="2" y="0"/>
                  </a:cubicBezTo>
                  <a:cubicBezTo>
                    <a:pt x="4" y="0"/>
                    <a:pt x="4" y="0"/>
                    <a:pt x="4" y="0"/>
                  </a:cubicBezTo>
                  <a:cubicBezTo>
                    <a:pt x="5" y="1"/>
                    <a:pt x="5" y="1"/>
                    <a:pt x="6" y="2"/>
                  </a:cubicBezTo>
                  <a:cubicBezTo>
                    <a:pt x="6" y="2"/>
                    <a:pt x="7" y="2"/>
                    <a:pt x="8" y="2"/>
                  </a:cubicBezTo>
                  <a:cubicBezTo>
                    <a:pt x="44" y="2"/>
                    <a:pt x="44" y="2"/>
                    <a:pt x="44" y="2"/>
                  </a:cubicBezTo>
                  <a:cubicBezTo>
                    <a:pt x="46" y="2"/>
                    <a:pt x="47" y="2"/>
                    <a:pt x="48" y="0"/>
                  </a:cubicBezTo>
                  <a:cubicBezTo>
                    <a:pt x="50" y="0"/>
                    <a:pt x="50" y="0"/>
                    <a:pt x="50" y="0"/>
                  </a:cubicBezTo>
                  <a:cubicBezTo>
                    <a:pt x="52" y="15"/>
                    <a:pt x="52" y="15"/>
                    <a:pt x="52" y="15"/>
                  </a:cubicBezTo>
                  <a:cubicBezTo>
                    <a:pt x="48" y="15"/>
                    <a:pt x="48" y="15"/>
                    <a:pt x="48" y="15"/>
                  </a:cubicBezTo>
                  <a:cubicBezTo>
                    <a:pt x="47" y="7"/>
                    <a:pt x="46" y="6"/>
                    <a:pt x="40" y="6"/>
                  </a:cubicBezTo>
                  <a:cubicBezTo>
                    <a:pt x="31" y="6"/>
                    <a:pt x="31" y="6"/>
                    <a:pt x="31" y="6"/>
                  </a:cubicBezTo>
                  <a:lnTo>
                    <a:pt x="31" y="40"/>
                  </a:lnTo>
                  <a:close/>
                </a:path>
              </a:pathLst>
            </a:custGeom>
            <a:solidFill>
              <a:srgbClr val="FFFFFF"/>
            </a:solidFill>
            <a:ln w="9525">
              <a:noFill/>
              <a:round/>
              <a:headEnd/>
              <a:tailEnd/>
            </a:ln>
          </p:spPr>
          <p:txBody>
            <a:bodyPr/>
            <a:lstStyle/>
            <a:p>
              <a:pPr>
                <a:defRPr/>
              </a:pPr>
              <a:endParaRPr lang="en-US"/>
            </a:p>
          </p:txBody>
        </p:sp>
        <p:sp>
          <p:nvSpPr>
            <p:cNvPr id="1050" name="Freeform 26"/>
            <p:cNvSpPr>
              <a:spLocks/>
            </p:cNvSpPr>
            <p:nvPr userDrawn="1"/>
          </p:nvSpPr>
          <p:spPr bwMode="auto">
            <a:xfrm>
              <a:off x="592" y="440"/>
              <a:ext cx="38" cy="38"/>
            </a:xfrm>
            <a:custGeom>
              <a:avLst/>
              <a:gdLst/>
              <a:ahLst/>
              <a:cxnLst>
                <a:cxn ang="0">
                  <a:pos x="37"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3" y="43"/>
                </a:cxn>
                <a:cxn ang="0">
                  <a:pos x="35" y="43"/>
                </a:cxn>
                <a:cxn ang="0">
                  <a:pos x="44" y="35"/>
                </a:cxn>
                <a:cxn ang="0">
                  <a:pos x="47" y="35"/>
                </a:cxn>
                <a:cxn ang="0">
                  <a:pos x="46" y="47"/>
                </a:cxn>
                <a:cxn ang="0">
                  <a:pos x="0" y="47"/>
                </a:cxn>
                <a:cxn ang="0">
                  <a:pos x="0" y="44"/>
                </a:cxn>
                <a:cxn ang="0">
                  <a:pos x="3" y="44"/>
                </a:cxn>
                <a:cxn ang="0">
                  <a:pos x="9" y="39"/>
                </a:cxn>
                <a:cxn ang="0">
                  <a:pos x="9" y="8"/>
                </a:cxn>
                <a:cxn ang="0">
                  <a:pos x="3" y="3"/>
                </a:cxn>
                <a:cxn ang="0">
                  <a:pos x="2" y="3"/>
                </a:cxn>
                <a:cxn ang="0">
                  <a:pos x="2" y="0"/>
                </a:cxn>
                <a:cxn ang="0">
                  <a:pos x="44" y="0"/>
                </a:cxn>
                <a:cxn ang="0">
                  <a:pos x="45" y="11"/>
                </a:cxn>
                <a:cxn ang="0">
                  <a:pos x="42" y="11"/>
                </a:cxn>
                <a:cxn ang="0">
                  <a:pos x="37" y="4"/>
                </a:cxn>
              </a:cxnLst>
              <a:rect l="0" t="0" r="r" b="b"/>
              <a:pathLst>
                <a:path w="47" h="47">
                  <a:moveTo>
                    <a:pt x="37"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3" y="43"/>
                  </a:cubicBezTo>
                  <a:cubicBezTo>
                    <a:pt x="35" y="43"/>
                    <a:pt x="35" y="43"/>
                    <a:pt x="35" y="43"/>
                  </a:cubicBezTo>
                  <a:cubicBezTo>
                    <a:pt x="40" y="43"/>
                    <a:pt x="43"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3" y="3"/>
                  </a:cubicBezTo>
                  <a:cubicBezTo>
                    <a:pt x="2" y="3"/>
                    <a:pt x="2" y="3"/>
                    <a:pt x="2" y="3"/>
                  </a:cubicBezTo>
                  <a:cubicBezTo>
                    <a:pt x="2" y="0"/>
                    <a:pt x="2" y="0"/>
                    <a:pt x="2" y="0"/>
                  </a:cubicBezTo>
                  <a:cubicBezTo>
                    <a:pt x="44" y="0"/>
                    <a:pt x="44" y="0"/>
                    <a:pt x="44" y="0"/>
                  </a:cubicBezTo>
                  <a:cubicBezTo>
                    <a:pt x="45" y="11"/>
                    <a:pt x="45" y="11"/>
                    <a:pt x="45" y="11"/>
                  </a:cubicBezTo>
                  <a:cubicBezTo>
                    <a:pt x="42" y="11"/>
                    <a:pt x="42" y="11"/>
                    <a:pt x="42" y="11"/>
                  </a:cubicBezTo>
                  <a:cubicBezTo>
                    <a:pt x="41" y="6"/>
                    <a:pt x="40" y="4"/>
                    <a:pt x="37" y="4"/>
                  </a:cubicBezTo>
                  <a:close/>
                </a:path>
              </a:pathLst>
            </a:custGeom>
            <a:solidFill>
              <a:srgbClr val="FFFFFF"/>
            </a:solidFill>
            <a:ln w="9525">
              <a:noFill/>
              <a:round/>
              <a:headEnd/>
              <a:tailEnd/>
            </a:ln>
          </p:spPr>
          <p:txBody>
            <a:bodyPr/>
            <a:lstStyle/>
            <a:p>
              <a:pPr>
                <a:defRPr/>
              </a:pPr>
              <a:endParaRPr lang="en-US"/>
            </a:p>
          </p:txBody>
        </p:sp>
        <p:sp>
          <p:nvSpPr>
            <p:cNvPr id="1051" name="Freeform 27"/>
            <p:cNvSpPr>
              <a:spLocks/>
            </p:cNvSpPr>
            <p:nvPr userDrawn="1"/>
          </p:nvSpPr>
          <p:spPr bwMode="auto">
            <a:xfrm>
              <a:off x="644" y="439"/>
              <a:ext cx="41" cy="40"/>
            </a:xfrm>
            <a:custGeom>
              <a:avLst/>
              <a:gdLst/>
              <a:ahLst/>
              <a:cxnLst>
                <a:cxn ang="0">
                  <a:pos x="50" y="35"/>
                </a:cxn>
                <a:cxn ang="0">
                  <a:pos x="46" y="48"/>
                </a:cxn>
                <a:cxn ang="0">
                  <a:pos x="41" y="48"/>
                </a:cxn>
                <a:cxn ang="0">
                  <a:pos x="28" y="49"/>
                </a:cxn>
                <a:cxn ang="0">
                  <a:pos x="0" y="25"/>
                </a:cxn>
                <a:cxn ang="0">
                  <a:pos x="29" y="0"/>
                </a:cxn>
                <a:cxn ang="0">
                  <a:pos x="44" y="3"/>
                </a:cxn>
                <a:cxn ang="0">
                  <a:pos x="46" y="2"/>
                </a:cxn>
                <a:cxn ang="0">
                  <a:pos x="47" y="2"/>
                </a:cxn>
                <a:cxn ang="0">
                  <a:pos x="48" y="15"/>
                </a:cxn>
                <a:cxn ang="0">
                  <a:pos x="45" y="15"/>
                </a:cxn>
                <a:cxn ang="0">
                  <a:pos x="30" y="4"/>
                </a:cxn>
                <a:cxn ang="0">
                  <a:pos x="12" y="24"/>
                </a:cxn>
                <a:cxn ang="0">
                  <a:pos x="31" y="46"/>
                </a:cxn>
                <a:cxn ang="0">
                  <a:pos x="47" y="35"/>
                </a:cxn>
                <a:cxn ang="0">
                  <a:pos x="50" y="35"/>
                </a:cxn>
              </a:cxnLst>
              <a:rect l="0" t="0" r="r" b="b"/>
              <a:pathLst>
                <a:path w="50" h="49">
                  <a:moveTo>
                    <a:pt x="50" y="35"/>
                  </a:moveTo>
                  <a:cubicBezTo>
                    <a:pt x="49" y="39"/>
                    <a:pt x="47" y="44"/>
                    <a:pt x="46" y="48"/>
                  </a:cubicBezTo>
                  <a:cubicBezTo>
                    <a:pt x="44" y="48"/>
                    <a:pt x="43" y="48"/>
                    <a:pt x="41" y="48"/>
                  </a:cubicBezTo>
                  <a:cubicBezTo>
                    <a:pt x="37" y="48"/>
                    <a:pt x="34" y="49"/>
                    <a:pt x="28" y="49"/>
                  </a:cubicBezTo>
                  <a:cubicBezTo>
                    <a:pt x="12" y="49"/>
                    <a:pt x="0" y="38"/>
                    <a:pt x="0" y="25"/>
                  </a:cubicBezTo>
                  <a:cubicBezTo>
                    <a:pt x="0" y="11"/>
                    <a:pt x="13" y="0"/>
                    <a:pt x="29" y="0"/>
                  </a:cubicBezTo>
                  <a:cubicBezTo>
                    <a:pt x="37" y="0"/>
                    <a:pt x="42" y="3"/>
                    <a:pt x="44" y="3"/>
                  </a:cubicBezTo>
                  <a:cubicBezTo>
                    <a:pt x="45" y="3"/>
                    <a:pt x="45" y="3"/>
                    <a:pt x="46" y="2"/>
                  </a:cubicBezTo>
                  <a:cubicBezTo>
                    <a:pt x="47" y="2"/>
                    <a:pt x="47" y="2"/>
                    <a:pt x="47" y="2"/>
                  </a:cubicBezTo>
                  <a:cubicBezTo>
                    <a:pt x="48" y="15"/>
                    <a:pt x="48" y="15"/>
                    <a:pt x="48" y="15"/>
                  </a:cubicBezTo>
                  <a:cubicBezTo>
                    <a:pt x="45" y="15"/>
                    <a:pt x="45" y="15"/>
                    <a:pt x="45" y="15"/>
                  </a:cubicBezTo>
                  <a:cubicBezTo>
                    <a:pt x="43" y="8"/>
                    <a:pt x="37" y="4"/>
                    <a:pt x="30" y="4"/>
                  </a:cubicBezTo>
                  <a:cubicBezTo>
                    <a:pt x="19" y="4"/>
                    <a:pt x="12" y="12"/>
                    <a:pt x="12" y="24"/>
                  </a:cubicBezTo>
                  <a:cubicBezTo>
                    <a:pt x="12" y="36"/>
                    <a:pt x="20" y="46"/>
                    <a:pt x="31" y="46"/>
                  </a:cubicBezTo>
                  <a:cubicBezTo>
                    <a:pt x="38" y="46"/>
                    <a:pt x="44" y="41"/>
                    <a:pt x="47" y="35"/>
                  </a:cubicBezTo>
                  <a:lnTo>
                    <a:pt x="50" y="35"/>
                  </a:lnTo>
                  <a:close/>
                </a:path>
              </a:pathLst>
            </a:custGeom>
            <a:solidFill>
              <a:srgbClr val="FFFFFF"/>
            </a:solidFill>
            <a:ln w="9525">
              <a:noFill/>
              <a:round/>
              <a:headEnd/>
              <a:tailEnd/>
            </a:ln>
          </p:spPr>
          <p:txBody>
            <a:bodyPr/>
            <a:lstStyle/>
            <a:p>
              <a:pPr>
                <a:defRPr/>
              </a:pPr>
              <a:endParaRPr lang="en-US"/>
            </a:p>
          </p:txBody>
        </p:sp>
        <p:sp>
          <p:nvSpPr>
            <p:cNvPr id="1052" name="Freeform 28"/>
            <p:cNvSpPr>
              <a:spLocks/>
            </p:cNvSpPr>
            <p:nvPr userDrawn="1"/>
          </p:nvSpPr>
          <p:spPr bwMode="auto">
            <a:xfrm>
              <a:off x="697" y="440"/>
              <a:ext cx="50" cy="38"/>
            </a:xfrm>
            <a:custGeom>
              <a:avLst/>
              <a:gdLst/>
              <a:ahLst/>
              <a:cxnLst>
                <a:cxn ang="0">
                  <a:pos x="37" y="44"/>
                </a:cxn>
                <a:cxn ang="0">
                  <a:pos x="43" y="38"/>
                </a:cxn>
                <a:cxn ang="0">
                  <a:pos x="43" y="25"/>
                </a:cxn>
                <a:cxn ang="0">
                  <a:pos x="18" y="25"/>
                </a:cxn>
                <a:cxn ang="0">
                  <a:pos x="18" y="38"/>
                </a:cxn>
                <a:cxn ang="0">
                  <a:pos x="23" y="44"/>
                </a:cxn>
                <a:cxn ang="0">
                  <a:pos x="25" y="44"/>
                </a:cxn>
                <a:cxn ang="0">
                  <a:pos x="25" y="47"/>
                </a:cxn>
                <a:cxn ang="0">
                  <a:pos x="0" y="47"/>
                </a:cxn>
                <a:cxn ang="0">
                  <a:pos x="0" y="44"/>
                </a:cxn>
                <a:cxn ang="0">
                  <a:pos x="1" y="44"/>
                </a:cxn>
                <a:cxn ang="0">
                  <a:pos x="7" y="39"/>
                </a:cxn>
                <a:cxn ang="0">
                  <a:pos x="7" y="8"/>
                </a:cxn>
                <a:cxn ang="0">
                  <a:pos x="1" y="3"/>
                </a:cxn>
                <a:cxn ang="0">
                  <a:pos x="0" y="3"/>
                </a:cxn>
                <a:cxn ang="0">
                  <a:pos x="0" y="0"/>
                </a:cxn>
                <a:cxn ang="0">
                  <a:pos x="25" y="0"/>
                </a:cxn>
                <a:cxn ang="0">
                  <a:pos x="25" y="3"/>
                </a:cxn>
                <a:cxn ang="0">
                  <a:pos x="23" y="3"/>
                </a:cxn>
                <a:cxn ang="0">
                  <a:pos x="18" y="8"/>
                </a:cxn>
                <a:cxn ang="0">
                  <a:pos x="18" y="20"/>
                </a:cxn>
                <a:cxn ang="0">
                  <a:pos x="43" y="20"/>
                </a:cxn>
                <a:cxn ang="0">
                  <a:pos x="43" y="9"/>
                </a:cxn>
                <a:cxn ang="0">
                  <a:pos x="37" y="3"/>
                </a:cxn>
                <a:cxn ang="0">
                  <a:pos x="36" y="3"/>
                </a:cxn>
                <a:cxn ang="0">
                  <a:pos x="36" y="0"/>
                </a:cxn>
                <a:cxn ang="0">
                  <a:pos x="60" y="0"/>
                </a:cxn>
                <a:cxn ang="0">
                  <a:pos x="60" y="3"/>
                </a:cxn>
                <a:cxn ang="0">
                  <a:pos x="59" y="3"/>
                </a:cxn>
                <a:cxn ang="0">
                  <a:pos x="53" y="8"/>
                </a:cxn>
                <a:cxn ang="0">
                  <a:pos x="53" y="38"/>
                </a:cxn>
                <a:cxn ang="0">
                  <a:pos x="59" y="44"/>
                </a:cxn>
                <a:cxn ang="0">
                  <a:pos x="60" y="44"/>
                </a:cxn>
                <a:cxn ang="0">
                  <a:pos x="60" y="47"/>
                </a:cxn>
                <a:cxn ang="0">
                  <a:pos x="36" y="47"/>
                </a:cxn>
                <a:cxn ang="0">
                  <a:pos x="36" y="44"/>
                </a:cxn>
                <a:cxn ang="0">
                  <a:pos x="37" y="44"/>
                </a:cxn>
              </a:cxnLst>
              <a:rect l="0" t="0" r="r" b="b"/>
              <a:pathLst>
                <a:path w="60" h="47">
                  <a:moveTo>
                    <a:pt x="37" y="44"/>
                  </a:moveTo>
                  <a:cubicBezTo>
                    <a:pt x="41" y="44"/>
                    <a:pt x="43" y="42"/>
                    <a:pt x="43" y="38"/>
                  </a:cubicBezTo>
                  <a:cubicBezTo>
                    <a:pt x="43" y="25"/>
                    <a:pt x="43" y="25"/>
                    <a:pt x="43" y="25"/>
                  </a:cubicBezTo>
                  <a:cubicBezTo>
                    <a:pt x="18" y="25"/>
                    <a:pt x="18" y="25"/>
                    <a:pt x="18" y="25"/>
                  </a:cubicBezTo>
                  <a:cubicBezTo>
                    <a:pt x="18" y="38"/>
                    <a:pt x="18" y="38"/>
                    <a:pt x="18" y="38"/>
                  </a:cubicBezTo>
                  <a:cubicBezTo>
                    <a:pt x="18" y="43"/>
                    <a:pt x="19" y="44"/>
                    <a:pt x="23" y="44"/>
                  </a:cubicBezTo>
                  <a:cubicBezTo>
                    <a:pt x="25" y="44"/>
                    <a:pt x="25" y="44"/>
                    <a:pt x="25" y="44"/>
                  </a:cubicBezTo>
                  <a:cubicBezTo>
                    <a:pt x="25" y="47"/>
                    <a:pt x="25" y="47"/>
                    <a:pt x="25" y="47"/>
                  </a:cubicBezTo>
                  <a:cubicBezTo>
                    <a:pt x="0" y="47"/>
                    <a:pt x="0" y="47"/>
                    <a:pt x="0" y="47"/>
                  </a:cubicBezTo>
                  <a:cubicBezTo>
                    <a:pt x="0" y="44"/>
                    <a:pt x="0" y="44"/>
                    <a:pt x="0" y="44"/>
                  </a:cubicBezTo>
                  <a:cubicBezTo>
                    <a:pt x="1" y="44"/>
                    <a:pt x="1" y="44"/>
                    <a:pt x="1" y="44"/>
                  </a:cubicBezTo>
                  <a:cubicBezTo>
                    <a:pt x="5" y="44"/>
                    <a:pt x="7" y="42"/>
                    <a:pt x="7" y="39"/>
                  </a:cubicBezTo>
                  <a:cubicBezTo>
                    <a:pt x="7" y="8"/>
                    <a:pt x="7" y="8"/>
                    <a:pt x="7" y="8"/>
                  </a:cubicBezTo>
                  <a:cubicBezTo>
                    <a:pt x="7" y="4"/>
                    <a:pt x="5" y="3"/>
                    <a:pt x="1" y="3"/>
                  </a:cubicBezTo>
                  <a:cubicBezTo>
                    <a:pt x="0" y="3"/>
                    <a:pt x="0" y="3"/>
                    <a:pt x="0" y="3"/>
                  </a:cubicBezTo>
                  <a:cubicBezTo>
                    <a:pt x="0" y="0"/>
                    <a:pt x="0" y="0"/>
                    <a:pt x="0" y="0"/>
                  </a:cubicBezTo>
                  <a:cubicBezTo>
                    <a:pt x="25" y="0"/>
                    <a:pt x="25" y="0"/>
                    <a:pt x="25" y="0"/>
                  </a:cubicBezTo>
                  <a:cubicBezTo>
                    <a:pt x="25" y="3"/>
                    <a:pt x="25" y="3"/>
                    <a:pt x="25" y="3"/>
                  </a:cubicBezTo>
                  <a:cubicBezTo>
                    <a:pt x="23" y="3"/>
                    <a:pt x="23" y="3"/>
                    <a:pt x="23" y="3"/>
                  </a:cubicBezTo>
                  <a:cubicBezTo>
                    <a:pt x="19" y="3"/>
                    <a:pt x="18" y="4"/>
                    <a:pt x="18" y="8"/>
                  </a:cubicBezTo>
                  <a:cubicBezTo>
                    <a:pt x="18" y="20"/>
                    <a:pt x="18" y="20"/>
                    <a:pt x="18" y="20"/>
                  </a:cubicBezTo>
                  <a:cubicBezTo>
                    <a:pt x="43" y="20"/>
                    <a:pt x="43" y="20"/>
                    <a:pt x="43" y="20"/>
                  </a:cubicBezTo>
                  <a:cubicBezTo>
                    <a:pt x="43" y="9"/>
                    <a:pt x="43" y="9"/>
                    <a:pt x="43" y="9"/>
                  </a:cubicBezTo>
                  <a:cubicBezTo>
                    <a:pt x="43" y="4"/>
                    <a:pt x="41" y="3"/>
                    <a:pt x="37" y="3"/>
                  </a:cubicBezTo>
                  <a:cubicBezTo>
                    <a:pt x="36" y="3"/>
                    <a:pt x="36" y="3"/>
                    <a:pt x="36" y="3"/>
                  </a:cubicBezTo>
                  <a:cubicBezTo>
                    <a:pt x="36" y="0"/>
                    <a:pt x="36" y="0"/>
                    <a:pt x="36" y="0"/>
                  </a:cubicBezTo>
                  <a:cubicBezTo>
                    <a:pt x="60" y="0"/>
                    <a:pt x="60" y="0"/>
                    <a:pt x="60" y="0"/>
                  </a:cubicBezTo>
                  <a:cubicBezTo>
                    <a:pt x="60" y="3"/>
                    <a:pt x="60" y="3"/>
                    <a:pt x="60" y="3"/>
                  </a:cubicBezTo>
                  <a:cubicBezTo>
                    <a:pt x="59" y="3"/>
                    <a:pt x="59" y="3"/>
                    <a:pt x="59" y="3"/>
                  </a:cubicBezTo>
                  <a:cubicBezTo>
                    <a:pt x="55" y="3"/>
                    <a:pt x="53" y="4"/>
                    <a:pt x="53" y="8"/>
                  </a:cubicBezTo>
                  <a:cubicBezTo>
                    <a:pt x="53" y="38"/>
                    <a:pt x="53" y="38"/>
                    <a:pt x="53" y="38"/>
                  </a:cubicBezTo>
                  <a:cubicBezTo>
                    <a:pt x="53" y="42"/>
                    <a:pt x="55" y="44"/>
                    <a:pt x="59" y="44"/>
                  </a:cubicBezTo>
                  <a:cubicBezTo>
                    <a:pt x="60" y="44"/>
                    <a:pt x="60" y="44"/>
                    <a:pt x="60" y="44"/>
                  </a:cubicBezTo>
                  <a:cubicBezTo>
                    <a:pt x="60" y="47"/>
                    <a:pt x="60" y="47"/>
                    <a:pt x="60" y="47"/>
                  </a:cubicBezTo>
                  <a:cubicBezTo>
                    <a:pt x="36" y="47"/>
                    <a:pt x="36" y="47"/>
                    <a:pt x="36" y="47"/>
                  </a:cubicBezTo>
                  <a:cubicBezTo>
                    <a:pt x="36" y="44"/>
                    <a:pt x="36" y="44"/>
                    <a:pt x="36" y="44"/>
                  </a:cubicBezTo>
                  <a:lnTo>
                    <a:pt x="37" y="44"/>
                  </a:lnTo>
                  <a:close/>
                </a:path>
              </a:pathLst>
            </a:custGeom>
            <a:solidFill>
              <a:srgbClr val="FFFFFF"/>
            </a:solidFill>
            <a:ln w="9525">
              <a:noFill/>
              <a:round/>
              <a:headEnd/>
              <a:tailEnd/>
            </a:ln>
          </p:spPr>
          <p:txBody>
            <a:bodyPr/>
            <a:lstStyle/>
            <a:p>
              <a:pPr>
                <a:defRPr/>
              </a:pPr>
              <a:endParaRPr lang="en-US"/>
            </a:p>
          </p:txBody>
        </p:sp>
        <p:sp>
          <p:nvSpPr>
            <p:cNvPr id="1053" name="Freeform 29"/>
            <p:cNvSpPr>
              <a:spLocks/>
            </p:cNvSpPr>
            <p:nvPr userDrawn="1"/>
          </p:nvSpPr>
          <p:spPr bwMode="auto">
            <a:xfrm>
              <a:off x="758" y="440"/>
              <a:ext cx="48" cy="38"/>
            </a:xfrm>
            <a:custGeom>
              <a:avLst/>
              <a:gdLst/>
              <a:ahLst/>
              <a:cxnLst>
                <a:cxn ang="0">
                  <a:pos x="11" y="38"/>
                </a:cxn>
                <a:cxn ang="0">
                  <a:pos x="19" y="44"/>
                </a:cxn>
                <a:cxn ang="0">
                  <a:pos x="19" y="47"/>
                </a:cxn>
                <a:cxn ang="0">
                  <a:pos x="0" y="47"/>
                </a:cxn>
                <a:cxn ang="0">
                  <a:pos x="0" y="44"/>
                </a:cxn>
                <a:cxn ang="0">
                  <a:pos x="1" y="44"/>
                </a:cxn>
                <a:cxn ang="0">
                  <a:pos x="7" y="39"/>
                </a:cxn>
                <a:cxn ang="0">
                  <a:pos x="7" y="4"/>
                </a:cxn>
                <a:cxn ang="0">
                  <a:pos x="0" y="3"/>
                </a:cxn>
                <a:cxn ang="0">
                  <a:pos x="0" y="0"/>
                </a:cxn>
                <a:cxn ang="0">
                  <a:pos x="16" y="0"/>
                </a:cxn>
                <a:cxn ang="0">
                  <a:pos x="47" y="32"/>
                </a:cxn>
                <a:cxn ang="0">
                  <a:pos x="47" y="9"/>
                </a:cxn>
                <a:cxn ang="0">
                  <a:pos x="40" y="3"/>
                </a:cxn>
                <a:cxn ang="0">
                  <a:pos x="39" y="3"/>
                </a:cxn>
                <a:cxn ang="0">
                  <a:pos x="39" y="0"/>
                </a:cxn>
                <a:cxn ang="0">
                  <a:pos x="59" y="0"/>
                </a:cxn>
                <a:cxn ang="0">
                  <a:pos x="59" y="3"/>
                </a:cxn>
                <a:cxn ang="0">
                  <a:pos x="58" y="3"/>
                </a:cxn>
                <a:cxn ang="0">
                  <a:pos x="52" y="7"/>
                </a:cxn>
                <a:cxn ang="0">
                  <a:pos x="52" y="47"/>
                </a:cxn>
                <a:cxn ang="0">
                  <a:pos x="48" y="47"/>
                </a:cxn>
                <a:cxn ang="0">
                  <a:pos x="11" y="9"/>
                </a:cxn>
                <a:cxn ang="0">
                  <a:pos x="11" y="38"/>
                </a:cxn>
              </a:cxnLst>
              <a:rect l="0" t="0" r="r" b="b"/>
              <a:pathLst>
                <a:path w="59" h="47">
                  <a:moveTo>
                    <a:pt x="11" y="38"/>
                  </a:moveTo>
                  <a:cubicBezTo>
                    <a:pt x="11" y="43"/>
                    <a:pt x="13" y="44"/>
                    <a:pt x="19" y="44"/>
                  </a:cubicBezTo>
                  <a:cubicBezTo>
                    <a:pt x="19" y="47"/>
                    <a:pt x="19" y="47"/>
                    <a:pt x="19" y="47"/>
                  </a:cubicBezTo>
                  <a:cubicBezTo>
                    <a:pt x="0" y="47"/>
                    <a:pt x="0" y="47"/>
                    <a:pt x="0" y="47"/>
                  </a:cubicBezTo>
                  <a:cubicBezTo>
                    <a:pt x="0" y="44"/>
                    <a:pt x="0" y="44"/>
                    <a:pt x="0" y="44"/>
                  </a:cubicBezTo>
                  <a:cubicBezTo>
                    <a:pt x="1" y="44"/>
                    <a:pt x="1" y="44"/>
                    <a:pt x="1" y="44"/>
                  </a:cubicBezTo>
                  <a:cubicBezTo>
                    <a:pt x="5" y="44"/>
                    <a:pt x="7" y="43"/>
                    <a:pt x="7" y="39"/>
                  </a:cubicBezTo>
                  <a:cubicBezTo>
                    <a:pt x="7" y="4"/>
                    <a:pt x="7" y="4"/>
                    <a:pt x="7" y="4"/>
                  </a:cubicBezTo>
                  <a:cubicBezTo>
                    <a:pt x="5" y="3"/>
                    <a:pt x="3" y="3"/>
                    <a:pt x="0" y="3"/>
                  </a:cubicBezTo>
                  <a:cubicBezTo>
                    <a:pt x="0" y="0"/>
                    <a:pt x="0" y="0"/>
                    <a:pt x="0" y="0"/>
                  </a:cubicBezTo>
                  <a:cubicBezTo>
                    <a:pt x="16" y="0"/>
                    <a:pt x="16" y="0"/>
                    <a:pt x="16" y="0"/>
                  </a:cubicBezTo>
                  <a:cubicBezTo>
                    <a:pt x="47" y="32"/>
                    <a:pt x="47" y="32"/>
                    <a:pt x="47" y="32"/>
                  </a:cubicBezTo>
                  <a:cubicBezTo>
                    <a:pt x="47" y="9"/>
                    <a:pt x="47" y="9"/>
                    <a:pt x="47" y="9"/>
                  </a:cubicBezTo>
                  <a:cubicBezTo>
                    <a:pt x="47" y="4"/>
                    <a:pt x="46" y="3"/>
                    <a:pt x="40" y="3"/>
                  </a:cubicBezTo>
                  <a:cubicBezTo>
                    <a:pt x="39" y="3"/>
                    <a:pt x="39" y="3"/>
                    <a:pt x="39" y="3"/>
                  </a:cubicBezTo>
                  <a:cubicBezTo>
                    <a:pt x="39" y="0"/>
                    <a:pt x="39" y="0"/>
                    <a:pt x="39" y="0"/>
                  </a:cubicBezTo>
                  <a:cubicBezTo>
                    <a:pt x="59" y="0"/>
                    <a:pt x="59" y="0"/>
                    <a:pt x="59" y="0"/>
                  </a:cubicBezTo>
                  <a:cubicBezTo>
                    <a:pt x="59" y="3"/>
                    <a:pt x="59" y="3"/>
                    <a:pt x="59" y="3"/>
                  </a:cubicBezTo>
                  <a:cubicBezTo>
                    <a:pt x="58" y="3"/>
                    <a:pt x="58" y="3"/>
                    <a:pt x="58" y="3"/>
                  </a:cubicBezTo>
                  <a:cubicBezTo>
                    <a:pt x="53" y="3"/>
                    <a:pt x="52" y="4"/>
                    <a:pt x="52" y="7"/>
                  </a:cubicBezTo>
                  <a:cubicBezTo>
                    <a:pt x="52" y="47"/>
                    <a:pt x="52" y="47"/>
                    <a:pt x="52" y="47"/>
                  </a:cubicBezTo>
                  <a:cubicBezTo>
                    <a:pt x="48" y="47"/>
                    <a:pt x="48" y="47"/>
                    <a:pt x="48" y="47"/>
                  </a:cubicBezTo>
                  <a:cubicBezTo>
                    <a:pt x="11" y="9"/>
                    <a:pt x="11" y="9"/>
                    <a:pt x="11" y="9"/>
                  </a:cubicBezTo>
                  <a:lnTo>
                    <a:pt x="11" y="38"/>
                  </a:lnTo>
                  <a:close/>
                </a:path>
              </a:pathLst>
            </a:custGeom>
            <a:solidFill>
              <a:srgbClr val="FFFFFF"/>
            </a:solidFill>
            <a:ln w="9525">
              <a:noFill/>
              <a:round/>
              <a:headEnd/>
              <a:tailEnd/>
            </a:ln>
          </p:spPr>
          <p:txBody>
            <a:bodyPr/>
            <a:lstStyle/>
            <a:p>
              <a:pPr>
                <a:defRPr/>
              </a:pPr>
              <a:endParaRPr lang="en-US"/>
            </a:p>
          </p:txBody>
        </p:sp>
        <p:sp>
          <p:nvSpPr>
            <p:cNvPr id="1054" name="Freeform 30"/>
            <p:cNvSpPr>
              <a:spLocks noEditPoints="1"/>
            </p:cNvSpPr>
            <p:nvPr userDrawn="1"/>
          </p:nvSpPr>
          <p:spPr bwMode="auto">
            <a:xfrm>
              <a:off x="820" y="438"/>
              <a:ext cx="45" cy="41"/>
            </a:xfrm>
            <a:custGeom>
              <a:avLst/>
              <a:gdLst/>
              <a:ahLst/>
              <a:cxnLst>
                <a:cxn ang="0">
                  <a:pos x="29" y="0"/>
                </a:cxn>
                <a:cxn ang="0">
                  <a:pos x="56" y="25"/>
                </a:cxn>
                <a:cxn ang="0">
                  <a:pos x="28" y="50"/>
                </a:cxn>
                <a:cxn ang="0">
                  <a:pos x="0" y="26"/>
                </a:cxn>
                <a:cxn ang="0">
                  <a:pos x="29" y="0"/>
                </a:cxn>
                <a:cxn ang="0">
                  <a:pos x="30" y="47"/>
                </a:cxn>
                <a:cxn ang="0">
                  <a:pos x="45" y="27"/>
                </a:cxn>
                <a:cxn ang="0">
                  <a:pos x="27" y="4"/>
                </a:cxn>
                <a:cxn ang="0">
                  <a:pos x="11" y="23"/>
                </a:cxn>
                <a:cxn ang="0">
                  <a:pos x="30" y="47"/>
                </a:cxn>
              </a:cxnLst>
              <a:rect l="0" t="0" r="r" b="b"/>
              <a:pathLst>
                <a:path w="56" h="50">
                  <a:moveTo>
                    <a:pt x="29" y="0"/>
                  </a:moveTo>
                  <a:cubicBezTo>
                    <a:pt x="45" y="0"/>
                    <a:pt x="56" y="10"/>
                    <a:pt x="56" y="25"/>
                  </a:cubicBezTo>
                  <a:cubicBezTo>
                    <a:pt x="56" y="38"/>
                    <a:pt x="46" y="50"/>
                    <a:pt x="28" y="50"/>
                  </a:cubicBezTo>
                  <a:cubicBezTo>
                    <a:pt x="10" y="50"/>
                    <a:pt x="0" y="39"/>
                    <a:pt x="0" y="26"/>
                  </a:cubicBezTo>
                  <a:cubicBezTo>
                    <a:pt x="0" y="11"/>
                    <a:pt x="12" y="0"/>
                    <a:pt x="29" y="0"/>
                  </a:cubicBezTo>
                  <a:close/>
                  <a:moveTo>
                    <a:pt x="30" y="47"/>
                  </a:moveTo>
                  <a:cubicBezTo>
                    <a:pt x="40" y="47"/>
                    <a:pt x="45" y="38"/>
                    <a:pt x="45" y="27"/>
                  </a:cubicBezTo>
                  <a:cubicBezTo>
                    <a:pt x="45" y="15"/>
                    <a:pt x="39" y="4"/>
                    <a:pt x="27" y="4"/>
                  </a:cubicBezTo>
                  <a:cubicBezTo>
                    <a:pt x="18" y="4"/>
                    <a:pt x="11" y="11"/>
                    <a:pt x="11" y="23"/>
                  </a:cubicBezTo>
                  <a:cubicBezTo>
                    <a:pt x="11" y="37"/>
                    <a:pt x="19" y="47"/>
                    <a:pt x="30" y="47"/>
                  </a:cubicBezTo>
                  <a:close/>
                </a:path>
              </a:pathLst>
            </a:custGeom>
            <a:solidFill>
              <a:srgbClr val="FFFFFF"/>
            </a:solidFill>
            <a:ln w="9525">
              <a:noFill/>
              <a:round/>
              <a:headEnd/>
              <a:tailEnd/>
            </a:ln>
          </p:spPr>
          <p:txBody>
            <a:bodyPr/>
            <a:lstStyle/>
            <a:p>
              <a:pPr>
                <a:defRPr/>
              </a:pPr>
              <a:endParaRPr lang="en-US"/>
            </a:p>
          </p:txBody>
        </p:sp>
        <p:sp>
          <p:nvSpPr>
            <p:cNvPr id="1055" name="Freeform 31"/>
            <p:cNvSpPr>
              <a:spLocks/>
            </p:cNvSpPr>
            <p:nvPr userDrawn="1"/>
          </p:nvSpPr>
          <p:spPr bwMode="auto">
            <a:xfrm>
              <a:off x="879" y="440"/>
              <a:ext cx="37" cy="38"/>
            </a:xfrm>
            <a:custGeom>
              <a:avLst/>
              <a:gdLst/>
              <a:ahLst/>
              <a:cxnLst>
                <a:cxn ang="0">
                  <a:pos x="41" y="47"/>
                </a:cxn>
                <a:cxn ang="0">
                  <a:pos x="0" y="47"/>
                </a:cxn>
                <a:cxn ang="0">
                  <a:pos x="0" y="44"/>
                </a:cxn>
                <a:cxn ang="0">
                  <a:pos x="1" y="44"/>
                </a:cxn>
                <a:cxn ang="0">
                  <a:pos x="8" y="39"/>
                </a:cxn>
                <a:cxn ang="0">
                  <a:pos x="8" y="8"/>
                </a:cxn>
                <a:cxn ang="0">
                  <a:pos x="2" y="3"/>
                </a:cxn>
                <a:cxn ang="0">
                  <a:pos x="0" y="3"/>
                </a:cxn>
                <a:cxn ang="0">
                  <a:pos x="0" y="0"/>
                </a:cxn>
                <a:cxn ang="0">
                  <a:pos x="26" y="0"/>
                </a:cxn>
                <a:cxn ang="0">
                  <a:pos x="26" y="3"/>
                </a:cxn>
                <a:cxn ang="0">
                  <a:pos x="24" y="3"/>
                </a:cxn>
                <a:cxn ang="0">
                  <a:pos x="18" y="8"/>
                </a:cxn>
                <a:cxn ang="0">
                  <a:pos x="18" y="39"/>
                </a:cxn>
                <a:cxn ang="0">
                  <a:pos x="22" y="43"/>
                </a:cxn>
                <a:cxn ang="0">
                  <a:pos x="32" y="43"/>
                </a:cxn>
                <a:cxn ang="0">
                  <a:pos x="43" y="34"/>
                </a:cxn>
                <a:cxn ang="0">
                  <a:pos x="46" y="34"/>
                </a:cxn>
                <a:cxn ang="0">
                  <a:pos x="41" y="47"/>
                </a:cxn>
              </a:cxnLst>
              <a:rect l="0" t="0" r="r" b="b"/>
              <a:pathLst>
                <a:path w="46" h="47">
                  <a:moveTo>
                    <a:pt x="41" y="47"/>
                  </a:moveTo>
                  <a:cubicBezTo>
                    <a:pt x="0" y="47"/>
                    <a:pt x="0" y="47"/>
                    <a:pt x="0" y="47"/>
                  </a:cubicBezTo>
                  <a:cubicBezTo>
                    <a:pt x="0" y="44"/>
                    <a:pt x="0" y="44"/>
                    <a:pt x="0" y="44"/>
                  </a:cubicBezTo>
                  <a:cubicBezTo>
                    <a:pt x="1" y="44"/>
                    <a:pt x="1" y="44"/>
                    <a:pt x="1" y="44"/>
                  </a:cubicBezTo>
                  <a:cubicBezTo>
                    <a:pt x="6" y="44"/>
                    <a:pt x="8" y="42"/>
                    <a:pt x="8" y="39"/>
                  </a:cubicBezTo>
                  <a:cubicBezTo>
                    <a:pt x="8" y="8"/>
                    <a:pt x="8" y="8"/>
                    <a:pt x="8" y="8"/>
                  </a:cubicBezTo>
                  <a:cubicBezTo>
                    <a:pt x="8" y="4"/>
                    <a:pt x="5" y="3"/>
                    <a:pt x="2" y="3"/>
                  </a:cubicBezTo>
                  <a:cubicBezTo>
                    <a:pt x="0" y="3"/>
                    <a:pt x="0" y="3"/>
                    <a:pt x="0" y="3"/>
                  </a:cubicBezTo>
                  <a:cubicBezTo>
                    <a:pt x="0" y="0"/>
                    <a:pt x="0" y="0"/>
                    <a:pt x="0" y="0"/>
                  </a:cubicBezTo>
                  <a:cubicBezTo>
                    <a:pt x="26" y="0"/>
                    <a:pt x="26" y="0"/>
                    <a:pt x="26" y="0"/>
                  </a:cubicBezTo>
                  <a:cubicBezTo>
                    <a:pt x="26" y="3"/>
                    <a:pt x="26" y="3"/>
                    <a:pt x="26" y="3"/>
                  </a:cubicBezTo>
                  <a:cubicBezTo>
                    <a:pt x="24" y="3"/>
                    <a:pt x="24" y="3"/>
                    <a:pt x="24" y="3"/>
                  </a:cubicBezTo>
                  <a:cubicBezTo>
                    <a:pt x="20" y="3"/>
                    <a:pt x="18" y="4"/>
                    <a:pt x="18" y="8"/>
                  </a:cubicBezTo>
                  <a:cubicBezTo>
                    <a:pt x="18" y="39"/>
                    <a:pt x="18" y="39"/>
                    <a:pt x="18" y="39"/>
                  </a:cubicBezTo>
                  <a:cubicBezTo>
                    <a:pt x="18" y="42"/>
                    <a:pt x="19" y="43"/>
                    <a:pt x="22" y="43"/>
                  </a:cubicBezTo>
                  <a:cubicBezTo>
                    <a:pt x="32" y="43"/>
                    <a:pt x="32" y="43"/>
                    <a:pt x="32" y="43"/>
                  </a:cubicBezTo>
                  <a:cubicBezTo>
                    <a:pt x="37" y="43"/>
                    <a:pt x="38" y="40"/>
                    <a:pt x="43" y="34"/>
                  </a:cubicBezTo>
                  <a:cubicBezTo>
                    <a:pt x="46" y="34"/>
                    <a:pt x="46" y="34"/>
                    <a:pt x="46" y="34"/>
                  </a:cubicBezTo>
                  <a:lnTo>
                    <a:pt x="41" y="47"/>
                  </a:lnTo>
                  <a:close/>
                </a:path>
              </a:pathLst>
            </a:custGeom>
            <a:solidFill>
              <a:srgbClr val="FFFFFF"/>
            </a:solidFill>
            <a:ln w="9525">
              <a:noFill/>
              <a:round/>
              <a:headEnd/>
              <a:tailEnd/>
            </a:ln>
          </p:spPr>
          <p:txBody>
            <a:bodyPr/>
            <a:lstStyle/>
            <a:p>
              <a:pPr>
                <a:defRPr/>
              </a:pPr>
              <a:endParaRPr lang="en-US"/>
            </a:p>
          </p:txBody>
        </p:sp>
        <p:sp>
          <p:nvSpPr>
            <p:cNvPr id="1056" name="Freeform 32"/>
            <p:cNvSpPr>
              <a:spLocks noEditPoints="1"/>
            </p:cNvSpPr>
            <p:nvPr userDrawn="1"/>
          </p:nvSpPr>
          <p:spPr bwMode="auto">
            <a:xfrm>
              <a:off x="928" y="438"/>
              <a:ext cx="46" cy="41"/>
            </a:xfrm>
            <a:custGeom>
              <a:avLst/>
              <a:gdLst/>
              <a:ahLst/>
              <a:cxnLst>
                <a:cxn ang="0">
                  <a:pos x="29" y="0"/>
                </a:cxn>
                <a:cxn ang="0">
                  <a:pos x="56" y="25"/>
                </a:cxn>
                <a:cxn ang="0">
                  <a:pos x="27" y="50"/>
                </a:cxn>
                <a:cxn ang="0">
                  <a:pos x="0" y="26"/>
                </a:cxn>
                <a:cxn ang="0">
                  <a:pos x="29" y="0"/>
                </a:cxn>
                <a:cxn ang="0">
                  <a:pos x="29" y="47"/>
                </a:cxn>
                <a:cxn ang="0">
                  <a:pos x="45" y="27"/>
                </a:cxn>
                <a:cxn ang="0">
                  <a:pos x="27" y="4"/>
                </a:cxn>
                <a:cxn ang="0">
                  <a:pos x="11" y="23"/>
                </a:cxn>
                <a:cxn ang="0">
                  <a:pos x="29" y="47"/>
                </a:cxn>
              </a:cxnLst>
              <a:rect l="0" t="0" r="r" b="b"/>
              <a:pathLst>
                <a:path w="56" h="50">
                  <a:moveTo>
                    <a:pt x="29" y="0"/>
                  </a:moveTo>
                  <a:cubicBezTo>
                    <a:pt x="45" y="0"/>
                    <a:pt x="56" y="10"/>
                    <a:pt x="56" y="25"/>
                  </a:cubicBezTo>
                  <a:cubicBezTo>
                    <a:pt x="56" y="38"/>
                    <a:pt x="46" y="50"/>
                    <a:pt x="27" y="50"/>
                  </a:cubicBezTo>
                  <a:cubicBezTo>
                    <a:pt x="10" y="50"/>
                    <a:pt x="0" y="39"/>
                    <a:pt x="0" y="26"/>
                  </a:cubicBezTo>
                  <a:cubicBezTo>
                    <a:pt x="0" y="11"/>
                    <a:pt x="12" y="0"/>
                    <a:pt x="29" y="0"/>
                  </a:cubicBezTo>
                  <a:close/>
                  <a:moveTo>
                    <a:pt x="29" y="47"/>
                  </a:moveTo>
                  <a:cubicBezTo>
                    <a:pt x="40" y="47"/>
                    <a:pt x="45" y="38"/>
                    <a:pt x="45" y="27"/>
                  </a:cubicBezTo>
                  <a:cubicBezTo>
                    <a:pt x="45" y="15"/>
                    <a:pt x="39" y="4"/>
                    <a:pt x="27" y="4"/>
                  </a:cubicBezTo>
                  <a:cubicBezTo>
                    <a:pt x="17" y="4"/>
                    <a:pt x="11" y="11"/>
                    <a:pt x="11" y="23"/>
                  </a:cubicBezTo>
                  <a:cubicBezTo>
                    <a:pt x="11" y="37"/>
                    <a:pt x="18" y="47"/>
                    <a:pt x="29" y="47"/>
                  </a:cubicBezTo>
                  <a:close/>
                </a:path>
              </a:pathLst>
            </a:custGeom>
            <a:solidFill>
              <a:srgbClr val="FFFFFF"/>
            </a:solidFill>
            <a:ln w="9525">
              <a:noFill/>
              <a:round/>
              <a:headEnd/>
              <a:tailEnd/>
            </a:ln>
          </p:spPr>
          <p:txBody>
            <a:bodyPr/>
            <a:lstStyle/>
            <a:p>
              <a:pPr>
                <a:defRPr/>
              </a:pPr>
              <a:endParaRPr lang="en-US"/>
            </a:p>
          </p:txBody>
        </p:sp>
        <p:sp>
          <p:nvSpPr>
            <p:cNvPr id="1057" name="Freeform 33"/>
            <p:cNvSpPr>
              <a:spLocks/>
            </p:cNvSpPr>
            <p:nvPr userDrawn="1"/>
          </p:nvSpPr>
          <p:spPr bwMode="auto">
            <a:xfrm>
              <a:off x="989" y="439"/>
              <a:ext cx="44" cy="40"/>
            </a:xfrm>
            <a:custGeom>
              <a:avLst/>
              <a:gdLst/>
              <a:ahLst/>
              <a:cxnLst>
                <a:cxn ang="0">
                  <a:pos x="53" y="28"/>
                </a:cxn>
                <a:cxn ang="0">
                  <a:pos x="48" y="33"/>
                </a:cxn>
                <a:cxn ang="0">
                  <a:pos x="48" y="44"/>
                </a:cxn>
                <a:cxn ang="0">
                  <a:pos x="28" y="49"/>
                </a:cxn>
                <a:cxn ang="0">
                  <a:pos x="0" y="24"/>
                </a:cxn>
                <a:cxn ang="0">
                  <a:pos x="27" y="0"/>
                </a:cxn>
                <a:cxn ang="0">
                  <a:pos x="44" y="2"/>
                </a:cxn>
                <a:cxn ang="0">
                  <a:pos x="46" y="1"/>
                </a:cxn>
                <a:cxn ang="0">
                  <a:pos x="48" y="1"/>
                </a:cxn>
                <a:cxn ang="0">
                  <a:pos x="48" y="15"/>
                </a:cxn>
                <a:cxn ang="0">
                  <a:pos x="45" y="15"/>
                </a:cxn>
                <a:cxn ang="0">
                  <a:pos x="29" y="3"/>
                </a:cxn>
                <a:cxn ang="0">
                  <a:pos x="11" y="24"/>
                </a:cxn>
                <a:cxn ang="0">
                  <a:pos x="29" y="46"/>
                </a:cxn>
                <a:cxn ang="0">
                  <a:pos x="38" y="44"/>
                </a:cxn>
                <a:cxn ang="0">
                  <a:pos x="38" y="33"/>
                </a:cxn>
                <a:cxn ang="0">
                  <a:pos x="28" y="28"/>
                </a:cxn>
                <a:cxn ang="0">
                  <a:pos x="28" y="25"/>
                </a:cxn>
                <a:cxn ang="0">
                  <a:pos x="53" y="25"/>
                </a:cxn>
                <a:cxn ang="0">
                  <a:pos x="53" y="28"/>
                </a:cxn>
              </a:cxnLst>
              <a:rect l="0" t="0" r="r" b="b"/>
              <a:pathLst>
                <a:path w="53" h="49">
                  <a:moveTo>
                    <a:pt x="53" y="28"/>
                  </a:moveTo>
                  <a:cubicBezTo>
                    <a:pt x="49" y="28"/>
                    <a:pt x="48" y="30"/>
                    <a:pt x="48" y="33"/>
                  </a:cubicBezTo>
                  <a:cubicBezTo>
                    <a:pt x="48" y="44"/>
                    <a:pt x="48" y="44"/>
                    <a:pt x="48" y="44"/>
                  </a:cubicBezTo>
                  <a:cubicBezTo>
                    <a:pt x="43" y="47"/>
                    <a:pt x="35" y="49"/>
                    <a:pt x="28" y="49"/>
                  </a:cubicBezTo>
                  <a:cubicBezTo>
                    <a:pt x="9" y="49"/>
                    <a:pt x="0" y="38"/>
                    <a:pt x="0" y="24"/>
                  </a:cubicBezTo>
                  <a:cubicBezTo>
                    <a:pt x="0" y="10"/>
                    <a:pt x="11" y="0"/>
                    <a:pt x="27" y="0"/>
                  </a:cubicBezTo>
                  <a:cubicBezTo>
                    <a:pt x="35" y="0"/>
                    <a:pt x="41" y="2"/>
                    <a:pt x="44" y="2"/>
                  </a:cubicBezTo>
                  <a:cubicBezTo>
                    <a:pt x="45" y="2"/>
                    <a:pt x="46" y="2"/>
                    <a:pt x="46" y="1"/>
                  </a:cubicBezTo>
                  <a:cubicBezTo>
                    <a:pt x="48" y="1"/>
                    <a:pt x="48" y="1"/>
                    <a:pt x="48" y="1"/>
                  </a:cubicBezTo>
                  <a:cubicBezTo>
                    <a:pt x="48" y="15"/>
                    <a:pt x="48" y="15"/>
                    <a:pt x="48" y="15"/>
                  </a:cubicBezTo>
                  <a:cubicBezTo>
                    <a:pt x="45" y="15"/>
                    <a:pt x="45" y="15"/>
                    <a:pt x="45" y="15"/>
                  </a:cubicBezTo>
                  <a:cubicBezTo>
                    <a:pt x="43" y="7"/>
                    <a:pt x="37" y="3"/>
                    <a:pt x="29" y="3"/>
                  </a:cubicBezTo>
                  <a:cubicBezTo>
                    <a:pt x="18" y="3"/>
                    <a:pt x="11" y="11"/>
                    <a:pt x="11" y="24"/>
                  </a:cubicBezTo>
                  <a:cubicBezTo>
                    <a:pt x="11" y="36"/>
                    <a:pt x="19" y="46"/>
                    <a:pt x="29" y="46"/>
                  </a:cubicBezTo>
                  <a:cubicBezTo>
                    <a:pt x="32" y="46"/>
                    <a:pt x="36" y="45"/>
                    <a:pt x="38" y="44"/>
                  </a:cubicBezTo>
                  <a:cubicBezTo>
                    <a:pt x="38" y="33"/>
                    <a:pt x="38" y="33"/>
                    <a:pt x="38" y="33"/>
                  </a:cubicBezTo>
                  <a:cubicBezTo>
                    <a:pt x="38" y="29"/>
                    <a:pt x="36" y="28"/>
                    <a:pt x="28" y="28"/>
                  </a:cubicBezTo>
                  <a:cubicBezTo>
                    <a:pt x="28" y="25"/>
                    <a:pt x="28" y="25"/>
                    <a:pt x="28" y="25"/>
                  </a:cubicBezTo>
                  <a:cubicBezTo>
                    <a:pt x="53" y="25"/>
                    <a:pt x="53" y="25"/>
                    <a:pt x="53" y="25"/>
                  </a:cubicBezTo>
                  <a:lnTo>
                    <a:pt x="53" y="28"/>
                  </a:lnTo>
                  <a:close/>
                </a:path>
              </a:pathLst>
            </a:custGeom>
            <a:solidFill>
              <a:srgbClr val="FFFFFF"/>
            </a:solidFill>
            <a:ln w="9525">
              <a:noFill/>
              <a:round/>
              <a:headEnd/>
              <a:tailEnd/>
            </a:ln>
          </p:spPr>
          <p:txBody>
            <a:bodyPr/>
            <a:lstStyle/>
            <a:p>
              <a:pPr>
                <a:defRPr/>
              </a:pPr>
              <a:endParaRPr lang="en-US"/>
            </a:p>
          </p:txBody>
        </p:sp>
        <p:sp>
          <p:nvSpPr>
            <p:cNvPr id="1058" name="Freeform 34"/>
            <p:cNvSpPr>
              <a:spLocks/>
            </p:cNvSpPr>
            <p:nvPr userDrawn="1"/>
          </p:nvSpPr>
          <p:spPr bwMode="auto">
            <a:xfrm>
              <a:off x="1044" y="440"/>
              <a:ext cx="45" cy="38"/>
            </a:xfrm>
            <a:custGeom>
              <a:avLst/>
              <a:gdLst/>
              <a:ahLst/>
              <a:cxnLst>
                <a:cxn ang="0">
                  <a:pos x="34" y="39"/>
                </a:cxn>
                <a:cxn ang="0">
                  <a:pos x="41" y="44"/>
                </a:cxn>
                <a:cxn ang="0">
                  <a:pos x="42" y="44"/>
                </a:cxn>
                <a:cxn ang="0">
                  <a:pos x="42" y="47"/>
                </a:cxn>
                <a:cxn ang="0">
                  <a:pos x="16" y="47"/>
                </a:cxn>
                <a:cxn ang="0">
                  <a:pos x="16" y="44"/>
                </a:cxn>
                <a:cxn ang="0">
                  <a:pos x="18" y="44"/>
                </a:cxn>
                <a:cxn ang="0">
                  <a:pos x="23" y="39"/>
                </a:cxn>
                <a:cxn ang="0">
                  <a:pos x="23" y="28"/>
                </a:cxn>
                <a:cxn ang="0">
                  <a:pos x="7" y="6"/>
                </a:cxn>
                <a:cxn ang="0">
                  <a:pos x="0" y="3"/>
                </a:cxn>
                <a:cxn ang="0">
                  <a:pos x="0" y="3"/>
                </a:cxn>
                <a:cxn ang="0">
                  <a:pos x="0" y="0"/>
                </a:cxn>
                <a:cxn ang="0">
                  <a:pos x="24" y="0"/>
                </a:cxn>
                <a:cxn ang="0">
                  <a:pos x="24" y="3"/>
                </a:cxn>
                <a:cxn ang="0">
                  <a:pos x="23" y="3"/>
                </a:cxn>
                <a:cxn ang="0">
                  <a:pos x="20" y="7"/>
                </a:cxn>
                <a:cxn ang="0">
                  <a:pos x="32" y="23"/>
                </a:cxn>
                <a:cxn ang="0">
                  <a:pos x="41" y="9"/>
                </a:cxn>
                <a:cxn ang="0">
                  <a:pos x="38" y="3"/>
                </a:cxn>
                <a:cxn ang="0">
                  <a:pos x="37" y="3"/>
                </a:cxn>
                <a:cxn ang="0">
                  <a:pos x="37" y="0"/>
                </a:cxn>
                <a:cxn ang="0">
                  <a:pos x="55" y="0"/>
                </a:cxn>
                <a:cxn ang="0">
                  <a:pos x="55" y="3"/>
                </a:cxn>
                <a:cxn ang="0">
                  <a:pos x="47" y="8"/>
                </a:cxn>
                <a:cxn ang="0">
                  <a:pos x="34" y="28"/>
                </a:cxn>
                <a:cxn ang="0">
                  <a:pos x="34" y="39"/>
                </a:cxn>
              </a:cxnLst>
              <a:rect l="0" t="0" r="r" b="b"/>
              <a:pathLst>
                <a:path w="55" h="47">
                  <a:moveTo>
                    <a:pt x="34" y="39"/>
                  </a:moveTo>
                  <a:cubicBezTo>
                    <a:pt x="34" y="42"/>
                    <a:pt x="35" y="44"/>
                    <a:pt x="41" y="44"/>
                  </a:cubicBezTo>
                  <a:cubicBezTo>
                    <a:pt x="42" y="44"/>
                    <a:pt x="42" y="44"/>
                    <a:pt x="42" y="44"/>
                  </a:cubicBezTo>
                  <a:cubicBezTo>
                    <a:pt x="42" y="47"/>
                    <a:pt x="42" y="47"/>
                    <a:pt x="42" y="47"/>
                  </a:cubicBezTo>
                  <a:cubicBezTo>
                    <a:pt x="16" y="47"/>
                    <a:pt x="16" y="47"/>
                    <a:pt x="16" y="47"/>
                  </a:cubicBezTo>
                  <a:cubicBezTo>
                    <a:pt x="16" y="44"/>
                    <a:pt x="16" y="44"/>
                    <a:pt x="16" y="44"/>
                  </a:cubicBezTo>
                  <a:cubicBezTo>
                    <a:pt x="18" y="44"/>
                    <a:pt x="18" y="44"/>
                    <a:pt x="18" y="44"/>
                  </a:cubicBezTo>
                  <a:cubicBezTo>
                    <a:pt x="22" y="44"/>
                    <a:pt x="23" y="42"/>
                    <a:pt x="23" y="39"/>
                  </a:cubicBezTo>
                  <a:cubicBezTo>
                    <a:pt x="23" y="28"/>
                    <a:pt x="23" y="28"/>
                    <a:pt x="23" y="28"/>
                  </a:cubicBezTo>
                  <a:cubicBezTo>
                    <a:pt x="7" y="6"/>
                    <a:pt x="7" y="6"/>
                    <a:pt x="7" y="6"/>
                  </a:cubicBezTo>
                  <a:cubicBezTo>
                    <a:pt x="5" y="3"/>
                    <a:pt x="4" y="3"/>
                    <a:pt x="0" y="3"/>
                  </a:cubicBezTo>
                  <a:cubicBezTo>
                    <a:pt x="0" y="3"/>
                    <a:pt x="0" y="3"/>
                    <a:pt x="0" y="3"/>
                  </a:cubicBezTo>
                  <a:cubicBezTo>
                    <a:pt x="0" y="0"/>
                    <a:pt x="0" y="0"/>
                    <a:pt x="0" y="0"/>
                  </a:cubicBezTo>
                  <a:cubicBezTo>
                    <a:pt x="24" y="0"/>
                    <a:pt x="24" y="0"/>
                    <a:pt x="24" y="0"/>
                  </a:cubicBezTo>
                  <a:cubicBezTo>
                    <a:pt x="24" y="3"/>
                    <a:pt x="24" y="3"/>
                    <a:pt x="24" y="3"/>
                  </a:cubicBezTo>
                  <a:cubicBezTo>
                    <a:pt x="23" y="3"/>
                    <a:pt x="23" y="3"/>
                    <a:pt x="23" y="3"/>
                  </a:cubicBezTo>
                  <a:cubicBezTo>
                    <a:pt x="19" y="3"/>
                    <a:pt x="18" y="5"/>
                    <a:pt x="20" y="7"/>
                  </a:cubicBezTo>
                  <a:cubicBezTo>
                    <a:pt x="32" y="23"/>
                    <a:pt x="32" y="23"/>
                    <a:pt x="32" y="23"/>
                  </a:cubicBezTo>
                  <a:cubicBezTo>
                    <a:pt x="41" y="9"/>
                    <a:pt x="41" y="9"/>
                    <a:pt x="41" y="9"/>
                  </a:cubicBezTo>
                  <a:cubicBezTo>
                    <a:pt x="43" y="6"/>
                    <a:pt x="44" y="3"/>
                    <a:pt x="38" y="3"/>
                  </a:cubicBezTo>
                  <a:cubicBezTo>
                    <a:pt x="37" y="3"/>
                    <a:pt x="37" y="3"/>
                    <a:pt x="37" y="3"/>
                  </a:cubicBezTo>
                  <a:cubicBezTo>
                    <a:pt x="37" y="0"/>
                    <a:pt x="37" y="0"/>
                    <a:pt x="37" y="0"/>
                  </a:cubicBezTo>
                  <a:cubicBezTo>
                    <a:pt x="55" y="0"/>
                    <a:pt x="55" y="0"/>
                    <a:pt x="55" y="0"/>
                  </a:cubicBezTo>
                  <a:cubicBezTo>
                    <a:pt x="55" y="3"/>
                    <a:pt x="55" y="3"/>
                    <a:pt x="55" y="3"/>
                  </a:cubicBezTo>
                  <a:cubicBezTo>
                    <a:pt x="51" y="3"/>
                    <a:pt x="50" y="4"/>
                    <a:pt x="47" y="8"/>
                  </a:cubicBezTo>
                  <a:cubicBezTo>
                    <a:pt x="34" y="28"/>
                    <a:pt x="34" y="28"/>
                    <a:pt x="34" y="28"/>
                  </a:cubicBezTo>
                  <a:lnTo>
                    <a:pt x="34" y="39"/>
                  </a:lnTo>
                  <a:close/>
                </a:path>
              </a:pathLst>
            </a:custGeom>
            <a:solidFill>
              <a:srgbClr val="FFFFFF"/>
            </a:solidFill>
            <a:ln w="9525">
              <a:noFill/>
              <a:round/>
              <a:headEnd/>
              <a:tailEnd/>
            </a:ln>
          </p:spPr>
          <p:txBody>
            <a:bodyPr/>
            <a:lstStyle/>
            <a:p>
              <a:pPr>
                <a:defRPr/>
              </a:pPr>
              <a:endParaRPr lang="en-US"/>
            </a:p>
          </p:txBody>
        </p:sp>
        <p:sp>
          <p:nvSpPr>
            <p:cNvPr id="1059" name="Freeform 35"/>
            <p:cNvSpPr>
              <a:spLocks/>
            </p:cNvSpPr>
            <p:nvPr userDrawn="1"/>
          </p:nvSpPr>
          <p:spPr bwMode="auto">
            <a:xfrm>
              <a:off x="1132" y="439"/>
              <a:ext cx="28" cy="40"/>
            </a:xfrm>
            <a:custGeom>
              <a:avLst/>
              <a:gdLst/>
              <a:ahLst/>
              <a:cxnLst>
                <a:cxn ang="0">
                  <a:pos x="0" y="34"/>
                </a:cxn>
                <a:cxn ang="0">
                  <a:pos x="3" y="34"/>
                </a:cxn>
                <a:cxn ang="0">
                  <a:pos x="16" y="46"/>
                </a:cxn>
                <a:cxn ang="0">
                  <a:pos x="25" y="38"/>
                </a:cxn>
                <a:cxn ang="0">
                  <a:pos x="1" y="12"/>
                </a:cxn>
                <a:cxn ang="0">
                  <a:pos x="16" y="0"/>
                </a:cxn>
                <a:cxn ang="0">
                  <a:pos x="28" y="2"/>
                </a:cxn>
                <a:cxn ang="0">
                  <a:pos x="29" y="1"/>
                </a:cxn>
                <a:cxn ang="0">
                  <a:pos x="31" y="1"/>
                </a:cxn>
                <a:cxn ang="0">
                  <a:pos x="32" y="13"/>
                </a:cxn>
                <a:cxn ang="0">
                  <a:pos x="29" y="13"/>
                </a:cxn>
                <a:cxn ang="0">
                  <a:pos x="25" y="6"/>
                </a:cxn>
                <a:cxn ang="0">
                  <a:pos x="17" y="3"/>
                </a:cxn>
                <a:cxn ang="0">
                  <a:pos x="9" y="8"/>
                </a:cxn>
                <a:cxn ang="0">
                  <a:pos x="31" y="25"/>
                </a:cxn>
                <a:cxn ang="0">
                  <a:pos x="35" y="35"/>
                </a:cxn>
                <a:cxn ang="0">
                  <a:pos x="19" y="49"/>
                </a:cxn>
                <a:cxn ang="0">
                  <a:pos x="6" y="47"/>
                </a:cxn>
                <a:cxn ang="0">
                  <a:pos x="4" y="48"/>
                </a:cxn>
                <a:cxn ang="0">
                  <a:pos x="2" y="48"/>
                </a:cxn>
                <a:cxn ang="0">
                  <a:pos x="0" y="34"/>
                </a:cxn>
              </a:cxnLst>
              <a:rect l="0" t="0" r="r" b="b"/>
              <a:pathLst>
                <a:path w="35" h="49">
                  <a:moveTo>
                    <a:pt x="0" y="34"/>
                  </a:moveTo>
                  <a:cubicBezTo>
                    <a:pt x="3" y="34"/>
                    <a:pt x="3" y="34"/>
                    <a:pt x="3" y="34"/>
                  </a:cubicBezTo>
                  <a:cubicBezTo>
                    <a:pt x="6" y="42"/>
                    <a:pt x="10" y="46"/>
                    <a:pt x="16" y="46"/>
                  </a:cubicBezTo>
                  <a:cubicBezTo>
                    <a:pt x="21" y="46"/>
                    <a:pt x="25" y="42"/>
                    <a:pt x="25" y="38"/>
                  </a:cubicBezTo>
                  <a:cubicBezTo>
                    <a:pt x="25" y="27"/>
                    <a:pt x="1" y="27"/>
                    <a:pt x="1" y="12"/>
                  </a:cubicBezTo>
                  <a:cubicBezTo>
                    <a:pt x="1" y="5"/>
                    <a:pt x="7" y="0"/>
                    <a:pt x="16" y="0"/>
                  </a:cubicBezTo>
                  <a:cubicBezTo>
                    <a:pt x="22" y="0"/>
                    <a:pt x="26" y="2"/>
                    <a:pt x="28" y="2"/>
                  </a:cubicBezTo>
                  <a:cubicBezTo>
                    <a:pt x="28" y="2"/>
                    <a:pt x="29" y="1"/>
                    <a:pt x="29" y="1"/>
                  </a:cubicBezTo>
                  <a:cubicBezTo>
                    <a:pt x="31" y="1"/>
                    <a:pt x="31" y="1"/>
                    <a:pt x="31" y="1"/>
                  </a:cubicBezTo>
                  <a:cubicBezTo>
                    <a:pt x="32" y="13"/>
                    <a:pt x="32" y="13"/>
                    <a:pt x="32" y="13"/>
                  </a:cubicBezTo>
                  <a:cubicBezTo>
                    <a:pt x="29" y="13"/>
                    <a:pt x="29" y="13"/>
                    <a:pt x="29" y="13"/>
                  </a:cubicBezTo>
                  <a:cubicBezTo>
                    <a:pt x="28" y="10"/>
                    <a:pt x="27" y="7"/>
                    <a:pt x="25" y="6"/>
                  </a:cubicBezTo>
                  <a:cubicBezTo>
                    <a:pt x="23" y="4"/>
                    <a:pt x="20" y="3"/>
                    <a:pt x="17" y="3"/>
                  </a:cubicBezTo>
                  <a:cubicBezTo>
                    <a:pt x="13" y="3"/>
                    <a:pt x="9" y="5"/>
                    <a:pt x="9" y="8"/>
                  </a:cubicBezTo>
                  <a:cubicBezTo>
                    <a:pt x="9" y="15"/>
                    <a:pt x="22" y="16"/>
                    <a:pt x="31" y="25"/>
                  </a:cubicBezTo>
                  <a:cubicBezTo>
                    <a:pt x="34" y="28"/>
                    <a:pt x="35" y="31"/>
                    <a:pt x="35" y="35"/>
                  </a:cubicBezTo>
                  <a:cubicBezTo>
                    <a:pt x="35" y="43"/>
                    <a:pt x="28" y="49"/>
                    <a:pt x="19" y="49"/>
                  </a:cubicBezTo>
                  <a:cubicBezTo>
                    <a:pt x="13" y="49"/>
                    <a:pt x="7" y="47"/>
                    <a:pt x="6" y="47"/>
                  </a:cubicBezTo>
                  <a:cubicBezTo>
                    <a:pt x="5" y="47"/>
                    <a:pt x="4" y="47"/>
                    <a:pt x="4" y="48"/>
                  </a:cubicBezTo>
                  <a:cubicBezTo>
                    <a:pt x="2" y="48"/>
                    <a:pt x="2" y="48"/>
                    <a:pt x="2" y="48"/>
                  </a:cubicBezTo>
                  <a:lnTo>
                    <a:pt x="0" y="34"/>
                  </a:lnTo>
                  <a:close/>
                </a:path>
              </a:pathLst>
            </a:custGeom>
            <a:solidFill>
              <a:srgbClr val="FFFFFF"/>
            </a:solidFill>
            <a:ln w="9525">
              <a:noFill/>
              <a:round/>
              <a:headEnd/>
              <a:tailEnd/>
            </a:ln>
          </p:spPr>
          <p:txBody>
            <a:bodyPr/>
            <a:lstStyle/>
            <a:p>
              <a:pPr>
                <a:defRPr/>
              </a:pPr>
              <a:endParaRPr lang="en-US"/>
            </a:p>
          </p:txBody>
        </p:sp>
        <p:sp>
          <p:nvSpPr>
            <p:cNvPr id="1060" name="Freeform 36"/>
            <p:cNvSpPr>
              <a:spLocks/>
            </p:cNvSpPr>
            <p:nvPr userDrawn="1"/>
          </p:nvSpPr>
          <p:spPr bwMode="auto">
            <a:xfrm>
              <a:off x="1172" y="440"/>
              <a:ext cx="38" cy="38"/>
            </a:xfrm>
            <a:custGeom>
              <a:avLst/>
              <a:gdLst/>
              <a:ahLst/>
              <a:cxnLst>
                <a:cxn ang="0">
                  <a:pos x="36"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3" y="43"/>
                </a:cxn>
                <a:cxn ang="0">
                  <a:pos x="35" y="43"/>
                </a:cxn>
                <a:cxn ang="0">
                  <a:pos x="44" y="35"/>
                </a:cxn>
                <a:cxn ang="0">
                  <a:pos x="47" y="35"/>
                </a:cxn>
                <a:cxn ang="0">
                  <a:pos x="46" y="47"/>
                </a:cxn>
                <a:cxn ang="0">
                  <a:pos x="0" y="47"/>
                </a:cxn>
                <a:cxn ang="0">
                  <a:pos x="0" y="44"/>
                </a:cxn>
                <a:cxn ang="0">
                  <a:pos x="3" y="44"/>
                </a:cxn>
                <a:cxn ang="0">
                  <a:pos x="9" y="39"/>
                </a:cxn>
                <a:cxn ang="0">
                  <a:pos x="9" y="8"/>
                </a:cxn>
                <a:cxn ang="0">
                  <a:pos x="3" y="3"/>
                </a:cxn>
                <a:cxn ang="0">
                  <a:pos x="2" y="3"/>
                </a:cxn>
                <a:cxn ang="0">
                  <a:pos x="2" y="0"/>
                </a:cxn>
                <a:cxn ang="0">
                  <a:pos x="44" y="0"/>
                </a:cxn>
                <a:cxn ang="0">
                  <a:pos x="45" y="11"/>
                </a:cxn>
                <a:cxn ang="0">
                  <a:pos x="42" y="11"/>
                </a:cxn>
                <a:cxn ang="0">
                  <a:pos x="36" y="4"/>
                </a:cxn>
              </a:cxnLst>
              <a:rect l="0" t="0" r="r" b="b"/>
              <a:pathLst>
                <a:path w="47" h="47">
                  <a:moveTo>
                    <a:pt x="36"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3" y="43"/>
                  </a:cubicBezTo>
                  <a:cubicBezTo>
                    <a:pt x="35" y="43"/>
                    <a:pt x="35" y="43"/>
                    <a:pt x="35" y="43"/>
                  </a:cubicBezTo>
                  <a:cubicBezTo>
                    <a:pt x="40" y="43"/>
                    <a:pt x="43"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3" y="3"/>
                  </a:cubicBezTo>
                  <a:cubicBezTo>
                    <a:pt x="2" y="3"/>
                    <a:pt x="2" y="3"/>
                    <a:pt x="2" y="3"/>
                  </a:cubicBezTo>
                  <a:cubicBezTo>
                    <a:pt x="2" y="0"/>
                    <a:pt x="2" y="0"/>
                    <a:pt x="2" y="0"/>
                  </a:cubicBezTo>
                  <a:cubicBezTo>
                    <a:pt x="44" y="0"/>
                    <a:pt x="44" y="0"/>
                    <a:pt x="44" y="0"/>
                  </a:cubicBezTo>
                  <a:cubicBezTo>
                    <a:pt x="45" y="11"/>
                    <a:pt x="45" y="11"/>
                    <a:pt x="45" y="11"/>
                  </a:cubicBezTo>
                  <a:cubicBezTo>
                    <a:pt x="42" y="11"/>
                    <a:pt x="42" y="11"/>
                    <a:pt x="42" y="11"/>
                  </a:cubicBezTo>
                  <a:cubicBezTo>
                    <a:pt x="41" y="6"/>
                    <a:pt x="40" y="4"/>
                    <a:pt x="36" y="4"/>
                  </a:cubicBezTo>
                  <a:close/>
                </a:path>
              </a:pathLst>
            </a:custGeom>
            <a:solidFill>
              <a:srgbClr val="FFFFFF"/>
            </a:solidFill>
            <a:ln w="9525">
              <a:noFill/>
              <a:round/>
              <a:headEnd/>
              <a:tailEnd/>
            </a:ln>
          </p:spPr>
          <p:txBody>
            <a:bodyPr/>
            <a:lstStyle/>
            <a:p>
              <a:pPr>
                <a:defRPr/>
              </a:pPr>
              <a:endParaRPr lang="en-US"/>
            </a:p>
          </p:txBody>
        </p:sp>
        <p:sp>
          <p:nvSpPr>
            <p:cNvPr id="1061" name="Freeform 37"/>
            <p:cNvSpPr>
              <a:spLocks noEditPoints="1"/>
            </p:cNvSpPr>
            <p:nvPr userDrawn="1"/>
          </p:nvSpPr>
          <p:spPr bwMode="auto">
            <a:xfrm>
              <a:off x="1222" y="439"/>
              <a:ext cx="48" cy="40"/>
            </a:xfrm>
            <a:custGeom>
              <a:avLst/>
              <a:gdLst/>
              <a:ahLst/>
              <a:cxnLst>
                <a:cxn ang="0">
                  <a:pos x="18" y="40"/>
                </a:cxn>
                <a:cxn ang="0">
                  <a:pos x="24" y="45"/>
                </a:cxn>
                <a:cxn ang="0">
                  <a:pos x="27" y="45"/>
                </a:cxn>
                <a:cxn ang="0">
                  <a:pos x="27" y="48"/>
                </a:cxn>
                <a:cxn ang="0">
                  <a:pos x="0" y="48"/>
                </a:cxn>
                <a:cxn ang="0">
                  <a:pos x="0" y="45"/>
                </a:cxn>
                <a:cxn ang="0">
                  <a:pos x="1" y="45"/>
                </a:cxn>
                <a:cxn ang="0">
                  <a:pos x="8" y="40"/>
                </a:cxn>
                <a:cxn ang="0">
                  <a:pos x="8" y="10"/>
                </a:cxn>
                <a:cxn ang="0">
                  <a:pos x="2" y="4"/>
                </a:cxn>
                <a:cxn ang="0">
                  <a:pos x="0" y="4"/>
                </a:cxn>
                <a:cxn ang="0">
                  <a:pos x="0" y="1"/>
                </a:cxn>
                <a:cxn ang="0">
                  <a:pos x="10" y="0"/>
                </a:cxn>
                <a:cxn ang="0">
                  <a:pos x="22" y="0"/>
                </a:cxn>
                <a:cxn ang="0">
                  <a:pos x="44" y="5"/>
                </a:cxn>
                <a:cxn ang="0">
                  <a:pos x="47" y="14"/>
                </a:cxn>
                <a:cxn ang="0">
                  <a:pos x="36" y="26"/>
                </a:cxn>
                <a:cxn ang="0">
                  <a:pos x="49" y="41"/>
                </a:cxn>
                <a:cxn ang="0">
                  <a:pos x="59" y="46"/>
                </a:cxn>
                <a:cxn ang="0">
                  <a:pos x="59" y="49"/>
                </a:cxn>
                <a:cxn ang="0">
                  <a:pos x="54" y="49"/>
                </a:cxn>
                <a:cxn ang="0">
                  <a:pos x="37" y="44"/>
                </a:cxn>
                <a:cxn ang="0">
                  <a:pos x="24" y="28"/>
                </a:cxn>
                <a:cxn ang="0">
                  <a:pos x="18" y="28"/>
                </a:cxn>
                <a:cxn ang="0">
                  <a:pos x="18" y="40"/>
                </a:cxn>
                <a:cxn ang="0">
                  <a:pos x="18" y="25"/>
                </a:cxn>
                <a:cxn ang="0">
                  <a:pos x="21" y="25"/>
                </a:cxn>
                <a:cxn ang="0">
                  <a:pos x="36" y="14"/>
                </a:cxn>
                <a:cxn ang="0">
                  <a:pos x="22" y="3"/>
                </a:cxn>
                <a:cxn ang="0">
                  <a:pos x="18" y="3"/>
                </a:cxn>
                <a:cxn ang="0">
                  <a:pos x="18" y="25"/>
                </a:cxn>
              </a:cxnLst>
              <a:rect l="0" t="0" r="r" b="b"/>
              <a:pathLst>
                <a:path w="59" h="49">
                  <a:moveTo>
                    <a:pt x="18" y="40"/>
                  </a:moveTo>
                  <a:cubicBezTo>
                    <a:pt x="18" y="44"/>
                    <a:pt x="20" y="45"/>
                    <a:pt x="24" y="45"/>
                  </a:cubicBezTo>
                  <a:cubicBezTo>
                    <a:pt x="27" y="45"/>
                    <a:pt x="27" y="45"/>
                    <a:pt x="27" y="45"/>
                  </a:cubicBezTo>
                  <a:cubicBezTo>
                    <a:pt x="27" y="48"/>
                    <a:pt x="27" y="48"/>
                    <a:pt x="27" y="48"/>
                  </a:cubicBezTo>
                  <a:cubicBezTo>
                    <a:pt x="0" y="48"/>
                    <a:pt x="0" y="48"/>
                    <a:pt x="0" y="48"/>
                  </a:cubicBezTo>
                  <a:cubicBezTo>
                    <a:pt x="0" y="45"/>
                    <a:pt x="0" y="45"/>
                    <a:pt x="0" y="45"/>
                  </a:cubicBezTo>
                  <a:cubicBezTo>
                    <a:pt x="1" y="45"/>
                    <a:pt x="1" y="45"/>
                    <a:pt x="1" y="45"/>
                  </a:cubicBezTo>
                  <a:cubicBezTo>
                    <a:pt x="6" y="45"/>
                    <a:pt x="8" y="44"/>
                    <a:pt x="8" y="40"/>
                  </a:cubicBezTo>
                  <a:cubicBezTo>
                    <a:pt x="8" y="10"/>
                    <a:pt x="8" y="10"/>
                    <a:pt x="8" y="10"/>
                  </a:cubicBezTo>
                  <a:cubicBezTo>
                    <a:pt x="8" y="6"/>
                    <a:pt x="7" y="4"/>
                    <a:pt x="2" y="4"/>
                  </a:cubicBezTo>
                  <a:cubicBezTo>
                    <a:pt x="0" y="4"/>
                    <a:pt x="0" y="4"/>
                    <a:pt x="0" y="4"/>
                  </a:cubicBezTo>
                  <a:cubicBezTo>
                    <a:pt x="0" y="1"/>
                    <a:pt x="0" y="1"/>
                    <a:pt x="0" y="1"/>
                  </a:cubicBezTo>
                  <a:cubicBezTo>
                    <a:pt x="4" y="1"/>
                    <a:pt x="7" y="0"/>
                    <a:pt x="10" y="0"/>
                  </a:cubicBezTo>
                  <a:cubicBezTo>
                    <a:pt x="14" y="0"/>
                    <a:pt x="20" y="0"/>
                    <a:pt x="22" y="0"/>
                  </a:cubicBezTo>
                  <a:cubicBezTo>
                    <a:pt x="34" y="0"/>
                    <a:pt x="40" y="1"/>
                    <a:pt x="44" y="5"/>
                  </a:cubicBezTo>
                  <a:cubicBezTo>
                    <a:pt x="46" y="7"/>
                    <a:pt x="47" y="10"/>
                    <a:pt x="47" y="14"/>
                  </a:cubicBezTo>
                  <a:cubicBezTo>
                    <a:pt x="47" y="19"/>
                    <a:pt x="43" y="24"/>
                    <a:pt x="36" y="26"/>
                  </a:cubicBezTo>
                  <a:cubicBezTo>
                    <a:pt x="41" y="30"/>
                    <a:pt x="44" y="36"/>
                    <a:pt x="49" y="41"/>
                  </a:cubicBezTo>
                  <a:cubicBezTo>
                    <a:pt x="52" y="45"/>
                    <a:pt x="54" y="46"/>
                    <a:pt x="59" y="46"/>
                  </a:cubicBezTo>
                  <a:cubicBezTo>
                    <a:pt x="59" y="49"/>
                    <a:pt x="59" y="49"/>
                    <a:pt x="59" y="49"/>
                  </a:cubicBezTo>
                  <a:cubicBezTo>
                    <a:pt x="57" y="49"/>
                    <a:pt x="57" y="49"/>
                    <a:pt x="54" y="49"/>
                  </a:cubicBezTo>
                  <a:cubicBezTo>
                    <a:pt x="45" y="49"/>
                    <a:pt x="41" y="48"/>
                    <a:pt x="37" y="44"/>
                  </a:cubicBezTo>
                  <a:cubicBezTo>
                    <a:pt x="34" y="40"/>
                    <a:pt x="29" y="32"/>
                    <a:pt x="24" y="28"/>
                  </a:cubicBezTo>
                  <a:cubicBezTo>
                    <a:pt x="18" y="28"/>
                    <a:pt x="18" y="28"/>
                    <a:pt x="18" y="28"/>
                  </a:cubicBezTo>
                  <a:lnTo>
                    <a:pt x="18" y="40"/>
                  </a:lnTo>
                  <a:close/>
                  <a:moveTo>
                    <a:pt x="18" y="25"/>
                  </a:moveTo>
                  <a:cubicBezTo>
                    <a:pt x="21" y="25"/>
                    <a:pt x="21" y="25"/>
                    <a:pt x="21" y="25"/>
                  </a:cubicBezTo>
                  <a:cubicBezTo>
                    <a:pt x="31" y="25"/>
                    <a:pt x="36" y="22"/>
                    <a:pt x="36" y="14"/>
                  </a:cubicBezTo>
                  <a:cubicBezTo>
                    <a:pt x="36" y="6"/>
                    <a:pt x="30" y="3"/>
                    <a:pt x="22" y="3"/>
                  </a:cubicBezTo>
                  <a:cubicBezTo>
                    <a:pt x="18" y="3"/>
                    <a:pt x="18" y="3"/>
                    <a:pt x="18" y="3"/>
                  </a:cubicBezTo>
                  <a:lnTo>
                    <a:pt x="18" y="25"/>
                  </a:lnTo>
                  <a:close/>
                </a:path>
              </a:pathLst>
            </a:custGeom>
            <a:solidFill>
              <a:srgbClr val="FFFFFF"/>
            </a:solidFill>
            <a:ln w="9525">
              <a:noFill/>
              <a:round/>
              <a:headEnd/>
              <a:tailEnd/>
            </a:ln>
          </p:spPr>
          <p:txBody>
            <a:bodyPr/>
            <a:lstStyle/>
            <a:p>
              <a:pPr>
                <a:defRPr/>
              </a:pPr>
              <a:endParaRPr lang="en-US"/>
            </a:p>
          </p:txBody>
        </p:sp>
        <p:sp>
          <p:nvSpPr>
            <p:cNvPr id="1062" name="Freeform 38"/>
            <p:cNvSpPr>
              <a:spLocks/>
            </p:cNvSpPr>
            <p:nvPr userDrawn="1"/>
          </p:nvSpPr>
          <p:spPr bwMode="auto">
            <a:xfrm>
              <a:off x="1271" y="440"/>
              <a:ext cx="47" cy="39"/>
            </a:xfrm>
            <a:custGeom>
              <a:avLst/>
              <a:gdLst/>
              <a:ahLst/>
              <a:cxnLst>
                <a:cxn ang="0">
                  <a:pos x="9" y="9"/>
                </a:cxn>
                <a:cxn ang="0">
                  <a:pos x="1" y="3"/>
                </a:cxn>
                <a:cxn ang="0">
                  <a:pos x="0" y="3"/>
                </a:cxn>
                <a:cxn ang="0">
                  <a:pos x="0" y="0"/>
                </a:cxn>
                <a:cxn ang="0">
                  <a:pos x="27" y="0"/>
                </a:cxn>
                <a:cxn ang="0">
                  <a:pos x="27" y="3"/>
                </a:cxn>
                <a:cxn ang="0">
                  <a:pos x="25" y="3"/>
                </a:cxn>
                <a:cxn ang="0">
                  <a:pos x="20" y="9"/>
                </a:cxn>
                <a:cxn ang="0">
                  <a:pos x="32" y="35"/>
                </a:cxn>
                <a:cxn ang="0">
                  <a:pos x="44" y="7"/>
                </a:cxn>
                <a:cxn ang="0">
                  <a:pos x="39" y="3"/>
                </a:cxn>
                <a:cxn ang="0">
                  <a:pos x="37" y="3"/>
                </a:cxn>
                <a:cxn ang="0">
                  <a:pos x="37" y="0"/>
                </a:cxn>
                <a:cxn ang="0">
                  <a:pos x="57" y="0"/>
                </a:cxn>
                <a:cxn ang="0">
                  <a:pos x="57" y="3"/>
                </a:cxn>
                <a:cxn ang="0">
                  <a:pos x="56" y="3"/>
                </a:cxn>
                <a:cxn ang="0">
                  <a:pos x="47" y="11"/>
                </a:cxn>
                <a:cxn ang="0">
                  <a:pos x="31" y="48"/>
                </a:cxn>
                <a:cxn ang="0">
                  <a:pos x="27" y="48"/>
                </a:cxn>
                <a:cxn ang="0">
                  <a:pos x="9" y="9"/>
                </a:cxn>
              </a:cxnLst>
              <a:rect l="0" t="0" r="r" b="b"/>
              <a:pathLst>
                <a:path w="57" h="48">
                  <a:moveTo>
                    <a:pt x="9" y="9"/>
                  </a:moveTo>
                  <a:cubicBezTo>
                    <a:pt x="6" y="4"/>
                    <a:pt x="5" y="3"/>
                    <a:pt x="1" y="3"/>
                  </a:cubicBezTo>
                  <a:cubicBezTo>
                    <a:pt x="0" y="3"/>
                    <a:pt x="0" y="3"/>
                    <a:pt x="0" y="3"/>
                  </a:cubicBezTo>
                  <a:cubicBezTo>
                    <a:pt x="0" y="0"/>
                    <a:pt x="0" y="0"/>
                    <a:pt x="0" y="0"/>
                  </a:cubicBezTo>
                  <a:cubicBezTo>
                    <a:pt x="27" y="0"/>
                    <a:pt x="27" y="0"/>
                    <a:pt x="27" y="0"/>
                  </a:cubicBezTo>
                  <a:cubicBezTo>
                    <a:pt x="27" y="3"/>
                    <a:pt x="27" y="3"/>
                    <a:pt x="27" y="3"/>
                  </a:cubicBezTo>
                  <a:cubicBezTo>
                    <a:pt x="25" y="3"/>
                    <a:pt x="25" y="3"/>
                    <a:pt x="25" y="3"/>
                  </a:cubicBezTo>
                  <a:cubicBezTo>
                    <a:pt x="19" y="3"/>
                    <a:pt x="18" y="5"/>
                    <a:pt x="20" y="9"/>
                  </a:cubicBezTo>
                  <a:cubicBezTo>
                    <a:pt x="32" y="35"/>
                    <a:pt x="32" y="35"/>
                    <a:pt x="32" y="35"/>
                  </a:cubicBezTo>
                  <a:cubicBezTo>
                    <a:pt x="44" y="7"/>
                    <a:pt x="44" y="7"/>
                    <a:pt x="44" y="7"/>
                  </a:cubicBezTo>
                  <a:cubicBezTo>
                    <a:pt x="45" y="4"/>
                    <a:pt x="43" y="3"/>
                    <a:pt x="39" y="3"/>
                  </a:cubicBezTo>
                  <a:cubicBezTo>
                    <a:pt x="37" y="3"/>
                    <a:pt x="37" y="3"/>
                    <a:pt x="37" y="3"/>
                  </a:cubicBezTo>
                  <a:cubicBezTo>
                    <a:pt x="37" y="0"/>
                    <a:pt x="37" y="0"/>
                    <a:pt x="37" y="0"/>
                  </a:cubicBezTo>
                  <a:cubicBezTo>
                    <a:pt x="57" y="0"/>
                    <a:pt x="57" y="0"/>
                    <a:pt x="57" y="0"/>
                  </a:cubicBezTo>
                  <a:cubicBezTo>
                    <a:pt x="57" y="3"/>
                    <a:pt x="57" y="3"/>
                    <a:pt x="57" y="3"/>
                  </a:cubicBezTo>
                  <a:cubicBezTo>
                    <a:pt x="56" y="3"/>
                    <a:pt x="56" y="3"/>
                    <a:pt x="56" y="3"/>
                  </a:cubicBezTo>
                  <a:cubicBezTo>
                    <a:pt x="52" y="3"/>
                    <a:pt x="50" y="5"/>
                    <a:pt x="47" y="11"/>
                  </a:cubicBezTo>
                  <a:cubicBezTo>
                    <a:pt x="31" y="48"/>
                    <a:pt x="31" y="48"/>
                    <a:pt x="31" y="48"/>
                  </a:cubicBezTo>
                  <a:cubicBezTo>
                    <a:pt x="27" y="48"/>
                    <a:pt x="27" y="48"/>
                    <a:pt x="27" y="48"/>
                  </a:cubicBezTo>
                  <a:lnTo>
                    <a:pt x="9" y="9"/>
                  </a:lnTo>
                  <a:close/>
                </a:path>
              </a:pathLst>
            </a:custGeom>
            <a:solidFill>
              <a:srgbClr val="FFFFFF"/>
            </a:solidFill>
            <a:ln w="9525">
              <a:noFill/>
              <a:round/>
              <a:headEnd/>
              <a:tailEnd/>
            </a:ln>
          </p:spPr>
          <p:txBody>
            <a:bodyPr/>
            <a:lstStyle/>
            <a:p>
              <a:pPr>
                <a:defRPr/>
              </a:pPr>
              <a:endParaRPr lang="en-US"/>
            </a:p>
          </p:txBody>
        </p:sp>
        <p:sp>
          <p:nvSpPr>
            <p:cNvPr id="1063" name="Freeform 39"/>
            <p:cNvSpPr>
              <a:spLocks/>
            </p:cNvSpPr>
            <p:nvPr userDrawn="1"/>
          </p:nvSpPr>
          <p:spPr bwMode="auto">
            <a:xfrm>
              <a:off x="1327" y="440"/>
              <a:ext cx="21" cy="38"/>
            </a:xfrm>
            <a:custGeom>
              <a:avLst/>
              <a:gdLst/>
              <a:ahLst/>
              <a:cxnLst>
                <a:cxn ang="0">
                  <a:pos x="0" y="0"/>
                </a:cxn>
                <a:cxn ang="0">
                  <a:pos x="25" y="0"/>
                </a:cxn>
                <a:cxn ang="0">
                  <a:pos x="25" y="3"/>
                </a:cxn>
                <a:cxn ang="0">
                  <a:pos x="23" y="3"/>
                </a:cxn>
                <a:cxn ang="0">
                  <a:pos x="18" y="8"/>
                </a:cxn>
                <a:cxn ang="0">
                  <a:pos x="18" y="39"/>
                </a:cxn>
                <a:cxn ang="0">
                  <a:pos x="24" y="44"/>
                </a:cxn>
                <a:cxn ang="0">
                  <a:pos x="25" y="44"/>
                </a:cxn>
                <a:cxn ang="0">
                  <a:pos x="25" y="47"/>
                </a:cxn>
                <a:cxn ang="0">
                  <a:pos x="0" y="47"/>
                </a:cxn>
                <a:cxn ang="0">
                  <a:pos x="0" y="44"/>
                </a:cxn>
                <a:cxn ang="0">
                  <a:pos x="2" y="44"/>
                </a:cxn>
                <a:cxn ang="0">
                  <a:pos x="7" y="39"/>
                </a:cxn>
                <a:cxn ang="0">
                  <a:pos x="7" y="8"/>
                </a:cxn>
                <a:cxn ang="0">
                  <a:pos x="1" y="3"/>
                </a:cxn>
                <a:cxn ang="0">
                  <a:pos x="0" y="3"/>
                </a:cxn>
                <a:cxn ang="0">
                  <a:pos x="0" y="0"/>
                </a:cxn>
              </a:cxnLst>
              <a:rect l="0" t="0" r="r" b="b"/>
              <a:pathLst>
                <a:path w="25" h="47">
                  <a:moveTo>
                    <a:pt x="0" y="0"/>
                  </a:moveTo>
                  <a:cubicBezTo>
                    <a:pt x="25" y="0"/>
                    <a:pt x="25" y="0"/>
                    <a:pt x="25" y="0"/>
                  </a:cubicBezTo>
                  <a:cubicBezTo>
                    <a:pt x="25" y="3"/>
                    <a:pt x="25" y="3"/>
                    <a:pt x="25" y="3"/>
                  </a:cubicBezTo>
                  <a:cubicBezTo>
                    <a:pt x="23" y="3"/>
                    <a:pt x="23" y="3"/>
                    <a:pt x="23" y="3"/>
                  </a:cubicBezTo>
                  <a:cubicBezTo>
                    <a:pt x="19" y="3"/>
                    <a:pt x="18" y="4"/>
                    <a:pt x="18" y="8"/>
                  </a:cubicBezTo>
                  <a:cubicBezTo>
                    <a:pt x="18" y="39"/>
                    <a:pt x="18" y="39"/>
                    <a:pt x="18" y="39"/>
                  </a:cubicBezTo>
                  <a:cubicBezTo>
                    <a:pt x="18" y="42"/>
                    <a:pt x="19" y="44"/>
                    <a:pt x="24" y="44"/>
                  </a:cubicBezTo>
                  <a:cubicBezTo>
                    <a:pt x="25" y="44"/>
                    <a:pt x="25" y="44"/>
                    <a:pt x="25" y="44"/>
                  </a:cubicBezTo>
                  <a:cubicBezTo>
                    <a:pt x="25" y="47"/>
                    <a:pt x="25" y="47"/>
                    <a:pt x="25" y="47"/>
                  </a:cubicBezTo>
                  <a:cubicBezTo>
                    <a:pt x="0" y="47"/>
                    <a:pt x="0" y="47"/>
                    <a:pt x="0" y="47"/>
                  </a:cubicBezTo>
                  <a:cubicBezTo>
                    <a:pt x="0" y="44"/>
                    <a:pt x="0" y="44"/>
                    <a:pt x="0" y="44"/>
                  </a:cubicBezTo>
                  <a:cubicBezTo>
                    <a:pt x="2" y="44"/>
                    <a:pt x="2" y="44"/>
                    <a:pt x="2" y="44"/>
                  </a:cubicBezTo>
                  <a:cubicBezTo>
                    <a:pt x="6" y="44"/>
                    <a:pt x="7" y="42"/>
                    <a:pt x="7" y="39"/>
                  </a:cubicBezTo>
                  <a:cubicBezTo>
                    <a:pt x="7" y="8"/>
                    <a:pt x="7" y="8"/>
                    <a:pt x="7" y="8"/>
                  </a:cubicBezTo>
                  <a:cubicBezTo>
                    <a:pt x="7" y="4"/>
                    <a:pt x="6" y="3"/>
                    <a:pt x="1" y="3"/>
                  </a:cubicBezTo>
                  <a:cubicBezTo>
                    <a:pt x="0" y="3"/>
                    <a:pt x="0" y="3"/>
                    <a:pt x="0" y="3"/>
                  </a:cubicBezTo>
                  <a:lnTo>
                    <a:pt x="0" y="0"/>
                  </a:lnTo>
                  <a:close/>
                </a:path>
              </a:pathLst>
            </a:custGeom>
            <a:solidFill>
              <a:srgbClr val="FFFFFF"/>
            </a:solidFill>
            <a:ln w="9525">
              <a:noFill/>
              <a:round/>
              <a:headEnd/>
              <a:tailEnd/>
            </a:ln>
          </p:spPr>
          <p:txBody>
            <a:bodyPr/>
            <a:lstStyle/>
            <a:p>
              <a:pPr>
                <a:defRPr/>
              </a:pPr>
              <a:endParaRPr lang="en-US"/>
            </a:p>
          </p:txBody>
        </p:sp>
        <p:sp>
          <p:nvSpPr>
            <p:cNvPr id="1064" name="Freeform 40"/>
            <p:cNvSpPr>
              <a:spLocks/>
            </p:cNvSpPr>
            <p:nvPr userDrawn="1"/>
          </p:nvSpPr>
          <p:spPr bwMode="auto">
            <a:xfrm>
              <a:off x="1361" y="439"/>
              <a:ext cx="41" cy="40"/>
            </a:xfrm>
            <a:custGeom>
              <a:avLst/>
              <a:gdLst/>
              <a:ahLst/>
              <a:cxnLst>
                <a:cxn ang="0">
                  <a:pos x="50" y="35"/>
                </a:cxn>
                <a:cxn ang="0">
                  <a:pos x="45" y="48"/>
                </a:cxn>
                <a:cxn ang="0">
                  <a:pos x="41" y="48"/>
                </a:cxn>
                <a:cxn ang="0">
                  <a:pos x="28" y="49"/>
                </a:cxn>
                <a:cxn ang="0">
                  <a:pos x="0" y="25"/>
                </a:cxn>
                <a:cxn ang="0">
                  <a:pos x="29" y="0"/>
                </a:cxn>
                <a:cxn ang="0">
                  <a:pos x="44" y="3"/>
                </a:cxn>
                <a:cxn ang="0">
                  <a:pos x="45" y="2"/>
                </a:cxn>
                <a:cxn ang="0">
                  <a:pos x="47" y="2"/>
                </a:cxn>
                <a:cxn ang="0">
                  <a:pos x="48" y="15"/>
                </a:cxn>
                <a:cxn ang="0">
                  <a:pos x="45" y="15"/>
                </a:cxn>
                <a:cxn ang="0">
                  <a:pos x="30" y="4"/>
                </a:cxn>
                <a:cxn ang="0">
                  <a:pos x="11" y="24"/>
                </a:cxn>
                <a:cxn ang="0">
                  <a:pos x="31" y="46"/>
                </a:cxn>
                <a:cxn ang="0">
                  <a:pos x="47" y="35"/>
                </a:cxn>
                <a:cxn ang="0">
                  <a:pos x="50" y="35"/>
                </a:cxn>
              </a:cxnLst>
              <a:rect l="0" t="0" r="r" b="b"/>
              <a:pathLst>
                <a:path w="50" h="49">
                  <a:moveTo>
                    <a:pt x="50" y="35"/>
                  </a:moveTo>
                  <a:cubicBezTo>
                    <a:pt x="49" y="39"/>
                    <a:pt x="47" y="44"/>
                    <a:pt x="45" y="48"/>
                  </a:cubicBezTo>
                  <a:cubicBezTo>
                    <a:pt x="44" y="48"/>
                    <a:pt x="43" y="48"/>
                    <a:pt x="41" y="48"/>
                  </a:cubicBezTo>
                  <a:cubicBezTo>
                    <a:pt x="37" y="48"/>
                    <a:pt x="33" y="49"/>
                    <a:pt x="28" y="49"/>
                  </a:cubicBezTo>
                  <a:cubicBezTo>
                    <a:pt x="12" y="49"/>
                    <a:pt x="0" y="38"/>
                    <a:pt x="0" y="25"/>
                  </a:cubicBezTo>
                  <a:cubicBezTo>
                    <a:pt x="0" y="11"/>
                    <a:pt x="13" y="0"/>
                    <a:pt x="29" y="0"/>
                  </a:cubicBezTo>
                  <a:cubicBezTo>
                    <a:pt x="37" y="0"/>
                    <a:pt x="42" y="3"/>
                    <a:pt x="44" y="3"/>
                  </a:cubicBezTo>
                  <a:cubicBezTo>
                    <a:pt x="44" y="3"/>
                    <a:pt x="45" y="3"/>
                    <a:pt x="45" y="2"/>
                  </a:cubicBezTo>
                  <a:cubicBezTo>
                    <a:pt x="47" y="2"/>
                    <a:pt x="47" y="2"/>
                    <a:pt x="47" y="2"/>
                  </a:cubicBezTo>
                  <a:cubicBezTo>
                    <a:pt x="48" y="15"/>
                    <a:pt x="48" y="15"/>
                    <a:pt x="48" y="15"/>
                  </a:cubicBezTo>
                  <a:cubicBezTo>
                    <a:pt x="45" y="15"/>
                    <a:pt x="45" y="15"/>
                    <a:pt x="45" y="15"/>
                  </a:cubicBezTo>
                  <a:cubicBezTo>
                    <a:pt x="43" y="8"/>
                    <a:pt x="37" y="4"/>
                    <a:pt x="30" y="4"/>
                  </a:cubicBezTo>
                  <a:cubicBezTo>
                    <a:pt x="19" y="4"/>
                    <a:pt x="11" y="12"/>
                    <a:pt x="11" y="24"/>
                  </a:cubicBezTo>
                  <a:cubicBezTo>
                    <a:pt x="11" y="36"/>
                    <a:pt x="20" y="46"/>
                    <a:pt x="31" y="46"/>
                  </a:cubicBezTo>
                  <a:cubicBezTo>
                    <a:pt x="38" y="46"/>
                    <a:pt x="43" y="41"/>
                    <a:pt x="47" y="35"/>
                  </a:cubicBezTo>
                  <a:lnTo>
                    <a:pt x="50" y="35"/>
                  </a:lnTo>
                  <a:close/>
                </a:path>
              </a:pathLst>
            </a:custGeom>
            <a:solidFill>
              <a:srgbClr val="FFFFFF"/>
            </a:solidFill>
            <a:ln w="9525">
              <a:noFill/>
              <a:round/>
              <a:headEnd/>
              <a:tailEnd/>
            </a:ln>
          </p:spPr>
          <p:txBody>
            <a:bodyPr/>
            <a:lstStyle/>
            <a:p>
              <a:pPr>
                <a:defRPr/>
              </a:pPr>
              <a:endParaRPr lang="en-US"/>
            </a:p>
          </p:txBody>
        </p:sp>
        <p:sp>
          <p:nvSpPr>
            <p:cNvPr id="1065" name="Freeform 41"/>
            <p:cNvSpPr>
              <a:spLocks/>
            </p:cNvSpPr>
            <p:nvPr userDrawn="1"/>
          </p:nvSpPr>
          <p:spPr bwMode="auto">
            <a:xfrm>
              <a:off x="1413" y="440"/>
              <a:ext cx="38" cy="38"/>
            </a:xfrm>
            <a:custGeom>
              <a:avLst/>
              <a:gdLst/>
              <a:ahLst/>
              <a:cxnLst>
                <a:cxn ang="0">
                  <a:pos x="36" y="4"/>
                </a:cxn>
                <a:cxn ang="0">
                  <a:pos x="20" y="4"/>
                </a:cxn>
                <a:cxn ang="0">
                  <a:pos x="20" y="21"/>
                </a:cxn>
                <a:cxn ang="0">
                  <a:pos x="32" y="21"/>
                </a:cxn>
                <a:cxn ang="0">
                  <a:pos x="38" y="16"/>
                </a:cxn>
                <a:cxn ang="0">
                  <a:pos x="41" y="16"/>
                </a:cxn>
                <a:cxn ang="0">
                  <a:pos x="41" y="31"/>
                </a:cxn>
                <a:cxn ang="0">
                  <a:pos x="38" y="31"/>
                </a:cxn>
                <a:cxn ang="0">
                  <a:pos x="31" y="25"/>
                </a:cxn>
                <a:cxn ang="0">
                  <a:pos x="20" y="25"/>
                </a:cxn>
                <a:cxn ang="0">
                  <a:pos x="20" y="39"/>
                </a:cxn>
                <a:cxn ang="0">
                  <a:pos x="22" y="43"/>
                </a:cxn>
                <a:cxn ang="0">
                  <a:pos x="35" y="43"/>
                </a:cxn>
                <a:cxn ang="0">
                  <a:pos x="44" y="35"/>
                </a:cxn>
                <a:cxn ang="0">
                  <a:pos x="47" y="35"/>
                </a:cxn>
                <a:cxn ang="0">
                  <a:pos x="46" y="47"/>
                </a:cxn>
                <a:cxn ang="0">
                  <a:pos x="0" y="47"/>
                </a:cxn>
                <a:cxn ang="0">
                  <a:pos x="0" y="44"/>
                </a:cxn>
                <a:cxn ang="0">
                  <a:pos x="3" y="44"/>
                </a:cxn>
                <a:cxn ang="0">
                  <a:pos x="9" y="39"/>
                </a:cxn>
                <a:cxn ang="0">
                  <a:pos x="9" y="8"/>
                </a:cxn>
                <a:cxn ang="0">
                  <a:pos x="2" y="3"/>
                </a:cxn>
                <a:cxn ang="0">
                  <a:pos x="2" y="3"/>
                </a:cxn>
                <a:cxn ang="0">
                  <a:pos x="2" y="0"/>
                </a:cxn>
                <a:cxn ang="0">
                  <a:pos x="44" y="0"/>
                </a:cxn>
                <a:cxn ang="0">
                  <a:pos x="44" y="11"/>
                </a:cxn>
                <a:cxn ang="0">
                  <a:pos x="42" y="11"/>
                </a:cxn>
                <a:cxn ang="0">
                  <a:pos x="36" y="4"/>
                </a:cxn>
              </a:cxnLst>
              <a:rect l="0" t="0" r="r" b="b"/>
              <a:pathLst>
                <a:path w="47" h="47">
                  <a:moveTo>
                    <a:pt x="36" y="4"/>
                  </a:moveTo>
                  <a:cubicBezTo>
                    <a:pt x="20" y="4"/>
                    <a:pt x="20" y="4"/>
                    <a:pt x="20" y="4"/>
                  </a:cubicBezTo>
                  <a:cubicBezTo>
                    <a:pt x="20" y="21"/>
                    <a:pt x="20" y="21"/>
                    <a:pt x="20" y="21"/>
                  </a:cubicBezTo>
                  <a:cubicBezTo>
                    <a:pt x="32" y="21"/>
                    <a:pt x="32" y="21"/>
                    <a:pt x="32" y="21"/>
                  </a:cubicBezTo>
                  <a:cubicBezTo>
                    <a:pt x="36" y="21"/>
                    <a:pt x="38" y="20"/>
                    <a:pt x="38" y="16"/>
                  </a:cubicBezTo>
                  <a:cubicBezTo>
                    <a:pt x="41" y="16"/>
                    <a:pt x="41" y="16"/>
                    <a:pt x="41" y="16"/>
                  </a:cubicBezTo>
                  <a:cubicBezTo>
                    <a:pt x="41" y="31"/>
                    <a:pt x="41" y="31"/>
                    <a:pt x="41" y="31"/>
                  </a:cubicBezTo>
                  <a:cubicBezTo>
                    <a:pt x="38" y="31"/>
                    <a:pt x="38" y="31"/>
                    <a:pt x="38" y="31"/>
                  </a:cubicBezTo>
                  <a:cubicBezTo>
                    <a:pt x="38" y="27"/>
                    <a:pt x="37" y="25"/>
                    <a:pt x="31" y="25"/>
                  </a:cubicBezTo>
                  <a:cubicBezTo>
                    <a:pt x="20" y="25"/>
                    <a:pt x="20" y="25"/>
                    <a:pt x="20" y="25"/>
                  </a:cubicBezTo>
                  <a:cubicBezTo>
                    <a:pt x="20" y="39"/>
                    <a:pt x="20" y="39"/>
                    <a:pt x="20" y="39"/>
                  </a:cubicBezTo>
                  <a:cubicBezTo>
                    <a:pt x="20" y="42"/>
                    <a:pt x="20" y="43"/>
                    <a:pt x="22" y="43"/>
                  </a:cubicBezTo>
                  <a:cubicBezTo>
                    <a:pt x="35" y="43"/>
                    <a:pt x="35" y="43"/>
                    <a:pt x="35" y="43"/>
                  </a:cubicBezTo>
                  <a:cubicBezTo>
                    <a:pt x="40" y="43"/>
                    <a:pt x="42" y="42"/>
                    <a:pt x="44" y="35"/>
                  </a:cubicBezTo>
                  <a:cubicBezTo>
                    <a:pt x="47" y="35"/>
                    <a:pt x="47" y="35"/>
                    <a:pt x="47" y="35"/>
                  </a:cubicBezTo>
                  <a:cubicBezTo>
                    <a:pt x="46" y="47"/>
                    <a:pt x="46" y="47"/>
                    <a:pt x="46" y="47"/>
                  </a:cubicBezTo>
                  <a:cubicBezTo>
                    <a:pt x="0" y="47"/>
                    <a:pt x="0" y="47"/>
                    <a:pt x="0" y="47"/>
                  </a:cubicBezTo>
                  <a:cubicBezTo>
                    <a:pt x="0" y="44"/>
                    <a:pt x="0" y="44"/>
                    <a:pt x="0" y="44"/>
                  </a:cubicBezTo>
                  <a:cubicBezTo>
                    <a:pt x="3" y="44"/>
                    <a:pt x="3" y="44"/>
                    <a:pt x="3" y="44"/>
                  </a:cubicBezTo>
                  <a:cubicBezTo>
                    <a:pt x="8" y="44"/>
                    <a:pt x="9" y="42"/>
                    <a:pt x="9" y="39"/>
                  </a:cubicBezTo>
                  <a:cubicBezTo>
                    <a:pt x="9" y="8"/>
                    <a:pt x="9" y="8"/>
                    <a:pt x="9" y="8"/>
                  </a:cubicBezTo>
                  <a:cubicBezTo>
                    <a:pt x="9" y="4"/>
                    <a:pt x="8" y="3"/>
                    <a:pt x="2" y="3"/>
                  </a:cubicBezTo>
                  <a:cubicBezTo>
                    <a:pt x="2" y="3"/>
                    <a:pt x="2" y="3"/>
                    <a:pt x="2" y="3"/>
                  </a:cubicBezTo>
                  <a:cubicBezTo>
                    <a:pt x="2" y="0"/>
                    <a:pt x="2" y="0"/>
                    <a:pt x="2" y="0"/>
                  </a:cubicBezTo>
                  <a:cubicBezTo>
                    <a:pt x="44" y="0"/>
                    <a:pt x="44" y="0"/>
                    <a:pt x="44" y="0"/>
                  </a:cubicBezTo>
                  <a:cubicBezTo>
                    <a:pt x="44" y="11"/>
                    <a:pt x="44" y="11"/>
                    <a:pt x="44" y="11"/>
                  </a:cubicBezTo>
                  <a:cubicBezTo>
                    <a:pt x="42" y="11"/>
                    <a:pt x="42" y="11"/>
                    <a:pt x="42" y="11"/>
                  </a:cubicBezTo>
                  <a:cubicBezTo>
                    <a:pt x="41" y="6"/>
                    <a:pt x="40" y="4"/>
                    <a:pt x="36" y="4"/>
                  </a:cubicBezTo>
                  <a:close/>
                </a:path>
              </a:pathLst>
            </a:custGeom>
            <a:solidFill>
              <a:srgbClr val="FFFFFF"/>
            </a:solidFill>
            <a:ln w="9525">
              <a:noFill/>
              <a:round/>
              <a:headEnd/>
              <a:tailEnd/>
            </a:ln>
          </p:spPr>
          <p:txBody>
            <a:bodyPr/>
            <a:lstStyle/>
            <a:p>
              <a:pPr>
                <a:defRPr/>
              </a:pPr>
              <a:endParaRPr lang="en-US"/>
            </a:p>
          </p:txBody>
        </p:sp>
        <p:sp>
          <p:nvSpPr>
            <p:cNvPr id="1066" name="Freeform 42"/>
            <p:cNvSpPr>
              <a:spLocks/>
            </p:cNvSpPr>
            <p:nvPr userDrawn="1"/>
          </p:nvSpPr>
          <p:spPr bwMode="auto">
            <a:xfrm>
              <a:off x="1466" y="439"/>
              <a:ext cx="28" cy="40"/>
            </a:xfrm>
            <a:custGeom>
              <a:avLst/>
              <a:gdLst/>
              <a:ahLst/>
              <a:cxnLst>
                <a:cxn ang="0">
                  <a:pos x="0" y="34"/>
                </a:cxn>
                <a:cxn ang="0">
                  <a:pos x="2" y="34"/>
                </a:cxn>
                <a:cxn ang="0">
                  <a:pos x="16" y="46"/>
                </a:cxn>
                <a:cxn ang="0">
                  <a:pos x="24" y="38"/>
                </a:cxn>
                <a:cxn ang="0">
                  <a:pos x="0" y="12"/>
                </a:cxn>
                <a:cxn ang="0">
                  <a:pos x="15" y="0"/>
                </a:cxn>
                <a:cxn ang="0">
                  <a:pos x="27" y="2"/>
                </a:cxn>
                <a:cxn ang="0">
                  <a:pos x="29" y="1"/>
                </a:cxn>
                <a:cxn ang="0">
                  <a:pos x="30" y="1"/>
                </a:cxn>
                <a:cxn ang="0">
                  <a:pos x="32" y="13"/>
                </a:cxn>
                <a:cxn ang="0">
                  <a:pos x="29" y="13"/>
                </a:cxn>
                <a:cxn ang="0">
                  <a:pos x="24" y="6"/>
                </a:cxn>
                <a:cxn ang="0">
                  <a:pos x="16" y="3"/>
                </a:cxn>
                <a:cxn ang="0">
                  <a:pos x="9" y="8"/>
                </a:cxn>
                <a:cxn ang="0">
                  <a:pos x="30" y="25"/>
                </a:cxn>
                <a:cxn ang="0">
                  <a:pos x="34" y="35"/>
                </a:cxn>
                <a:cxn ang="0">
                  <a:pos x="18" y="49"/>
                </a:cxn>
                <a:cxn ang="0">
                  <a:pos x="5" y="47"/>
                </a:cxn>
                <a:cxn ang="0">
                  <a:pos x="3" y="48"/>
                </a:cxn>
                <a:cxn ang="0">
                  <a:pos x="1" y="48"/>
                </a:cxn>
                <a:cxn ang="0">
                  <a:pos x="0" y="34"/>
                </a:cxn>
              </a:cxnLst>
              <a:rect l="0" t="0" r="r" b="b"/>
              <a:pathLst>
                <a:path w="34" h="49">
                  <a:moveTo>
                    <a:pt x="0" y="34"/>
                  </a:moveTo>
                  <a:cubicBezTo>
                    <a:pt x="2" y="34"/>
                    <a:pt x="2" y="34"/>
                    <a:pt x="2" y="34"/>
                  </a:cubicBezTo>
                  <a:cubicBezTo>
                    <a:pt x="5" y="42"/>
                    <a:pt x="9" y="46"/>
                    <a:pt x="16" y="46"/>
                  </a:cubicBezTo>
                  <a:cubicBezTo>
                    <a:pt x="21" y="46"/>
                    <a:pt x="24" y="42"/>
                    <a:pt x="24" y="38"/>
                  </a:cubicBezTo>
                  <a:cubicBezTo>
                    <a:pt x="24" y="27"/>
                    <a:pt x="0" y="27"/>
                    <a:pt x="0" y="12"/>
                  </a:cubicBezTo>
                  <a:cubicBezTo>
                    <a:pt x="0" y="5"/>
                    <a:pt x="6" y="0"/>
                    <a:pt x="15" y="0"/>
                  </a:cubicBezTo>
                  <a:cubicBezTo>
                    <a:pt x="21" y="0"/>
                    <a:pt x="26" y="2"/>
                    <a:pt x="27" y="2"/>
                  </a:cubicBezTo>
                  <a:cubicBezTo>
                    <a:pt x="27" y="2"/>
                    <a:pt x="28" y="1"/>
                    <a:pt x="29" y="1"/>
                  </a:cubicBezTo>
                  <a:cubicBezTo>
                    <a:pt x="30" y="1"/>
                    <a:pt x="30" y="1"/>
                    <a:pt x="30" y="1"/>
                  </a:cubicBezTo>
                  <a:cubicBezTo>
                    <a:pt x="32" y="13"/>
                    <a:pt x="32" y="13"/>
                    <a:pt x="32" y="13"/>
                  </a:cubicBezTo>
                  <a:cubicBezTo>
                    <a:pt x="29" y="13"/>
                    <a:pt x="29" y="13"/>
                    <a:pt x="29" y="13"/>
                  </a:cubicBezTo>
                  <a:cubicBezTo>
                    <a:pt x="28" y="10"/>
                    <a:pt x="26" y="7"/>
                    <a:pt x="24" y="6"/>
                  </a:cubicBezTo>
                  <a:cubicBezTo>
                    <a:pt x="22" y="4"/>
                    <a:pt x="19" y="3"/>
                    <a:pt x="16" y="3"/>
                  </a:cubicBezTo>
                  <a:cubicBezTo>
                    <a:pt x="12" y="3"/>
                    <a:pt x="9" y="5"/>
                    <a:pt x="9" y="8"/>
                  </a:cubicBezTo>
                  <a:cubicBezTo>
                    <a:pt x="9" y="15"/>
                    <a:pt x="21" y="16"/>
                    <a:pt x="30" y="25"/>
                  </a:cubicBezTo>
                  <a:cubicBezTo>
                    <a:pt x="33" y="28"/>
                    <a:pt x="34" y="31"/>
                    <a:pt x="34" y="35"/>
                  </a:cubicBezTo>
                  <a:cubicBezTo>
                    <a:pt x="34" y="43"/>
                    <a:pt x="27" y="49"/>
                    <a:pt x="18" y="49"/>
                  </a:cubicBezTo>
                  <a:cubicBezTo>
                    <a:pt x="12" y="49"/>
                    <a:pt x="6" y="47"/>
                    <a:pt x="5" y="47"/>
                  </a:cubicBezTo>
                  <a:cubicBezTo>
                    <a:pt x="4" y="47"/>
                    <a:pt x="4" y="47"/>
                    <a:pt x="3" y="48"/>
                  </a:cubicBezTo>
                  <a:cubicBezTo>
                    <a:pt x="1" y="48"/>
                    <a:pt x="1" y="48"/>
                    <a:pt x="1" y="48"/>
                  </a:cubicBezTo>
                  <a:lnTo>
                    <a:pt x="0" y="34"/>
                  </a:lnTo>
                  <a:close/>
                </a:path>
              </a:pathLst>
            </a:custGeom>
            <a:solidFill>
              <a:srgbClr val="FFFFFF"/>
            </a:solidFill>
            <a:ln w="9525">
              <a:noFill/>
              <a:round/>
              <a:headEnd/>
              <a:tailEnd/>
            </a:ln>
          </p:spPr>
          <p:txBody>
            <a:bodyPr/>
            <a:lstStyle/>
            <a:p>
              <a:pPr>
                <a:defRPr/>
              </a:pPr>
              <a:endParaRPr lang="en-US"/>
            </a:p>
          </p:txBody>
        </p:sp>
        <p:sp>
          <p:nvSpPr>
            <p:cNvPr id="1067" name="Freeform 43"/>
            <p:cNvSpPr>
              <a:spLocks/>
            </p:cNvSpPr>
            <p:nvPr userDrawn="1"/>
          </p:nvSpPr>
          <p:spPr bwMode="auto">
            <a:xfrm>
              <a:off x="437" y="154"/>
              <a:ext cx="0" cy="345"/>
            </a:xfrm>
            <a:custGeom>
              <a:avLst/>
              <a:gdLst/>
              <a:ahLst/>
              <a:cxnLst>
                <a:cxn ang="0">
                  <a:pos x="0" y="345"/>
                </a:cxn>
                <a:cxn ang="0">
                  <a:pos x="0" y="0"/>
                </a:cxn>
                <a:cxn ang="0">
                  <a:pos x="0" y="345"/>
                </a:cxn>
              </a:cxnLst>
              <a:rect l="0" t="0" r="r" b="b"/>
              <a:pathLst>
                <a:path h="345">
                  <a:moveTo>
                    <a:pt x="0" y="345"/>
                  </a:moveTo>
                  <a:lnTo>
                    <a:pt x="0" y="0"/>
                  </a:lnTo>
                  <a:lnTo>
                    <a:pt x="0" y="345"/>
                  </a:lnTo>
                  <a:close/>
                </a:path>
              </a:pathLst>
            </a:custGeom>
            <a:solidFill>
              <a:srgbClr val="FFFFFF"/>
            </a:solidFill>
            <a:ln w="9525">
              <a:noFill/>
              <a:round/>
              <a:headEnd/>
              <a:tailEnd/>
            </a:ln>
          </p:spPr>
          <p:txBody>
            <a:bodyPr/>
            <a:lstStyle/>
            <a:p>
              <a:pPr>
                <a:defRPr/>
              </a:pPr>
              <a:endParaRPr lang="en-US"/>
            </a:p>
          </p:txBody>
        </p:sp>
        <p:sp>
          <p:nvSpPr>
            <p:cNvPr id="1068" name="Rectangle 44"/>
            <p:cNvSpPr>
              <a:spLocks noChangeArrowheads="1"/>
            </p:cNvSpPr>
            <p:nvPr userDrawn="1"/>
          </p:nvSpPr>
          <p:spPr bwMode="auto">
            <a:xfrm>
              <a:off x="434" y="154"/>
              <a:ext cx="6" cy="345"/>
            </a:xfrm>
            <a:prstGeom prst="rect">
              <a:avLst/>
            </a:prstGeom>
            <a:solidFill>
              <a:srgbClr val="FFFFFF"/>
            </a:solidFill>
            <a:ln w="9525">
              <a:noFill/>
              <a:miter lim="800000"/>
              <a:headEnd/>
              <a:tailEnd/>
            </a:ln>
          </p:spPr>
          <p:txBody>
            <a:bodyPr/>
            <a:lstStyle/>
            <a:p>
              <a:pPr>
                <a:defRPr/>
              </a:pPr>
              <a:endParaRPr lang="en-US"/>
            </a:p>
          </p:txBody>
        </p:sp>
        <p:sp>
          <p:nvSpPr>
            <p:cNvPr id="1069" name="Freeform 45"/>
            <p:cNvSpPr>
              <a:spLocks/>
            </p:cNvSpPr>
            <p:nvPr userDrawn="1"/>
          </p:nvSpPr>
          <p:spPr bwMode="auto">
            <a:xfrm>
              <a:off x="174" y="220"/>
              <a:ext cx="163" cy="27"/>
            </a:xfrm>
            <a:custGeom>
              <a:avLst/>
              <a:gdLst/>
              <a:ahLst/>
              <a:cxnLst>
                <a:cxn ang="0">
                  <a:pos x="107" y="11"/>
                </a:cxn>
                <a:cxn ang="0">
                  <a:pos x="108" y="12"/>
                </a:cxn>
                <a:cxn ang="0">
                  <a:pos x="176" y="33"/>
                </a:cxn>
                <a:cxn ang="0">
                  <a:pos x="193" y="32"/>
                </a:cxn>
                <a:cxn ang="0">
                  <a:pos x="199" y="21"/>
                </a:cxn>
                <a:cxn ang="0">
                  <a:pos x="198" y="18"/>
                </a:cxn>
                <a:cxn ang="0">
                  <a:pos x="99" y="0"/>
                </a:cxn>
                <a:cxn ang="0">
                  <a:pos x="2" y="17"/>
                </a:cxn>
                <a:cxn ang="0">
                  <a:pos x="0" y="19"/>
                </a:cxn>
                <a:cxn ang="0">
                  <a:pos x="1" y="22"/>
                </a:cxn>
                <a:cxn ang="0">
                  <a:pos x="2" y="25"/>
                </a:cxn>
                <a:cxn ang="0">
                  <a:pos x="5" y="26"/>
                </a:cxn>
                <a:cxn ang="0">
                  <a:pos x="6" y="25"/>
                </a:cxn>
                <a:cxn ang="0">
                  <a:pos x="5" y="23"/>
                </a:cxn>
                <a:cxn ang="0">
                  <a:pos x="6" y="20"/>
                </a:cxn>
                <a:cxn ang="0">
                  <a:pos x="9" y="19"/>
                </a:cxn>
                <a:cxn ang="0">
                  <a:pos x="11" y="20"/>
                </a:cxn>
                <a:cxn ang="0">
                  <a:pos x="12" y="22"/>
                </a:cxn>
                <a:cxn ang="0">
                  <a:pos x="23" y="20"/>
                </a:cxn>
                <a:cxn ang="0">
                  <a:pos x="25" y="19"/>
                </a:cxn>
                <a:cxn ang="0">
                  <a:pos x="25" y="16"/>
                </a:cxn>
                <a:cxn ang="0">
                  <a:pos x="27" y="13"/>
                </a:cxn>
                <a:cxn ang="0">
                  <a:pos x="31" y="12"/>
                </a:cxn>
                <a:cxn ang="0">
                  <a:pos x="34" y="14"/>
                </a:cxn>
                <a:cxn ang="0">
                  <a:pos x="35" y="17"/>
                </a:cxn>
                <a:cxn ang="0">
                  <a:pos x="51" y="15"/>
                </a:cxn>
                <a:cxn ang="0">
                  <a:pos x="53" y="14"/>
                </a:cxn>
                <a:cxn ang="0">
                  <a:pos x="53" y="12"/>
                </a:cxn>
                <a:cxn ang="0">
                  <a:pos x="56" y="8"/>
                </a:cxn>
                <a:cxn ang="0">
                  <a:pos x="62" y="8"/>
                </a:cxn>
                <a:cxn ang="0">
                  <a:pos x="66" y="10"/>
                </a:cxn>
                <a:cxn ang="0">
                  <a:pos x="67" y="12"/>
                </a:cxn>
                <a:cxn ang="0">
                  <a:pos x="69" y="13"/>
                </a:cxn>
                <a:cxn ang="0">
                  <a:pos x="90" y="12"/>
                </a:cxn>
                <a:cxn ang="0">
                  <a:pos x="91" y="11"/>
                </a:cxn>
                <a:cxn ang="0">
                  <a:pos x="91" y="10"/>
                </a:cxn>
                <a:cxn ang="0">
                  <a:pos x="92" y="7"/>
                </a:cxn>
                <a:cxn ang="0">
                  <a:pos x="95" y="7"/>
                </a:cxn>
                <a:cxn ang="0">
                  <a:pos x="102" y="7"/>
                </a:cxn>
                <a:cxn ang="0">
                  <a:pos x="106" y="7"/>
                </a:cxn>
                <a:cxn ang="0">
                  <a:pos x="106" y="10"/>
                </a:cxn>
                <a:cxn ang="0">
                  <a:pos x="107" y="11"/>
                </a:cxn>
              </a:cxnLst>
              <a:rect l="0" t="0" r="r" b="b"/>
              <a:pathLst>
                <a:path w="199" h="33">
                  <a:moveTo>
                    <a:pt x="107" y="11"/>
                  </a:moveTo>
                  <a:cubicBezTo>
                    <a:pt x="107" y="12"/>
                    <a:pt x="108" y="12"/>
                    <a:pt x="108" y="12"/>
                  </a:cubicBezTo>
                  <a:cubicBezTo>
                    <a:pt x="150" y="10"/>
                    <a:pt x="174" y="26"/>
                    <a:pt x="176" y="33"/>
                  </a:cubicBezTo>
                  <a:cubicBezTo>
                    <a:pt x="193" y="32"/>
                    <a:pt x="193" y="32"/>
                    <a:pt x="193" y="32"/>
                  </a:cubicBezTo>
                  <a:cubicBezTo>
                    <a:pt x="199" y="21"/>
                    <a:pt x="199" y="21"/>
                    <a:pt x="199" y="21"/>
                  </a:cubicBezTo>
                  <a:cubicBezTo>
                    <a:pt x="199" y="20"/>
                    <a:pt x="199" y="19"/>
                    <a:pt x="198" y="18"/>
                  </a:cubicBezTo>
                  <a:cubicBezTo>
                    <a:pt x="193" y="13"/>
                    <a:pt x="151" y="0"/>
                    <a:pt x="99" y="0"/>
                  </a:cubicBezTo>
                  <a:cubicBezTo>
                    <a:pt x="44" y="0"/>
                    <a:pt x="9" y="11"/>
                    <a:pt x="2" y="17"/>
                  </a:cubicBezTo>
                  <a:cubicBezTo>
                    <a:pt x="2" y="17"/>
                    <a:pt x="0" y="18"/>
                    <a:pt x="0" y="19"/>
                  </a:cubicBezTo>
                  <a:cubicBezTo>
                    <a:pt x="0" y="20"/>
                    <a:pt x="1" y="22"/>
                    <a:pt x="1" y="22"/>
                  </a:cubicBezTo>
                  <a:cubicBezTo>
                    <a:pt x="2" y="25"/>
                    <a:pt x="2" y="25"/>
                    <a:pt x="2" y="25"/>
                  </a:cubicBezTo>
                  <a:cubicBezTo>
                    <a:pt x="3" y="26"/>
                    <a:pt x="4" y="26"/>
                    <a:pt x="5" y="26"/>
                  </a:cubicBezTo>
                  <a:cubicBezTo>
                    <a:pt x="5" y="26"/>
                    <a:pt x="6" y="25"/>
                    <a:pt x="6" y="25"/>
                  </a:cubicBezTo>
                  <a:cubicBezTo>
                    <a:pt x="6" y="24"/>
                    <a:pt x="5" y="23"/>
                    <a:pt x="5" y="23"/>
                  </a:cubicBezTo>
                  <a:cubicBezTo>
                    <a:pt x="4" y="21"/>
                    <a:pt x="6" y="20"/>
                    <a:pt x="6" y="20"/>
                  </a:cubicBezTo>
                  <a:cubicBezTo>
                    <a:pt x="9" y="19"/>
                    <a:pt x="9" y="19"/>
                    <a:pt x="9" y="19"/>
                  </a:cubicBezTo>
                  <a:cubicBezTo>
                    <a:pt x="11" y="18"/>
                    <a:pt x="11" y="19"/>
                    <a:pt x="11" y="20"/>
                  </a:cubicBezTo>
                  <a:cubicBezTo>
                    <a:pt x="11" y="20"/>
                    <a:pt x="12" y="22"/>
                    <a:pt x="12" y="22"/>
                  </a:cubicBezTo>
                  <a:cubicBezTo>
                    <a:pt x="13" y="23"/>
                    <a:pt x="16" y="21"/>
                    <a:pt x="23" y="20"/>
                  </a:cubicBezTo>
                  <a:cubicBezTo>
                    <a:pt x="24" y="20"/>
                    <a:pt x="24" y="19"/>
                    <a:pt x="25" y="19"/>
                  </a:cubicBezTo>
                  <a:cubicBezTo>
                    <a:pt x="26" y="19"/>
                    <a:pt x="25" y="16"/>
                    <a:pt x="25" y="16"/>
                  </a:cubicBezTo>
                  <a:cubicBezTo>
                    <a:pt x="25" y="15"/>
                    <a:pt x="24" y="14"/>
                    <a:pt x="27" y="13"/>
                  </a:cubicBezTo>
                  <a:cubicBezTo>
                    <a:pt x="31" y="12"/>
                    <a:pt x="31" y="12"/>
                    <a:pt x="31" y="12"/>
                  </a:cubicBezTo>
                  <a:cubicBezTo>
                    <a:pt x="34" y="12"/>
                    <a:pt x="34" y="13"/>
                    <a:pt x="34" y="14"/>
                  </a:cubicBezTo>
                  <a:cubicBezTo>
                    <a:pt x="34" y="14"/>
                    <a:pt x="34" y="16"/>
                    <a:pt x="35" y="17"/>
                  </a:cubicBezTo>
                  <a:cubicBezTo>
                    <a:pt x="35" y="18"/>
                    <a:pt x="36" y="16"/>
                    <a:pt x="51" y="15"/>
                  </a:cubicBezTo>
                  <a:cubicBezTo>
                    <a:pt x="51" y="15"/>
                    <a:pt x="53" y="15"/>
                    <a:pt x="53" y="14"/>
                  </a:cubicBezTo>
                  <a:cubicBezTo>
                    <a:pt x="54" y="13"/>
                    <a:pt x="53" y="12"/>
                    <a:pt x="53" y="12"/>
                  </a:cubicBezTo>
                  <a:cubicBezTo>
                    <a:pt x="53" y="10"/>
                    <a:pt x="53" y="9"/>
                    <a:pt x="56" y="8"/>
                  </a:cubicBezTo>
                  <a:cubicBezTo>
                    <a:pt x="62" y="8"/>
                    <a:pt x="62" y="8"/>
                    <a:pt x="62" y="8"/>
                  </a:cubicBezTo>
                  <a:cubicBezTo>
                    <a:pt x="67" y="7"/>
                    <a:pt x="66" y="9"/>
                    <a:pt x="66" y="10"/>
                  </a:cubicBezTo>
                  <a:cubicBezTo>
                    <a:pt x="66" y="10"/>
                    <a:pt x="66" y="12"/>
                    <a:pt x="67" y="12"/>
                  </a:cubicBezTo>
                  <a:cubicBezTo>
                    <a:pt x="67" y="13"/>
                    <a:pt x="69" y="13"/>
                    <a:pt x="69" y="13"/>
                  </a:cubicBezTo>
                  <a:cubicBezTo>
                    <a:pt x="77" y="12"/>
                    <a:pt x="81" y="12"/>
                    <a:pt x="90" y="12"/>
                  </a:cubicBezTo>
                  <a:cubicBezTo>
                    <a:pt x="90" y="12"/>
                    <a:pt x="91" y="12"/>
                    <a:pt x="91" y="11"/>
                  </a:cubicBezTo>
                  <a:cubicBezTo>
                    <a:pt x="92" y="11"/>
                    <a:pt x="91" y="10"/>
                    <a:pt x="91" y="10"/>
                  </a:cubicBezTo>
                  <a:cubicBezTo>
                    <a:pt x="91" y="9"/>
                    <a:pt x="91" y="8"/>
                    <a:pt x="92" y="7"/>
                  </a:cubicBezTo>
                  <a:cubicBezTo>
                    <a:pt x="93" y="6"/>
                    <a:pt x="94" y="7"/>
                    <a:pt x="95" y="7"/>
                  </a:cubicBezTo>
                  <a:cubicBezTo>
                    <a:pt x="102" y="7"/>
                    <a:pt x="102" y="7"/>
                    <a:pt x="102" y="7"/>
                  </a:cubicBezTo>
                  <a:cubicBezTo>
                    <a:pt x="103" y="7"/>
                    <a:pt x="105" y="6"/>
                    <a:pt x="106" y="7"/>
                  </a:cubicBezTo>
                  <a:cubicBezTo>
                    <a:pt x="106" y="7"/>
                    <a:pt x="106" y="10"/>
                    <a:pt x="106" y="10"/>
                  </a:cubicBezTo>
                  <a:cubicBezTo>
                    <a:pt x="106" y="10"/>
                    <a:pt x="106" y="11"/>
                    <a:pt x="107" y="11"/>
                  </a:cubicBezTo>
                  <a:close/>
                </a:path>
              </a:pathLst>
            </a:custGeom>
            <a:solidFill>
              <a:srgbClr val="FFFFFF"/>
            </a:solidFill>
            <a:ln w="9525">
              <a:noFill/>
              <a:round/>
              <a:headEnd/>
              <a:tailEnd/>
            </a:ln>
          </p:spPr>
          <p:txBody>
            <a:bodyPr/>
            <a:lstStyle/>
            <a:p>
              <a:pPr>
                <a:defRPr/>
              </a:pPr>
              <a:endParaRPr lang="en-US"/>
            </a:p>
          </p:txBody>
        </p:sp>
        <p:sp>
          <p:nvSpPr>
            <p:cNvPr id="1070" name="Freeform 46"/>
            <p:cNvSpPr>
              <a:spLocks/>
            </p:cNvSpPr>
            <p:nvPr userDrawn="1"/>
          </p:nvSpPr>
          <p:spPr bwMode="auto">
            <a:xfrm>
              <a:off x="163" y="173"/>
              <a:ext cx="186" cy="63"/>
            </a:xfrm>
            <a:custGeom>
              <a:avLst/>
              <a:gdLst/>
              <a:ahLst/>
              <a:cxnLst>
                <a:cxn ang="0">
                  <a:pos x="113" y="0"/>
                </a:cxn>
                <a:cxn ang="0">
                  <a:pos x="30" y="30"/>
                </a:cxn>
                <a:cxn ang="0">
                  <a:pos x="30" y="30"/>
                </a:cxn>
                <a:cxn ang="0">
                  <a:pos x="31" y="32"/>
                </a:cxn>
                <a:cxn ang="0">
                  <a:pos x="118" y="40"/>
                </a:cxn>
                <a:cxn ang="0">
                  <a:pos x="117" y="41"/>
                </a:cxn>
                <a:cxn ang="0">
                  <a:pos x="71" y="44"/>
                </a:cxn>
                <a:cxn ang="0">
                  <a:pos x="38" y="50"/>
                </a:cxn>
                <a:cxn ang="0">
                  <a:pos x="5" y="63"/>
                </a:cxn>
                <a:cxn ang="0">
                  <a:pos x="2" y="66"/>
                </a:cxn>
                <a:cxn ang="0">
                  <a:pos x="1" y="69"/>
                </a:cxn>
                <a:cxn ang="0">
                  <a:pos x="0" y="74"/>
                </a:cxn>
                <a:cxn ang="0">
                  <a:pos x="3" y="75"/>
                </a:cxn>
                <a:cxn ang="0">
                  <a:pos x="17" y="65"/>
                </a:cxn>
                <a:cxn ang="0">
                  <a:pos x="51" y="55"/>
                </a:cxn>
                <a:cxn ang="0">
                  <a:pos x="112" y="49"/>
                </a:cxn>
                <a:cxn ang="0">
                  <a:pos x="174" y="55"/>
                </a:cxn>
                <a:cxn ang="0">
                  <a:pos x="216" y="68"/>
                </a:cxn>
                <a:cxn ang="0">
                  <a:pos x="225" y="74"/>
                </a:cxn>
                <a:cxn ang="0">
                  <a:pos x="228" y="74"/>
                </a:cxn>
                <a:cxn ang="0">
                  <a:pos x="223" y="64"/>
                </a:cxn>
                <a:cxn ang="0">
                  <a:pos x="113" y="0"/>
                </a:cxn>
              </a:cxnLst>
              <a:rect l="0" t="0" r="r" b="b"/>
              <a:pathLst>
                <a:path w="228" h="77">
                  <a:moveTo>
                    <a:pt x="113" y="0"/>
                  </a:moveTo>
                  <a:cubicBezTo>
                    <a:pt x="72" y="0"/>
                    <a:pt x="46" y="14"/>
                    <a:pt x="30" y="30"/>
                  </a:cubicBezTo>
                  <a:cubicBezTo>
                    <a:pt x="30" y="30"/>
                    <a:pt x="30" y="30"/>
                    <a:pt x="30" y="30"/>
                  </a:cubicBezTo>
                  <a:cubicBezTo>
                    <a:pt x="29" y="31"/>
                    <a:pt x="29" y="32"/>
                    <a:pt x="31" y="32"/>
                  </a:cubicBezTo>
                  <a:cubicBezTo>
                    <a:pt x="66" y="17"/>
                    <a:pt x="105" y="26"/>
                    <a:pt x="118" y="40"/>
                  </a:cubicBezTo>
                  <a:cubicBezTo>
                    <a:pt x="118" y="41"/>
                    <a:pt x="118" y="41"/>
                    <a:pt x="117" y="41"/>
                  </a:cubicBezTo>
                  <a:cubicBezTo>
                    <a:pt x="105" y="41"/>
                    <a:pt x="94" y="40"/>
                    <a:pt x="71" y="44"/>
                  </a:cubicBezTo>
                  <a:cubicBezTo>
                    <a:pt x="59" y="45"/>
                    <a:pt x="47" y="47"/>
                    <a:pt x="38" y="50"/>
                  </a:cubicBezTo>
                  <a:cubicBezTo>
                    <a:pt x="23" y="54"/>
                    <a:pt x="12" y="59"/>
                    <a:pt x="5" y="63"/>
                  </a:cubicBezTo>
                  <a:cubicBezTo>
                    <a:pt x="3" y="64"/>
                    <a:pt x="3" y="65"/>
                    <a:pt x="2" y="66"/>
                  </a:cubicBezTo>
                  <a:cubicBezTo>
                    <a:pt x="2" y="68"/>
                    <a:pt x="2" y="68"/>
                    <a:pt x="1" y="69"/>
                  </a:cubicBezTo>
                  <a:cubicBezTo>
                    <a:pt x="1" y="72"/>
                    <a:pt x="0" y="74"/>
                    <a:pt x="0" y="74"/>
                  </a:cubicBezTo>
                  <a:cubicBezTo>
                    <a:pt x="0" y="76"/>
                    <a:pt x="2" y="75"/>
                    <a:pt x="3" y="75"/>
                  </a:cubicBezTo>
                  <a:cubicBezTo>
                    <a:pt x="4" y="73"/>
                    <a:pt x="9" y="68"/>
                    <a:pt x="17" y="65"/>
                  </a:cubicBezTo>
                  <a:cubicBezTo>
                    <a:pt x="25" y="61"/>
                    <a:pt x="37" y="57"/>
                    <a:pt x="51" y="55"/>
                  </a:cubicBezTo>
                  <a:cubicBezTo>
                    <a:pt x="69" y="51"/>
                    <a:pt x="91" y="49"/>
                    <a:pt x="112" y="49"/>
                  </a:cubicBezTo>
                  <a:cubicBezTo>
                    <a:pt x="135" y="49"/>
                    <a:pt x="157" y="51"/>
                    <a:pt x="174" y="55"/>
                  </a:cubicBezTo>
                  <a:cubicBezTo>
                    <a:pt x="192" y="58"/>
                    <a:pt x="206" y="63"/>
                    <a:pt x="216" y="68"/>
                  </a:cubicBezTo>
                  <a:cubicBezTo>
                    <a:pt x="220" y="70"/>
                    <a:pt x="222" y="72"/>
                    <a:pt x="225" y="74"/>
                  </a:cubicBezTo>
                  <a:cubicBezTo>
                    <a:pt x="228" y="77"/>
                    <a:pt x="228" y="75"/>
                    <a:pt x="228" y="74"/>
                  </a:cubicBezTo>
                  <a:cubicBezTo>
                    <a:pt x="228" y="74"/>
                    <a:pt x="227" y="71"/>
                    <a:pt x="223" y="64"/>
                  </a:cubicBezTo>
                  <a:cubicBezTo>
                    <a:pt x="212" y="42"/>
                    <a:pt x="180" y="0"/>
                    <a:pt x="113" y="0"/>
                  </a:cubicBezTo>
                </a:path>
              </a:pathLst>
            </a:custGeom>
            <a:solidFill>
              <a:srgbClr val="FFFFFF"/>
            </a:solidFill>
            <a:ln w="9525">
              <a:noFill/>
              <a:round/>
              <a:headEnd/>
              <a:tailEnd/>
            </a:ln>
          </p:spPr>
          <p:txBody>
            <a:bodyPr/>
            <a:lstStyle/>
            <a:p>
              <a:pPr>
                <a:defRPr/>
              </a:pPr>
              <a:endParaRPr lang="en-US"/>
            </a:p>
          </p:txBody>
        </p:sp>
        <p:sp>
          <p:nvSpPr>
            <p:cNvPr id="1071" name="Freeform 47"/>
            <p:cNvSpPr>
              <a:spLocks/>
            </p:cNvSpPr>
            <p:nvPr userDrawn="1"/>
          </p:nvSpPr>
          <p:spPr bwMode="auto">
            <a:xfrm>
              <a:off x="157" y="378"/>
              <a:ext cx="201" cy="46"/>
            </a:xfrm>
            <a:custGeom>
              <a:avLst/>
              <a:gdLst/>
              <a:ahLst/>
              <a:cxnLst>
                <a:cxn ang="0">
                  <a:pos x="0" y="27"/>
                </a:cxn>
                <a:cxn ang="0">
                  <a:pos x="123" y="56"/>
                </a:cxn>
                <a:cxn ang="0">
                  <a:pos x="246" y="27"/>
                </a:cxn>
                <a:cxn ang="0">
                  <a:pos x="245" y="12"/>
                </a:cxn>
                <a:cxn ang="0">
                  <a:pos x="245" y="12"/>
                </a:cxn>
                <a:cxn ang="0">
                  <a:pos x="228" y="8"/>
                </a:cxn>
                <a:cxn ang="0">
                  <a:pos x="227" y="0"/>
                </a:cxn>
                <a:cxn ang="0">
                  <a:pos x="223" y="4"/>
                </a:cxn>
                <a:cxn ang="0">
                  <a:pos x="121" y="19"/>
                </a:cxn>
                <a:cxn ang="0">
                  <a:pos x="15" y="0"/>
                </a:cxn>
                <a:cxn ang="0">
                  <a:pos x="15" y="13"/>
                </a:cxn>
                <a:cxn ang="0">
                  <a:pos x="154" y="32"/>
                </a:cxn>
                <a:cxn ang="0">
                  <a:pos x="158" y="33"/>
                </a:cxn>
                <a:cxn ang="0">
                  <a:pos x="157" y="35"/>
                </a:cxn>
                <a:cxn ang="0">
                  <a:pos x="0" y="17"/>
                </a:cxn>
                <a:cxn ang="0">
                  <a:pos x="0" y="27"/>
                </a:cxn>
              </a:cxnLst>
              <a:rect l="0" t="0" r="r" b="b"/>
              <a:pathLst>
                <a:path w="246" h="56">
                  <a:moveTo>
                    <a:pt x="0" y="27"/>
                  </a:moveTo>
                  <a:cubicBezTo>
                    <a:pt x="0" y="37"/>
                    <a:pt x="40" y="56"/>
                    <a:pt x="123" y="56"/>
                  </a:cubicBezTo>
                  <a:cubicBezTo>
                    <a:pt x="203" y="56"/>
                    <a:pt x="246" y="37"/>
                    <a:pt x="246" y="27"/>
                  </a:cubicBezTo>
                  <a:cubicBezTo>
                    <a:pt x="245" y="12"/>
                    <a:pt x="245" y="12"/>
                    <a:pt x="245" y="12"/>
                  </a:cubicBezTo>
                  <a:cubicBezTo>
                    <a:pt x="245" y="12"/>
                    <a:pt x="245" y="11"/>
                    <a:pt x="245" y="12"/>
                  </a:cubicBezTo>
                  <a:cubicBezTo>
                    <a:pt x="245" y="9"/>
                    <a:pt x="241" y="8"/>
                    <a:pt x="228" y="8"/>
                  </a:cubicBezTo>
                  <a:cubicBezTo>
                    <a:pt x="227" y="0"/>
                    <a:pt x="227" y="0"/>
                    <a:pt x="227" y="0"/>
                  </a:cubicBezTo>
                  <a:cubicBezTo>
                    <a:pt x="227" y="1"/>
                    <a:pt x="225" y="3"/>
                    <a:pt x="223" y="4"/>
                  </a:cubicBezTo>
                  <a:cubicBezTo>
                    <a:pt x="212" y="10"/>
                    <a:pt x="172" y="19"/>
                    <a:pt x="121" y="19"/>
                  </a:cubicBezTo>
                  <a:cubicBezTo>
                    <a:pt x="63" y="19"/>
                    <a:pt x="22" y="7"/>
                    <a:pt x="15" y="0"/>
                  </a:cubicBezTo>
                  <a:cubicBezTo>
                    <a:pt x="15" y="13"/>
                    <a:pt x="15" y="13"/>
                    <a:pt x="15" y="13"/>
                  </a:cubicBezTo>
                  <a:cubicBezTo>
                    <a:pt x="34" y="26"/>
                    <a:pt x="94" y="39"/>
                    <a:pt x="154" y="32"/>
                  </a:cubicBezTo>
                  <a:cubicBezTo>
                    <a:pt x="156" y="32"/>
                    <a:pt x="156" y="32"/>
                    <a:pt x="158" y="33"/>
                  </a:cubicBezTo>
                  <a:cubicBezTo>
                    <a:pt x="158" y="33"/>
                    <a:pt x="160" y="34"/>
                    <a:pt x="157" y="35"/>
                  </a:cubicBezTo>
                  <a:cubicBezTo>
                    <a:pt x="122" y="47"/>
                    <a:pt x="36" y="44"/>
                    <a:pt x="0" y="17"/>
                  </a:cubicBezTo>
                  <a:cubicBezTo>
                    <a:pt x="0" y="27"/>
                    <a:pt x="0" y="27"/>
                    <a:pt x="0" y="27"/>
                  </a:cubicBezTo>
                </a:path>
              </a:pathLst>
            </a:custGeom>
            <a:solidFill>
              <a:srgbClr val="FFFFFF"/>
            </a:solidFill>
            <a:ln w="9525">
              <a:noFill/>
              <a:round/>
              <a:headEnd/>
              <a:tailEnd/>
            </a:ln>
          </p:spPr>
          <p:txBody>
            <a:bodyPr/>
            <a:lstStyle/>
            <a:p>
              <a:pPr>
                <a:defRPr/>
              </a:pPr>
              <a:endParaRPr lang="en-US"/>
            </a:p>
          </p:txBody>
        </p:sp>
        <p:sp>
          <p:nvSpPr>
            <p:cNvPr id="1072" name="Freeform 48"/>
            <p:cNvSpPr>
              <a:spLocks/>
            </p:cNvSpPr>
            <p:nvPr userDrawn="1"/>
          </p:nvSpPr>
          <p:spPr bwMode="auto">
            <a:xfrm>
              <a:off x="297" y="244"/>
              <a:ext cx="1" cy="0"/>
            </a:xfrm>
            <a:custGeom>
              <a:avLst/>
              <a:gdLst/>
              <a:ahLst/>
              <a:cxnLst>
                <a:cxn ang="0">
                  <a:pos x="0" y="0"/>
                </a:cxn>
                <a:cxn ang="0">
                  <a:pos x="1" y="0"/>
                </a:cxn>
                <a:cxn ang="0">
                  <a:pos x="1" y="0"/>
                </a:cxn>
                <a:cxn ang="0">
                  <a:pos x="0" y="0"/>
                </a:cxn>
              </a:cxnLst>
              <a:rect l="0" t="0" r="r" b="b"/>
              <a:pathLst>
                <a:path w="1">
                  <a:moveTo>
                    <a:pt x="0" y="0"/>
                  </a:moveTo>
                  <a:cubicBezTo>
                    <a:pt x="1" y="0"/>
                    <a:pt x="1" y="0"/>
                    <a:pt x="1" y="0"/>
                  </a:cubicBezTo>
                  <a:cubicBezTo>
                    <a:pt x="1" y="0"/>
                    <a:pt x="1" y="0"/>
                    <a:pt x="1" y="0"/>
                  </a:cubicBezTo>
                  <a:cubicBezTo>
                    <a:pt x="1" y="0"/>
                    <a:pt x="0" y="0"/>
                    <a:pt x="0" y="0"/>
                  </a:cubicBezTo>
                  <a:close/>
                </a:path>
              </a:pathLst>
            </a:custGeom>
            <a:solidFill>
              <a:srgbClr val="FFFFFF"/>
            </a:solidFill>
            <a:ln w="9525">
              <a:noFill/>
              <a:round/>
              <a:headEnd/>
              <a:tailEnd/>
            </a:ln>
          </p:spPr>
          <p:txBody>
            <a:bodyPr/>
            <a:lstStyle/>
            <a:p>
              <a:pPr>
                <a:defRPr/>
              </a:pPr>
              <a:endParaRPr lang="en-US"/>
            </a:p>
          </p:txBody>
        </p:sp>
        <p:sp>
          <p:nvSpPr>
            <p:cNvPr id="1073" name="Freeform 49"/>
            <p:cNvSpPr>
              <a:spLocks/>
            </p:cNvSpPr>
            <p:nvPr userDrawn="1"/>
          </p:nvSpPr>
          <p:spPr bwMode="auto">
            <a:xfrm>
              <a:off x="296" y="245"/>
              <a:ext cx="0" cy="1"/>
            </a:xfrm>
            <a:custGeom>
              <a:avLst/>
              <a:gdLst/>
              <a:ahLst/>
              <a:cxnLst>
                <a:cxn ang="0">
                  <a:pos x="0" y="2"/>
                </a:cxn>
                <a:cxn ang="0">
                  <a:pos x="0" y="2"/>
                </a:cxn>
                <a:cxn ang="0">
                  <a:pos x="0" y="0"/>
                </a:cxn>
                <a:cxn ang="0">
                  <a:pos x="0" y="0"/>
                </a:cxn>
                <a:cxn ang="0">
                  <a:pos x="0" y="0"/>
                </a:cxn>
                <a:cxn ang="0">
                  <a:pos x="0" y="0"/>
                </a:cxn>
                <a:cxn ang="0">
                  <a:pos x="0" y="2"/>
                </a:cxn>
              </a:cxnLst>
              <a:rect l="0" t="0" r="r" b="b"/>
              <a:pathLst>
                <a:path h="2">
                  <a:moveTo>
                    <a:pt x="0" y="2"/>
                  </a:moveTo>
                  <a:cubicBezTo>
                    <a:pt x="0" y="2"/>
                    <a:pt x="0" y="2"/>
                    <a:pt x="0" y="2"/>
                  </a:cubicBezTo>
                  <a:cubicBezTo>
                    <a:pt x="0" y="0"/>
                    <a:pt x="0" y="0"/>
                    <a:pt x="0" y="0"/>
                  </a:cubicBezTo>
                  <a:cubicBezTo>
                    <a:pt x="0" y="0"/>
                    <a:pt x="0" y="0"/>
                    <a:pt x="0" y="0"/>
                  </a:cubicBezTo>
                  <a:cubicBezTo>
                    <a:pt x="0" y="0"/>
                    <a:pt x="0" y="0"/>
                    <a:pt x="0" y="0"/>
                  </a:cubicBezTo>
                  <a:cubicBezTo>
                    <a:pt x="0" y="0"/>
                    <a:pt x="0" y="0"/>
                    <a:pt x="0" y="0"/>
                  </a:cubicBezTo>
                  <a:lnTo>
                    <a:pt x="0" y="2"/>
                  </a:lnTo>
                  <a:close/>
                </a:path>
              </a:pathLst>
            </a:custGeom>
            <a:solidFill>
              <a:srgbClr val="FFFFFF"/>
            </a:solidFill>
            <a:ln w="9525">
              <a:noFill/>
              <a:round/>
              <a:headEnd/>
              <a:tailEnd/>
            </a:ln>
          </p:spPr>
          <p:txBody>
            <a:bodyPr/>
            <a:lstStyle/>
            <a:p>
              <a:pPr>
                <a:defRPr/>
              </a:pPr>
              <a:endParaRPr lang="en-US"/>
            </a:p>
          </p:txBody>
        </p:sp>
        <p:sp>
          <p:nvSpPr>
            <p:cNvPr id="1074" name="Rectangle 50"/>
            <p:cNvSpPr>
              <a:spLocks noChangeArrowheads="1"/>
            </p:cNvSpPr>
            <p:nvPr userDrawn="1"/>
          </p:nvSpPr>
          <p:spPr bwMode="auto">
            <a:xfrm>
              <a:off x="296" y="245"/>
              <a:ext cx="1" cy="1"/>
            </a:xfrm>
            <a:prstGeom prst="rect">
              <a:avLst/>
            </a:prstGeom>
            <a:solidFill>
              <a:srgbClr val="FFFFFF"/>
            </a:solidFill>
            <a:ln w="9525">
              <a:noFill/>
              <a:miter lim="800000"/>
              <a:headEnd/>
              <a:tailEnd/>
            </a:ln>
          </p:spPr>
          <p:txBody>
            <a:bodyPr/>
            <a:lstStyle/>
            <a:p>
              <a:pPr>
                <a:defRPr/>
              </a:pPr>
              <a:endParaRPr lang="en-US"/>
            </a:p>
          </p:txBody>
        </p:sp>
        <p:sp>
          <p:nvSpPr>
            <p:cNvPr id="1075" name="Freeform 51"/>
            <p:cNvSpPr>
              <a:spLocks/>
            </p:cNvSpPr>
            <p:nvPr userDrawn="1"/>
          </p:nvSpPr>
          <p:spPr bwMode="auto">
            <a:xfrm>
              <a:off x="278" y="243"/>
              <a:ext cx="1" cy="0"/>
            </a:xfrm>
            <a:custGeom>
              <a:avLst/>
              <a:gdLst/>
              <a:ahLst/>
              <a:cxnLst>
                <a:cxn ang="0">
                  <a:pos x="0" y="0"/>
                </a:cxn>
                <a:cxn ang="0">
                  <a:pos x="1" y="0"/>
                </a:cxn>
                <a:cxn ang="0">
                  <a:pos x="0" y="0"/>
                </a:cxn>
                <a:cxn ang="0">
                  <a:pos x="0" y="0"/>
                </a:cxn>
              </a:cxnLst>
              <a:rect l="0" t="0" r="r" b="b"/>
              <a:pathLst>
                <a:path w="1">
                  <a:moveTo>
                    <a:pt x="0" y="0"/>
                  </a:moveTo>
                  <a:cubicBezTo>
                    <a:pt x="0" y="0"/>
                    <a:pt x="1" y="0"/>
                    <a:pt x="1" y="0"/>
                  </a:cubicBezTo>
                  <a:cubicBezTo>
                    <a:pt x="0" y="0"/>
                    <a:pt x="0" y="0"/>
                    <a:pt x="0" y="0"/>
                  </a:cubicBezTo>
                  <a:cubicBezTo>
                    <a:pt x="0" y="0"/>
                    <a:pt x="0" y="0"/>
                    <a:pt x="0" y="0"/>
                  </a:cubicBezTo>
                  <a:close/>
                </a:path>
              </a:pathLst>
            </a:custGeom>
            <a:solidFill>
              <a:srgbClr val="FFFFFF"/>
            </a:solidFill>
            <a:ln w="9525">
              <a:noFill/>
              <a:round/>
              <a:headEnd/>
              <a:tailEnd/>
            </a:ln>
          </p:spPr>
          <p:txBody>
            <a:bodyPr/>
            <a:lstStyle/>
            <a:p>
              <a:pPr>
                <a:defRPr/>
              </a:pPr>
              <a:endParaRPr lang="en-US"/>
            </a:p>
          </p:txBody>
        </p:sp>
        <p:sp>
          <p:nvSpPr>
            <p:cNvPr id="1076" name="Rectangle 52"/>
            <p:cNvSpPr>
              <a:spLocks noChangeArrowheads="1"/>
            </p:cNvSpPr>
            <p:nvPr userDrawn="1"/>
          </p:nvSpPr>
          <p:spPr bwMode="auto">
            <a:xfrm>
              <a:off x="296" y="246"/>
              <a:ext cx="1" cy="1"/>
            </a:xfrm>
            <a:prstGeom prst="rect">
              <a:avLst/>
            </a:prstGeom>
            <a:solidFill>
              <a:srgbClr val="FFFFFF"/>
            </a:solidFill>
            <a:ln w="9525">
              <a:noFill/>
              <a:miter lim="800000"/>
              <a:headEnd/>
              <a:tailEnd/>
            </a:ln>
          </p:spPr>
          <p:txBody>
            <a:bodyPr/>
            <a:lstStyle/>
            <a:p>
              <a:pPr>
                <a:defRPr/>
              </a:pPr>
              <a:endParaRPr lang="en-US"/>
            </a:p>
          </p:txBody>
        </p:sp>
        <p:sp>
          <p:nvSpPr>
            <p:cNvPr id="1077" name="Freeform 53"/>
            <p:cNvSpPr>
              <a:spLocks/>
            </p:cNvSpPr>
            <p:nvPr userDrawn="1"/>
          </p:nvSpPr>
          <p:spPr bwMode="auto">
            <a:xfrm>
              <a:off x="278" y="239"/>
              <a:ext cx="21" cy="146"/>
            </a:xfrm>
            <a:custGeom>
              <a:avLst/>
              <a:gdLst/>
              <a:ahLst/>
              <a:cxnLst>
                <a:cxn ang="0">
                  <a:pos x="24" y="0"/>
                </a:cxn>
                <a:cxn ang="0">
                  <a:pos x="1" y="0"/>
                </a:cxn>
                <a:cxn ang="0">
                  <a:pos x="0" y="2"/>
                </a:cxn>
                <a:cxn ang="0">
                  <a:pos x="0" y="4"/>
                </a:cxn>
                <a:cxn ang="0">
                  <a:pos x="1" y="6"/>
                </a:cxn>
                <a:cxn ang="0">
                  <a:pos x="8" y="6"/>
                </a:cxn>
                <a:cxn ang="0">
                  <a:pos x="9" y="6"/>
                </a:cxn>
                <a:cxn ang="0">
                  <a:pos x="8" y="8"/>
                </a:cxn>
                <a:cxn ang="0">
                  <a:pos x="4" y="10"/>
                </a:cxn>
                <a:cxn ang="0">
                  <a:pos x="3" y="12"/>
                </a:cxn>
                <a:cxn ang="0">
                  <a:pos x="3" y="175"/>
                </a:cxn>
                <a:cxn ang="0">
                  <a:pos x="13" y="178"/>
                </a:cxn>
                <a:cxn ang="0">
                  <a:pos x="23" y="175"/>
                </a:cxn>
                <a:cxn ang="0">
                  <a:pos x="23" y="7"/>
                </a:cxn>
                <a:cxn ang="0">
                  <a:pos x="23" y="6"/>
                </a:cxn>
                <a:cxn ang="0">
                  <a:pos x="24" y="6"/>
                </a:cxn>
                <a:cxn ang="0">
                  <a:pos x="25" y="4"/>
                </a:cxn>
                <a:cxn ang="0">
                  <a:pos x="25" y="2"/>
                </a:cxn>
                <a:cxn ang="0">
                  <a:pos x="24" y="0"/>
                </a:cxn>
              </a:cxnLst>
              <a:rect l="0" t="0" r="r" b="b"/>
              <a:pathLst>
                <a:path w="25" h="178">
                  <a:moveTo>
                    <a:pt x="24" y="0"/>
                  </a:moveTo>
                  <a:cubicBezTo>
                    <a:pt x="1" y="0"/>
                    <a:pt x="1" y="0"/>
                    <a:pt x="1" y="0"/>
                  </a:cubicBezTo>
                  <a:cubicBezTo>
                    <a:pt x="0" y="0"/>
                    <a:pt x="0" y="0"/>
                    <a:pt x="0" y="2"/>
                  </a:cubicBezTo>
                  <a:cubicBezTo>
                    <a:pt x="0" y="4"/>
                    <a:pt x="0" y="4"/>
                    <a:pt x="0" y="4"/>
                  </a:cubicBezTo>
                  <a:cubicBezTo>
                    <a:pt x="0" y="5"/>
                    <a:pt x="0" y="6"/>
                    <a:pt x="1" y="6"/>
                  </a:cubicBezTo>
                  <a:cubicBezTo>
                    <a:pt x="8" y="6"/>
                    <a:pt x="8" y="6"/>
                    <a:pt x="8" y="6"/>
                  </a:cubicBezTo>
                  <a:cubicBezTo>
                    <a:pt x="9" y="6"/>
                    <a:pt x="9" y="6"/>
                    <a:pt x="9" y="6"/>
                  </a:cubicBezTo>
                  <a:cubicBezTo>
                    <a:pt x="9" y="7"/>
                    <a:pt x="8" y="8"/>
                    <a:pt x="8" y="8"/>
                  </a:cubicBezTo>
                  <a:cubicBezTo>
                    <a:pt x="4" y="10"/>
                    <a:pt x="4" y="10"/>
                    <a:pt x="4" y="10"/>
                  </a:cubicBezTo>
                  <a:cubicBezTo>
                    <a:pt x="4" y="10"/>
                    <a:pt x="3" y="11"/>
                    <a:pt x="3" y="12"/>
                  </a:cubicBezTo>
                  <a:cubicBezTo>
                    <a:pt x="3" y="175"/>
                    <a:pt x="3" y="175"/>
                    <a:pt x="3" y="175"/>
                  </a:cubicBezTo>
                  <a:cubicBezTo>
                    <a:pt x="4" y="178"/>
                    <a:pt x="8" y="178"/>
                    <a:pt x="13" y="178"/>
                  </a:cubicBezTo>
                  <a:cubicBezTo>
                    <a:pt x="17" y="178"/>
                    <a:pt x="22" y="178"/>
                    <a:pt x="23" y="175"/>
                  </a:cubicBezTo>
                  <a:cubicBezTo>
                    <a:pt x="23" y="175"/>
                    <a:pt x="22" y="20"/>
                    <a:pt x="23" y="7"/>
                  </a:cubicBezTo>
                  <a:cubicBezTo>
                    <a:pt x="23" y="6"/>
                    <a:pt x="23" y="6"/>
                    <a:pt x="23" y="6"/>
                  </a:cubicBezTo>
                  <a:cubicBezTo>
                    <a:pt x="23" y="6"/>
                    <a:pt x="24" y="6"/>
                    <a:pt x="24" y="6"/>
                  </a:cubicBezTo>
                  <a:cubicBezTo>
                    <a:pt x="25" y="6"/>
                    <a:pt x="25" y="5"/>
                    <a:pt x="25" y="4"/>
                  </a:cubicBezTo>
                  <a:cubicBezTo>
                    <a:pt x="25" y="2"/>
                    <a:pt x="25" y="2"/>
                    <a:pt x="25" y="2"/>
                  </a:cubicBezTo>
                  <a:cubicBezTo>
                    <a:pt x="25" y="1"/>
                    <a:pt x="25" y="0"/>
                    <a:pt x="24" y="0"/>
                  </a:cubicBezTo>
                  <a:close/>
                </a:path>
              </a:pathLst>
            </a:custGeom>
            <a:solidFill>
              <a:srgbClr val="FFFFFF"/>
            </a:solidFill>
            <a:ln w="9525">
              <a:noFill/>
              <a:round/>
              <a:headEnd/>
              <a:tailEnd/>
            </a:ln>
          </p:spPr>
          <p:txBody>
            <a:bodyPr/>
            <a:lstStyle/>
            <a:p>
              <a:pPr>
                <a:defRPr/>
              </a:pPr>
              <a:endParaRPr lang="en-US"/>
            </a:p>
          </p:txBody>
        </p:sp>
        <p:sp>
          <p:nvSpPr>
            <p:cNvPr id="1078" name="Freeform 54"/>
            <p:cNvSpPr>
              <a:spLocks/>
            </p:cNvSpPr>
            <p:nvPr userDrawn="1"/>
          </p:nvSpPr>
          <p:spPr bwMode="auto">
            <a:xfrm>
              <a:off x="243" y="330"/>
              <a:ext cx="26" cy="47"/>
            </a:xfrm>
            <a:custGeom>
              <a:avLst/>
              <a:gdLst/>
              <a:ahLst/>
              <a:cxnLst>
                <a:cxn ang="0">
                  <a:pos x="30" y="2"/>
                </a:cxn>
                <a:cxn ang="0">
                  <a:pos x="30" y="1"/>
                </a:cxn>
                <a:cxn ang="0">
                  <a:pos x="32" y="1"/>
                </a:cxn>
                <a:cxn ang="0">
                  <a:pos x="32" y="0"/>
                </a:cxn>
                <a:cxn ang="0">
                  <a:pos x="0" y="0"/>
                </a:cxn>
                <a:cxn ang="0">
                  <a:pos x="0" y="1"/>
                </a:cxn>
                <a:cxn ang="0">
                  <a:pos x="2" y="1"/>
                </a:cxn>
                <a:cxn ang="0">
                  <a:pos x="2" y="2"/>
                </a:cxn>
                <a:cxn ang="0">
                  <a:pos x="4" y="6"/>
                </a:cxn>
                <a:cxn ang="0">
                  <a:pos x="5" y="6"/>
                </a:cxn>
                <a:cxn ang="0">
                  <a:pos x="7" y="7"/>
                </a:cxn>
                <a:cxn ang="0">
                  <a:pos x="14" y="7"/>
                </a:cxn>
                <a:cxn ang="0">
                  <a:pos x="16" y="7"/>
                </a:cxn>
                <a:cxn ang="0">
                  <a:pos x="15" y="9"/>
                </a:cxn>
                <a:cxn ang="0">
                  <a:pos x="6" y="15"/>
                </a:cxn>
                <a:cxn ang="0">
                  <a:pos x="5" y="17"/>
                </a:cxn>
                <a:cxn ang="0">
                  <a:pos x="5" y="18"/>
                </a:cxn>
                <a:cxn ang="0">
                  <a:pos x="5" y="48"/>
                </a:cxn>
                <a:cxn ang="0">
                  <a:pos x="2" y="49"/>
                </a:cxn>
                <a:cxn ang="0">
                  <a:pos x="2" y="56"/>
                </a:cxn>
                <a:cxn ang="0">
                  <a:pos x="30" y="56"/>
                </a:cxn>
                <a:cxn ang="0">
                  <a:pos x="30" y="49"/>
                </a:cxn>
                <a:cxn ang="0">
                  <a:pos x="27" y="48"/>
                </a:cxn>
                <a:cxn ang="0">
                  <a:pos x="27" y="7"/>
                </a:cxn>
                <a:cxn ang="0">
                  <a:pos x="30" y="2"/>
                </a:cxn>
              </a:cxnLst>
              <a:rect l="0" t="0" r="r" b="b"/>
              <a:pathLst>
                <a:path w="32" h="57">
                  <a:moveTo>
                    <a:pt x="30" y="2"/>
                  </a:moveTo>
                  <a:cubicBezTo>
                    <a:pt x="30" y="1"/>
                    <a:pt x="30" y="1"/>
                    <a:pt x="30" y="1"/>
                  </a:cubicBezTo>
                  <a:cubicBezTo>
                    <a:pt x="32" y="1"/>
                    <a:pt x="32" y="1"/>
                    <a:pt x="32" y="1"/>
                  </a:cubicBezTo>
                  <a:cubicBezTo>
                    <a:pt x="32" y="0"/>
                    <a:pt x="32" y="0"/>
                    <a:pt x="32" y="0"/>
                  </a:cubicBezTo>
                  <a:cubicBezTo>
                    <a:pt x="0" y="0"/>
                    <a:pt x="0" y="0"/>
                    <a:pt x="0" y="0"/>
                  </a:cubicBezTo>
                  <a:cubicBezTo>
                    <a:pt x="0" y="1"/>
                    <a:pt x="0" y="1"/>
                    <a:pt x="0" y="1"/>
                  </a:cubicBezTo>
                  <a:cubicBezTo>
                    <a:pt x="2" y="1"/>
                    <a:pt x="2" y="1"/>
                    <a:pt x="2" y="1"/>
                  </a:cubicBezTo>
                  <a:cubicBezTo>
                    <a:pt x="2" y="2"/>
                    <a:pt x="2" y="2"/>
                    <a:pt x="2" y="2"/>
                  </a:cubicBezTo>
                  <a:cubicBezTo>
                    <a:pt x="4" y="6"/>
                    <a:pt x="4" y="6"/>
                    <a:pt x="4" y="6"/>
                  </a:cubicBezTo>
                  <a:cubicBezTo>
                    <a:pt x="4" y="6"/>
                    <a:pt x="5" y="6"/>
                    <a:pt x="5" y="6"/>
                  </a:cubicBezTo>
                  <a:cubicBezTo>
                    <a:pt x="5" y="7"/>
                    <a:pt x="6" y="7"/>
                    <a:pt x="7" y="7"/>
                  </a:cubicBezTo>
                  <a:cubicBezTo>
                    <a:pt x="15" y="7"/>
                    <a:pt x="13" y="7"/>
                    <a:pt x="14" y="7"/>
                  </a:cubicBezTo>
                  <a:cubicBezTo>
                    <a:pt x="15" y="7"/>
                    <a:pt x="16" y="7"/>
                    <a:pt x="16" y="7"/>
                  </a:cubicBezTo>
                  <a:cubicBezTo>
                    <a:pt x="16" y="8"/>
                    <a:pt x="17" y="8"/>
                    <a:pt x="15" y="9"/>
                  </a:cubicBezTo>
                  <a:cubicBezTo>
                    <a:pt x="13" y="11"/>
                    <a:pt x="8" y="14"/>
                    <a:pt x="6" y="15"/>
                  </a:cubicBezTo>
                  <a:cubicBezTo>
                    <a:pt x="6" y="16"/>
                    <a:pt x="5" y="16"/>
                    <a:pt x="5" y="17"/>
                  </a:cubicBezTo>
                  <a:cubicBezTo>
                    <a:pt x="5" y="17"/>
                    <a:pt x="5" y="18"/>
                    <a:pt x="5" y="18"/>
                  </a:cubicBezTo>
                  <a:cubicBezTo>
                    <a:pt x="5" y="48"/>
                    <a:pt x="5" y="48"/>
                    <a:pt x="5" y="48"/>
                  </a:cubicBezTo>
                  <a:cubicBezTo>
                    <a:pt x="2" y="49"/>
                    <a:pt x="2" y="49"/>
                    <a:pt x="2" y="49"/>
                  </a:cubicBezTo>
                  <a:cubicBezTo>
                    <a:pt x="2" y="49"/>
                    <a:pt x="1" y="55"/>
                    <a:pt x="2" y="56"/>
                  </a:cubicBezTo>
                  <a:cubicBezTo>
                    <a:pt x="3" y="57"/>
                    <a:pt x="29" y="57"/>
                    <a:pt x="30" y="56"/>
                  </a:cubicBezTo>
                  <a:cubicBezTo>
                    <a:pt x="31" y="55"/>
                    <a:pt x="30" y="49"/>
                    <a:pt x="30" y="49"/>
                  </a:cubicBezTo>
                  <a:cubicBezTo>
                    <a:pt x="27" y="48"/>
                    <a:pt x="27" y="48"/>
                    <a:pt x="27" y="48"/>
                  </a:cubicBezTo>
                  <a:cubicBezTo>
                    <a:pt x="27" y="7"/>
                    <a:pt x="27" y="7"/>
                    <a:pt x="27" y="7"/>
                  </a:cubicBezTo>
                  <a:lnTo>
                    <a:pt x="30" y="2"/>
                  </a:lnTo>
                  <a:close/>
                </a:path>
              </a:pathLst>
            </a:custGeom>
            <a:solidFill>
              <a:srgbClr val="FFFFFF"/>
            </a:solidFill>
            <a:ln w="9525">
              <a:noFill/>
              <a:round/>
              <a:headEnd/>
              <a:tailEnd/>
            </a:ln>
          </p:spPr>
          <p:txBody>
            <a:bodyPr/>
            <a:lstStyle/>
            <a:p>
              <a:pPr>
                <a:defRPr/>
              </a:pPr>
              <a:endParaRPr lang="en-US"/>
            </a:p>
          </p:txBody>
        </p:sp>
        <p:sp>
          <p:nvSpPr>
            <p:cNvPr id="1079" name="Freeform 55"/>
            <p:cNvSpPr>
              <a:spLocks/>
            </p:cNvSpPr>
            <p:nvPr userDrawn="1"/>
          </p:nvSpPr>
          <p:spPr bwMode="auto">
            <a:xfrm>
              <a:off x="314" y="246"/>
              <a:ext cx="21" cy="133"/>
            </a:xfrm>
            <a:custGeom>
              <a:avLst/>
              <a:gdLst/>
              <a:ahLst/>
              <a:cxnLst>
                <a:cxn ang="0">
                  <a:pos x="24" y="0"/>
                </a:cxn>
                <a:cxn ang="0">
                  <a:pos x="1" y="0"/>
                </a:cxn>
                <a:cxn ang="0">
                  <a:pos x="0" y="1"/>
                </a:cxn>
                <a:cxn ang="0">
                  <a:pos x="0" y="4"/>
                </a:cxn>
                <a:cxn ang="0">
                  <a:pos x="1" y="6"/>
                </a:cxn>
                <a:cxn ang="0">
                  <a:pos x="8" y="6"/>
                </a:cxn>
                <a:cxn ang="0">
                  <a:pos x="9" y="6"/>
                </a:cxn>
                <a:cxn ang="0">
                  <a:pos x="8" y="8"/>
                </a:cxn>
                <a:cxn ang="0">
                  <a:pos x="4" y="10"/>
                </a:cxn>
                <a:cxn ang="0">
                  <a:pos x="3" y="12"/>
                </a:cxn>
                <a:cxn ang="0">
                  <a:pos x="3" y="159"/>
                </a:cxn>
                <a:cxn ang="0">
                  <a:pos x="13" y="162"/>
                </a:cxn>
                <a:cxn ang="0">
                  <a:pos x="23" y="159"/>
                </a:cxn>
                <a:cxn ang="0">
                  <a:pos x="23" y="7"/>
                </a:cxn>
                <a:cxn ang="0">
                  <a:pos x="23" y="6"/>
                </a:cxn>
                <a:cxn ang="0">
                  <a:pos x="24" y="6"/>
                </a:cxn>
                <a:cxn ang="0">
                  <a:pos x="25" y="4"/>
                </a:cxn>
                <a:cxn ang="0">
                  <a:pos x="25" y="1"/>
                </a:cxn>
                <a:cxn ang="0">
                  <a:pos x="24" y="0"/>
                </a:cxn>
              </a:cxnLst>
              <a:rect l="0" t="0" r="r" b="b"/>
              <a:pathLst>
                <a:path w="25" h="162">
                  <a:moveTo>
                    <a:pt x="24" y="0"/>
                  </a:moveTo>
                  <a:cubicBezTo>
                    <a:pt x="1" y="0"/>
                    <a:pt x="1" y="0"/>
                    <a:pt x="1" y="0"/>
                  </a:cubicBezTo>
                  <a:cubicBezTo>
                    <a:pt x="0" y="0"/>
                    <a:pt x="0" y="0"/>
                    <a:pt x="0" y="1"/>
                  </a:cubicBezTo>
                  <a:cubicBezTo>
                    <a:pt x="0" y="4"/>
                    <a:pt x="0" y="4"/>
                    <a:pt x="0" y="4"/>
                  </a:cubicBezTo>
                  <a:cubicBezTo>
                    <a:pt x="0" y="5"/>
                    <a:pt x="0" y="6"/>
                    <a:pt x="1" y="6"/>
                  </a:cubicBezTo>
                  <a:cubicBezTo>
                    <a:pt x="8" y="6"/>
                    <a:pt x="8" y="6"/>
                    <a:pt x="8" y="6"/>
                  </a:cubicBezTo>
                  <a:cubicBezTo>
                    <a:pt x="9" y="6"/>
                    <a:pt x="9" y="6"/>
                    <a:pt x="9" y="6"/>
                  </a:cubicBezTo>
                  <a:cubicBezTo>
                    <a:pt x="9" y="7"/>
                    <a:pt x="8" y="7"/>
                    <a:pt x="8" y="8"/>
                  </a:cubicBezTo>
                  <a:cubicBezTo>
                    <a:pt x="4" y="10"/>
                    <a:pt x="4" y="10"/>
                    <a:pt x="4" y="10"/>
                  </a:cubicBezTo>
                  <a:cubicBezTo>
                    <a:pt x="4" y="10"/>
                    <a:pt x="3" y="11"/>
                    <a:pt x="3" y="12"/>
                  </a:cubicBezTo>
                  <a:cubicBezTo>
                    <a:pt x="3" y="159"/>
                    <a:pt x="3" y="159"/>
                    <a:pt x="3" y="159"/>
                  </a:cubicBezTo>
                  <a:cubicBezTo>
                    <a:pt x="3" y="161"/>
                    <a:pt x="8" y="162"/>
                    <a:pt x="13" y="162"/>
                  </a:cubicBezTo>
                  <a:cubicBezTo>
                    <a:pt x="17" y="162"/>
                    <a:pt x="22" y="161"/>
                    <a:pt x="23" y="159"/>
                  </a:cubicBezTo>
                  <a:cubicBezTo>
                    <a:pt x="23" y="159"/>
                    <a:pt x="22" y="20"/>
                    <a:pt x="23" y="7"/>
                  </a:cubicBezTo>
                  <a:cubicBezTo>
                    <a:pt x="23" y="6"/>
                    <a:pt x="23" y="6"/>
                    <a:pt x="23" y="6"/>
                  </a:cubicBezTo>
                  <a:cubicBezTo>
                    <a:pt x="23" y="6"/>
                    <a:pt x="24" y="6"/>
                    <a:pt x="24" y="6"/>
                  </a:cubicBezTo>
                  <a:cubicBezTo>
                    <a:pt x="25" y="6"/>
                    <a:pt x="25" y="5"/>
                    <a:pt x="25" y="4"/>
                  </a:cubicBezTo>
                  <a:cubicBezTo>
                    <a:pt x="25" y="1"/>
                    <a:pt x="25" y="1"/>
                    <a:pt x="25" y="1"/>
                  </a:cubicBezTo>
                  <a:cubicBezTo>
                    <a:pt x="25" y="0"/>
                    <a:pt x="25" y="0"/>
                    <a:pt x="24" y="0"/>
                  </a:cubicBezTo>
                  <a:close/>
                </a:path>
              </a:pathLst>
            </a:custGeom>
            <a:solidFill>
              <a:srgbClr val="FFFFFF"/>
            </a:solidFill>
            <a:ln w="9525">
              <a:noFill/>
              <a:round/>
              <a:headEnd/>
              <a:tailEnd/>
            </a:ln>
          </p:spPr>
          <p:txBody>
            <a:bodyPr/>
            <a:lstStyle/>
            <a:p>
              <a:pPr>
                <a:defRPr/>
              </a:pPr>
              <a:endParaRPr lang="en-US"/>
            </a:p>
          </p:txBody>
        </p:sp>
        <p:sp>
          <p:nvSpPr>
            <p:cNvPr id="1080" name="Freeform 56"/>
            <p:cNvSpPr>
              <a:spLocks/>
            </p:cNvSpPr>
            <p:nvPr userDrawn="1"/>
          </p:nvSpPr>
          <p:spPr bwMode="auto">
            <a:xfrm>
              <a:off x="212" y="239"/>
              <a:ext cx="21" cy="146"/>
            </a:xfrm>
            <a:custGeom>
              <a:avLst/>
              <a:gdLst/>
              <a:ahLst/>
              <a:cxnLst>
                <a:cxn ang="0">
                  <a:pos x="24" y="0"/>
                </a:cxn>
                <a:cxn ang="0">
                  <a:pos x="1" y="0"/>
                </a:cxn>
                <a:cxn ang="0">
                  <a:pos x="0" y="2"/>
                </a:cxn>
                <a:cxn ang="0">
                  <a:pos x="0" y="4"/>
                </a:cxn>
                <a:cxn ang="0">
                  <a:pos x="1" y="6"/>
                </a:cxn>
                <a:cxn ang="0">
                  <a:pos x="8" y="6"/>
                </a:cxn>
                <a:cxn ang="0">
                  <a:pos x="9" y="6"/>
                </a:cxn>
                <a:cxn ang="0">
                  <a:pos x="8" y="8"/>
                </a:cxn>
                <a:cxn ang="0">
                  <a:pos x="4" y="10"/>
                </a:cxn>
                <a:cxn ang="0">
                  <a:pos x="3" y="12"/>
                </a:cxn>
                <a:cxn ang="0">
                  <a:pos x="3" y="175"/>
                </a:cxn>
                <a:cxn ang="0">
                  <a:pos x="13" y="178"/>
                </a:cxn>
                <a:cxn ang="0">
                  <a:pos x="23" y="175"/>
                </a:cxn>
                <a:cxn ang="0">
                  <a:pos x="23" y="7"/>
                </a:cxn>
                <a:cxn ang="0">
                  <a:pos x="23" y="6"/>
                </a:cxn>
                <a:cxn ang="0">
                  <a:pos x="24" y="6"/>
                </a:cxn>
                <a:cxn ang="0">
                  <a:pos x="25" y="4"/>
                </a:cxn>
                <a:cxn ang="0">
                  <a:pos x="25" y="2"/>
                </a:cxn>
                <a:cxn ang="0">
                  <a:pos x="24" y="0"/>
                </a:cxn>
              </a:cxnLst>
              <a:rect l="0" t="0" r="r" b="b"/>
              <a:pathLst>
                <a:path w="25" h="178">
                  <a:moveTo>
                    <a:pt x="24" y="0"/>
                  </a:moveTo>
                  <a:cubicBezTo>
                    <a:pt x="1" y="0"/>
                    <a:pt x="1" y="0"/>
                    <a:pt x="1" y="0"/>
                  </a:cubicBezTo>
                  <a:cubicBezTo>
                    <a:pt x="0" y="0"/>
                    <a:pt x="0" y="0"/>
                    <a:pt x="0" y="2"/>
                  </a:cubicBezTo>
                  <a:cubicBezTo>
                    <a:pt x="0" y="4"/>
                    <a:pt x="0" y="4"/>
                    <a:pt x="0" y="4"/>
                  </a:cubicBezTo>
                  <a:cubicBezTo>
                    <a:pt x="0" y="5"/>
                    <a:pt x="0" y="6"/>
                    <a:pt x="1" y="6"/>
                  </a:cubicBezTo>
                  <a:cubicBezTo>
                    <a:pt x="8" y="6"/>
                    <a:pt x="8" y="6"/>
                    <a:pt x="8" y="6"/>
                  </a:cubicBezTo>
                  <a:cubicBezTo>
                    <a:pt x="9" y="6"/>
                    <a:pt x="9" y="6"/>
                    <a:pt x="9" y="6"/>
                  </a:cubicBezTo>
                  <a:cubicBezTo>
                    <a:pt x="9" y="7"/>
                    <a:pt x="8" y="8"/>
                    <a:pt x="8" y="8"/>
                  </a:cubicBezTo>
                  <a:cubicBezTo>
                    <a:pt x="4" y="10"/>
                    <a:pt x="4" y="10"/>
                    <a:pt x="4" y="10"/>
                  </a:cubicBezTo>
                  <a:cubicBezTo>
                    <a:pt x="4" y="10"/>
                    <a:pt x="3" y="11"/>
                    <a:pt x="3" y="12"/>
                  </a:cubicBezTo>
                  <a:cubicBezTo>
                    <a:pt x="3" y="175"/>
                    <a:pt x="3" y="175"/>
                    <a:pt x="3" y="175"/>
                  </a:cubicBezTo>
                  <a:cubicBezTo>
                    <a:pt x="4" y="178"/>
                    <a:pt x="8" y="178"/>
                    <a:pt x="13" y="178"/>
                  </a:cubicBezTo>
                  <a:cubicBezTo>
                    <a:pt x="17" y="178"/>
                    <a:pt x="22" y="178"/>
                    <a:pt x="23" y="175"/>
                  </a:cubicBezTo>
                  <a:cubicBezTo>
                    <a:pt x="23" y="175"/>
                    <a:pt x="22" y="20"/>
                    <a:pt x="23" y="7"/>
                  </a:cubicBezTo>
                  <a:cubicBezTo>
                    <a:pt x="23" y="6"/>
                    <a:pt x="23" y="6"/>
                    <a:pt x="23" y="6"/>
                  </a:cubicBezTo>
                  <a:cubicBezTo>
                    <a:pt x="23" y="6"/>
                    <a:pt x="24" y="6"/>
                    <a:pt x="24" y="6"/>
                  </a:cubicBezTo>
                  <a:cubicBezTo>
                    <a:pt x="25" y="6"/>
                    <a:pt x="25" y="5"/>
                    <a:pt x="25" y="4"/>
                  </a:cubicBezTo>
                  <a:cubicBezTo>
                    <a:pt x="25" y="2"/>
                    <a:pt x="25" y="2"/>
                    <a:pt x="25" y="2"/>
                  </a:cubicBezTo>
                  <a:cubicBezTo>
                    <a:pt x="25" y="1"/>
                    <a:pt x="25" y="0"/>
                    <a:pt x="24" y="0"/>
                  </a:cubicBezTo>
                  <a:close/>
                </a:path>
              </a:pathLst>
            </a:custGeom>
            <a:solidFill>
              <a:srgbClr val="FFFFFF"/>
            </a:solidFill>
            <a:ln w="9525">
              <a:noFill/>
              <a:round/>
              <a:headEnd/>
              <a:tailEnd/>
            </a:ln>
          </p:spPr>
          <p:txBody>
            <a:bodyPr/>
            <a:lstStyle/>
            <a:p>
              <a:pPr>
                <a:defRPr/>
              </a:pPr>
              <a:endParaRPr lang="en-US"/>
            </a:p>
          </p:txBody>
        </p:sp>
        <p:sp>
          <p:nvSpPr>
            <p:cNvPr id="1081" name="Freeform 57"/>
            <p:cNvSpPr>
              <a:spLocks/>
            </p:cNvSpPr>
            <p:nvPr userDrawn="1"/>
          </p:nvSpPr>
          <p:spPr bwMode="auto">
            <a:xfrm>
              <a:off x="176" y="246"/>
              <a:ext cx="21" cy="133"/>
            </a:xfrm>
            <a:custGeom>
              <a:avLst/>
              <a:gdLst/>
              <a:ahLst/>
              <a:cxnLst>
                <a:cxn ang="0">
                  <a:pos x="25" y="0"/>
                </a:cxn>
                <a:cxn ang="0">
                  <a:pos x="2" y="0"/>
                </a:cxn>
                <a:cxn ang="0">
                  <a:pos x="0" y="2"/>
                </a:cxn>
                <a:cxn ang="0">
                  <a:pos x="0" y="4"/>
                </a:cxn>
                <a:cxn ang="0">
                  <a:pos x="2" y="6"/>
                </a:cxn>
                <a:cxn ang="0">
                  <a:pos x="9" y="6"/>
                </a:cxn>
                <a:cxn ang="0">
                  <a:pos x="10" y="6"/>
                </a:cxn>
                <a:cxn ang="0">
                  <a:pos x="9" y="8"/>
                </a:cxn>
                <a:cxn ang="0">
                  <a:pos x="5" y="10"/>
                </a:cxn>
                <a:cxn ang="0">
                  <a:pos x="4" y="13"/>
                </a:cxn>
                <a:cxn ang="0">
                  <a:pos x="4" y="159"/>
                </a:cxn>
                <a:cxn ang="0">
                  <a:pos x="14" y="162"/>
                </a:cxn>
                <a:cxn ang="0">
                  <a:pos x="23" y="159"/>
                </a:cxn>
                <a:cxn ang="0">
                  <a:pos x="23" y="7"/>
                </a:cxn>
                <a:cxn ang="0">
                  <a:pos x="24" y="6"/>
                </a:cxn>
                <a:cxn ang="0">
                  <a:pos x="25" y="6"/>
                </a:cxn>
                <a:cxn ang="0">
                  <a:pos x="26" y="5"/>
                </a:cxn>
                <a:cxn ang="0">
                  <a:pos x="26" y="2"/>
                </a:cxn>
                <a:cxn ang="0">
                  <a:pos x="25" y="0"/>
                </a:cxn>
              </a:cxnLst>
              <a:rect l="0" t="0" r="r" b="b"/>
              <a:pathLst>
                <a:path w="26" h="162">
                  <a:moveTo>
                    <a:pt x="25" y="0"/>
                  </a:moveTo>
                  <a:cubicBezTo>
                    <a:pt x="2" y="0"/>
                    <a:pt x="2" y="0"/>
                    <a:pt x="2" y="0"/>
                  </a:cubicBezTo>
                  <a:cubicBezTo>
                    <a:pt x="1" y="0"/>
                    <a:pt x="0" y="1"/>
                    <a:pt x="0" y="2"/>
                  </a:cubicBezTo>
                  <a:cubicBezTo>
                    <a:pt x="0" y="4"/>
                    <a:pt x="0" y="4"/>
                    <a:pt x="0" y="4"/>
                  </a:cubicBezTo>
                  <a:cubicBezTo>
                    <a:pt x="0" y="6"/>
                    <a:pt x="1" y="6"/>
                    <a:pt x="2" y="6"/>
                  </a:cubicBezTo>
                  <a:cubicBezTo>
                    <a:pt x="9" y="6"/>
                    <a:pt x="9" y="6"/>
                    <a:pt x="9" y="6"/>
                  </a:cubicBezTo>
                  <a:cubicBezTo>
                    <a:pt x="10" y="6"/>
                    <a:pt x="10" y="6"/>
                    <a:pt x="10" y="6"/>
                  </a:cubicBezTo>
                  <a:cubicBezTo>
                    <a:pt x="10" y="7"/>
                    <a:pt x="9" y="8"/>
                    <a:pt x="9" y="8"/>
                  </a:cubicBezTo>
                  <a:cubicBezTo>
                    <a:pt x="5" y="10"/>
                    <a:pt x="5" y="10"/>
                    <a:pt x="5" y="10"/>
                  </a:cubicBezTo>
                  <a:cubicBezTo>
                    <a:pt x="5" y="11"/>
                    <a:pt x="4" y="11"/>
                    <a:pt x="4" y="13"/>
                  </a:cubicBezTo>
                  <a:cubicBezTo>
                    <a:pt x="4" y="159"/>
                    <a:pt x="4" y="159"/>
                    <a:pt x="4" y="159"/>
                  </a:cubicBezTo>
                  <a:cubicBezTo>
                    <a:pt x="4" y="162"/>
                    <a:pt x="9" y="162"/>
                    <a:pt x="14" y="162"/>
                  </a:cubicBezTo>
                  <a:cubicBezTo>
                    <a:pt x="18" y="162"/>
                    <a:pt x="23" y="162"/>
                    <a:pt x="23" y="159"/>
                  </a:cubicBezTo>
                  <a:cubicBezTo>
                    <a:pt x="23" y="159"/>
                    <a:pt x="23" y="20"/>
                    <a:pt x="23" y="7"/>
                  </a:cubicBezTo>
                  <a:cubicBezTo>
                    <a:pt x="23" y="6"/>
                    <a:pt x="24" y="6"/>
                    <a:pt x="24" y="6"/>
                  </a:cubicBezTo>
                  <a:cubicBezTo>
                    <a:pt x="24" y="6"/>
                    <a:pt x="25" y="6"/>
                    <a:pt x="25" y="6"/>
                  </a:cubicBezTo>
                  <a:cubicBezTo>
                    <a:pt x="26" y="6"/>
                    <a:pt x="26" y="6"/>
                    <a:pt x="26" y="5"/>
                  </a:cubicBezTo>
                  <a:cubicBezTo>
                    <a:pt x="26" y="2"/>
                    <a:pt x="26" y="2"/>
                    <a:pt x="26" y="2"/>
                  </a:cubicBezTo>
                  <a:cubicBezTo>
                    <a:pt x="26" y="1"/>
                    <a:pt x="26" y="0"/>
                    <a:pt x="25" y="0"/>
                  </a:cubicBezTo>
                  <a:close/>
                </a:path>
              </a:pathLst>
            </a:custGeom>
            <a:solidFill>
              <a:srgbClr val="FFFFFF"/>
            </a:solidFill>
            <a:ln w="9525">
              <a:noFill/>
              <a:round/>
              <a:headEnd/>
              <a:tailEnd/>
            </a:ln>
          </p:spPr>
          <p:txBody>
            <a:bodyPr/>
            <a:lstStyle/>
            <a:p>
              <a:pPr>
                <a:defRPr/>
              </a:pPr>
              <a:endParaRPr lang="en-US"/>
            </a:p>
          </p:txBody>
        </p:sp>
        <p:sp>
          <p:nvSpPr>
            <p:cNvPr id="1082" name="Freeform 58"/>
            <p:cNvSpPr>
              <a:spLocks/>
            </p:cNvSpPr>
            <p:nvPr userDrawn="1"/>
          </p:nvSpPr>
          <p:spPr bwMode="auto">
            <a:xfrm>
              <a:off x="520" y="181"/>
              <a:ext cx="182" cy="152"/>
            </a:xfrm>
            <a:custGeom>
              <a:avLst/>
              <a:gdLst/>
              <a:ahLst/>
              <a:cxnLst>
                <a:cxn ang="0">
                  <a:pos x="222" y="0"/>
                </a:cxn>
                <a:cxn ang="0">
                  <a:pos x="222" y="5"/>
                </a:cxn>
                <a:cxn ang="0">
                  <a:pos x="196" y="32"/>
                </a:cxn>
                <a:cxn ang="0">
                  <a:pos x="196" y="111"/>
                </a:cxn>
                <a:cxn ang="0">
                  <a:pos x="109" y="186"/>
                </a:cxn>
                <a:cxn ang="0">
                  <a:pos x="25" y="113"/>
                </a:cxn>
                <a:cxn ang="0">
                  <a:pos x="25" y="27"/>
                </a:cxn>
                <a:cxn ang="0">
                  <a:pos x="0" y="5"/>
                </a:cxn>
                <a:cxn ang="0">
                  <a:pos x="0" y="0"/>
                </a:cxn>
                <a:cxn ang="0">
                  <a:pos x="75" y="0"/>
                </a:cxn>
                <a:cxn ang="0">
                  <a:pos x="75" y="5"/>
                </a:cxn>
                <a:cxn ang="0">
                  <a:pos x="72" y="5"/>
                </a:cxn>
                <a:cxn ang="0">
                  <a:pos x="49" y="27"/>
                </a:cxn>
                <a:cxn ang="0">
                  <a:pos x="49" y="108"/>
                </a:cxn>
                <a:cxn ang="0">
                  <a:pos x="116" y="171"/>
                </a:cxn>
                <a:cxn ang="0">
                  <a:pos x="182" y="108"/>
                </a:cxn>
                <a:cxn ang="0">
                  <a:pos x="182" y="40"/>
                </a:cxn>
                <a:cxn ang="0">
                  <a:pos x="154" y="5"/>
                </a:cxn>
                <a:cxn ang="0">
                  <a:pos x="154" y="0"/>
                </a:cxn>
                <a:cxn ang="0">
                  <a:pos x="222" y="0"/>
                </a:cxn>
              </a:cxnLst>
              <a:rect l="0" t="0" r="r" b="b"/>
              <a:pathLst>
                <a:path w="222" h="186">
                  <a:moveTo>
                    <a:pt x="222" y="0"/>
                  </a:moveTo>
                  <a:cubicBezTo>
                    <a:pt x="222" y="5"/>
                    <a:pt x="222" y="5"/>
                    <a:pt x="222" y="5"/>
                  </a:cubicBezTo>
                  <a:cubicBezTo>
                    <a:pt x="203" y="6"/>
                    <a:pt x="196" y="14"/>
                    <a:pt x="196" y="32"/>
                  </a:cubicBezTo>
                  <a:cubicBezTo>
                    <a:pt x="196" y="111"/>
                    <a:pt x="196" y="111"/>
                    <a:pt x="196" y="111"/>
                  </a:cubicBezTo>
                  <a:cubicBezTo>
                    <a:pt x="196" y="147"/>
                    <a:pt x="173" y="186"/>
                    <a:pt x="109" y="186"/>
                  </a:cubicBezTo>
                  <a:cubicBezTo>
                    <a:pt x="54" y="186"/>
                    <a:pt x="25" y="154"/>
                    <a:pt x="25" y="113"/>
                  </a:cubicBezTo>
                  <a:cubicBezTo>
                    <a:pt x="25" y="27"/>
                    <a:pt x="25" y="27"/>
                    <a:pt x="25" y="27"/>
                  </a:cubicBezTo>
                  <a:cubicBezTo>
                    <a:pt x="25" y="9"/>
                    <a:pt x="20" y="6"/>
                    <a:pt x="0" y="5"/>
                  </a:cubicBezTo>
                  <a:cubicBezTo>
                    <a:pt x="0" y="0"/>
                    <a:pt x="0" y="0"/>
                    <a:pt x="0" y="0"/>
                  </a:cubicBezTo>
                  <a:cubicBezTo>
                    <a:pt x="75" y="0"/>
                    <a:pt x="75" y="0"/>
                    <a:pt x="75" y="0"/>
                  </a:cubicBezTo>
                  <a:cubicBezTo>
                    <a:pt x="75" y="5"/>
                    <a:pt x="75" y="5"/>
                    <a:pt x="75" y="5"/>
                  </a:cubicBezTo>
                  <a:cubicBezTo>
                    <a:pt x="72" y="5"/>
                    <a:pt x="72" y="5"/>
                    <a:pt x="72" y="5"/>
                  </a:cubicBezTo>
                  <a:cubicBezTo>
                    <a:pt x="56" y="5"/>
                    <a:pt x="49" y="10"/>
                    <a:pt x="49" y="27"/>
                  </a:cubicBezTo>
                  <a:cubicBezTo>
                    <a:pt x="49" y="108"/>
                    <a:pt x="49" y="108"/>
                    <a:pt x="49" y="108"/>
                  </a:cubicBezTo>
                  <a:cubicBezTo>
                    <a:pt x="49" y="147"/>
                    <a:pt x="72" y="171"/>
                    <a:pt x="116" y="171"/>
                  </a:cubicBezTo>
                  <a:cubicBezTo>
                    <a:pt x="149" y="171"/>
                    <a:pt x="182" y="157"/>
                    <a:pt x="182" y="108"/>
                  </a:cubicBezTo>
                  <a:cubicBezTo>
                    <a:pt x="182" y="40"/>
                    <a:pt x="182" y="40"/>
                    <a:pt x="182" y="40"/>
                  </a:cubicBezTo>
                  <a:cubicBezTo>
                    <a:pt x="182" y="12"/>
                    <a:pt x="178" y="7"/>
                    <a:pt x="154" y="5"/>
                  </a:cubicBezTo>
                  <a:cubicBezTo>
                    <a:pt x="154" y="0"/>
                    <a:pt x="154" y="0"/>
                    <a:pt x="154" y="0"/>
                  </a:cubicBezTo>
                  <a:lnTo>
                    <a:pt x="222" y="0"/>
                  </a:lnTo>
                  <a:close/>
                </a:path>
              </a:pathLst>
            </a:custGeom>
            <a:solidFill>
              <a:srgbClr val="FFFFFF"/>
            </a:solidFill>
            <a:ln w="9525">
              <a:noFill/>
              <a:round/>
              <a:headEnd/>
              <a:tailEnd/>
            </a:ln>
          </p:spPr>
          <p:txBody>
            <a:bodyPr/>
            <a:lstStyle/>
            <a:p>
              <a:pPr>
                <a:defRPr/>
              </a:pPr>
              <a:endParaRPr lang="en-US"/>
            </a:p>
          </p:txBody>
        </p:sp>
        <p:sp>
          <p:nvSpPr>
            <p:cNvPr id="1083" name="Freeform 59"/>
            <p:cNvSpPr>
              <a:spLocks/>
            </p:cNvSpPr>
            <p:nvPr userDrawn="1"/>
          </p:nvSpPr>
          <p:spPr bwMode="auto">
            <a:xfrm>
              <a:off x="697" y="181"/>
              <a:ext cx="184" cy="151"/>
            </a:xfrm>
            <a:custGeom>
              <a:avLst/>
              <a:gdLst/>
              <a:ahLst/>
              <a:cxnLst>
                <a:cxn ang="0">
                  <a:pos x="190" y="184"/>
                </a:cxn>
                <a:cxn ang="0">
                  <a:pos x="38" y="25"/>
                </a:cxn>
                <a:cxn ang="0">
                  <a:pos x="38" y="151"/>
                </a:cxn>
                <a:cxn ang="0">
                  <a:pos x="68" y="176"/>
                </a:cxn>
                <a:cxn ang="0">
                  <a:pos x="68" y="182"/>
                </a:cxn>
                <a:cxn ang="0">
                  <a:pos x="0" y="182"/>
                </a:cxn>
                <a:cxn ang="0">
                  <a:pos x="0" y="176"/>
                </a:cxn>
                <a:cxn ang="0">
                  <a:pos x="1" y="176"/>
                </a:cxn>
                <a:cxn ang="0">
                  <a:pos x="25" y="156"/>
                </a:cxn>
                <a:cxn ang="0">
                  <a:pos x="25" y="13"/>
                </a:cxn>
                <a:cxn ang="0">
                  <a:pos x="1" y="5"/>
                </a:cxn>
                <a:cxn ang="0">
                  <a:pos x="1" y="0"/>
                </a:cxn>
                <a:cxn ang="0">
                  <a:pos x="47" y="0"/>
                </a:cxn>
                <a:cxn ang="0">
                  <a:pos x="184" y="143"/>
                </a:cxn>
                <a:cxn ang="0">
                  <a:pos x="184" y="27"/>
                </a:cxn>
                <a:cxn ang="0">
                  <a:pos x="155" y="5"/>
                </a:cxn>
                <a:cxn ang="0">
                  <a:pos x="155" y="0"/>
                </a:cxn>
                <a:cxn ang="0">
                  <a:pos x="224" y="0"/>
                </a:cxn>
                <a:cxn ang="0">
                  <a:pos x="224" y="5"/>
                </a:cxn>
                <a:cxn ang="0">
                  <a:pos x="197" y="21"/>
                </a:cxn>
                <a:cxn ang="0">
                  <a:pos x="197" y="184"/>
                </a:cxn>
                <a:cxn ang="0">
                  <a:pos x="190" y="184"/>
                </a:cxn>
              </a:cxnLst>
              <a:rect l="0" t="0" r="r" b="b"/>
              <a:pathLst>
                <a:path w="224" h="184">
                  <a:moveTo>
                    <a:pt x="190" y="184"/>
                  </a:moveTo>
                  <a:cubicBezTo>
                    <a:pt x="38" y="25"/>
                    <a:pt x="38" y="25"/>
                    <a:pt x="38" y="25"/>
                  </a:cubicBezTo>
                  <a:cubicBezTo>
                    <a:pt x="38" y="151"/>
                    <a:pt x="38" y="151"/>
                    <a:pt x="38" y="151"/>
                  </a:cubicBezTo>
                  <a:cubicBezTo>
                    <a:pt x="38" y="172"/>
                    <a:pt x="43" y="176"/>
                    <a:pt x="68" y="176"/>
                  </a:cubicBezTo>
                  <a:cubicBezTo>
                    <a:pt x="68" y="182"/>
                    <a:pt x="68" y="182"/>
                    <a:pt x="68" y="182"/>
                  </a:cubicBezTo>
                  <a:cubicBezTo>
                    <a:pt x="0" y="182"/>
                    <a:pt x="0" y="182"/>
                    <a:pt x="0" y="182"/>
                  </a:cubicBezTo>
                  <a:cubicBezTo>
                    <a:pt x="0" y="176"/>
                    <a:pt x="0" y="176"/>
                    <a:pt x="0" y="176"/>
                  </a:cubicBezTo>
                  <a:cubicBezTo>
                    <a:pt x="1" y="176"/>
                    <a:pt x="1" y="176"/>
                    <a:pt x="1" y="176"/>
                  </a:cubicBezTo>
                  <a:cubicBezTo>
                    <a:pt x="19" y="176"/>
                    <a:pt x="25" y="170"/>
                    <a:pt x="25" y="156"/>
                  </a:cubicBezTo>
                  <a:cubicBezTo>
                    <a:pt x="25" y="13"/>
                    <a:pt x="25" y="13"/>
                    <a:pt x="25" y="13"/>
                  </a:cubicBezTo>
                  <a:cubicBezTo>
                    <a:pt x="19" y="8"/>
                    <a:pt x="11" y="6"/>
                    <a:pt x="1" y="5"/>
                  </a:cubicBezTo>
                  <a:cubicBezTo>
                    <a:pt x="1" y="0"/>
                    <a:pt x="1" y="0"/>
                    <a:pt x="1" y="0"/>
                  </a:cubicBezTo>
                  <a:cubicBezTo>
                    <a:pt x="47" y="0"/>
                    <a:pt x="47" y="0"/>
                    <a:pt x="47" y="0"/>
                  </a:cubicBezTo>
                  <a:cubicBezTo>
                    <a:pt x="184" y="143"/>
                    <a:pt x="184" y="143"/>
                    <a:pt x="184" y="143"/>
                  </a:cubicBezTo>
                  <a:cubicBezTo>
                    <a:pt x="184" y="27"/>
                    <a:pt x="184" y="27"/>
                    <a:pt x="184" y="27"/>
                  </a:cubicBezTo>
                  <a:cubicBezTo>
                    <a:pt x="184" y="9"/>
                    <a:pt x="179" y="6"/>
                    <a:pt x="155" y="5"/>
                  </a:cubicBezTo>
                  <a:cubicBezTo>
                    <a:pt x="155" y="0"/>
                    <a:pt x="155" y="0"/>
                    <a:pt x="155" y="0"/>
                  </a:cubicBezTo>
                  <a:cubicBezTo>
                    <a:pt x="224" y="0"/>
                    <a:pt x="224" y="0"/>
                    <a:pt x="224" y="0"/>
                  </a:cubicBezTo>
                  <a:cubicBezTo>
                    <a:pt x="224" y="5"/>
                    <a:pt x="224" y="5"/>
                    <a:pt x="224" y="5"/>
                  </a:cubicBezTo>
                  <a:cubicBezTo>
                    <a:pt x="202" y="5"/>
                    <a:pt x="197" y="9"/>
                    <a:pt x="197" y="21"/>
                  </a:cubicBezTo>
                  <a:cubicBezTo>
                    <a:pt x="197" y="184"/>
                    <a:pt x="197" y="184"/>
                    <a:pt x="197" y="184"/>
                  </a:cubicBezTo>
                  <a:lnTo>
                    <a:pt x="190" y="184"/>
                  </a:lnTo>
                  <a:close/>
                </a:path>
              </a:pathLst>
            </a:custGeom>
            <a:solidFill>
              <a:srgbClr val="FFFFFF"/>
            </a:solidFill>
            <a:ln w="9525">
              <a:noFill/>
              <a:round/>
              <a:headEnd/>
              <a:tailEnd/>
            </a:ln>
          </p:spPr>
          <p:txBody>
            <a:bodyPr/>
            <a:lstStyle/>
            <a:p>
              <a:pPr>
                <a:defRPr/>
              </a:pPr>
              <a:endParaRPr lang="en-US"/>
            </a:p>
          </p:txBody>
        </p:sp>
        <p:sp>
          <p:nvSpPr>
            <p:cNvPr id="1084" name="Freeform 60"/>
            <p:cNvSpPr>
              <a:spLocks/>
            </p:cNvSpPr>
            <p:nvPr userDrawn="1"/>
          </p:nvSpPr>
          <p:spPr bwMode="auto">
            <a:xfrm>
              <a:off x="882" y="178"/>
              <a:ext cx="152" cy="155"/>
            </a:xfrm>
            <a:custGeom>
              <a:avLst/>
              <a:gdLst/>
              <a:ahLst/>
              <a:cxnLst>
                <a:cxn ang="0">
                  <a:pos x="173" y="52"/>
                </a:cxn>
                <a:cxn ang="0">
                  <a:pos x="106" y="7"/>
                </a:cxn>
                <a:cxn ang="0">
                  <a:pos x="27" y="91"/>
                </a:cxn>
                <a:cxn ang="0">
                  <a:pos x="110" y="183"/>
                </a:cxn>
                <a:cxn ang="0">
                  <a:pos x="181" y="140"/>
                </a:cxn>
                <a:cxn ang="0">
                  <a:pos x="186" y="140"/>
                </a:cxn>
                <a:cxn ang="0">
                  <a:pos x="168" y="182"/>
                </a:cxn>
                <a:cxn ang="0">
                  <a:pos x="102" y="190"/>
                </a:cxn>
                <a:cxn ang="0">
                  <a:pos x="0" y="97"/>
                </a:cxn>
                <a:cxn ang="0">
                  <a:pos x="105" y="0"/>
                </a:cxn>
                <a:cxn ang="0">
                  <a:pos x="166" y="11"/>
                </a:cxn>
                <a:cxn ang="0">
                  <a:pos x="172" y="9"/>
                </a:cxn>
                <a:cxn ang="0">
                  <a:pos x="176" y="9"/>
                </a:cxn>
                <a:cxn ang="0">
                  <a:pos x="179" y="52"/>
                </a:cxn>
                <a:cxn ang="0">
                  <a:pos x="173" y="52"/>
                </a:cxn>
              </a:cxnLst>
              <a:rect l="0" t="0" r="r" b="b"/>
              <a:pathLst>
                <a:path w="186" h="190">
                  <a:moveTo>
                    <a:pt x="173" y="52"/>
                  </a:moveTo>
                  <a:cubicBezTo>
                    <a:pt x="163" y="25"/>
                    <a:pt x="138" y="7"/>
                    <a:pt x="106" y="7"/>
                  </a:cubicBezTo>
                  <a:cubicBezTo>
                    <a:pt x="58" y="7"/>
                    <a:pt x="27" y="42"/>
                    <a:pt x="27" y="91"/>
                  </a:cubicBezTo>
                  <a:cubicBezTo>
                    <a:pt x="27" y="144"/>
                    <a:pt x="65" y="183"/>
                    <a:pt x="110" y="183"/>
                  </a:cubicBezTo>
                  <a:cubicBezTo>
                    <a:pt x="133" y="183"/>
                    <a:pt x="161" y="175"/>
                    <a:pt x="181" y="140"/>
                  </a:cubicBezTo>
                  <a:cubicBezTo>
                    <a:pt x="186" y="140"/>
                    <a:pt x="186" y="140"/>
                    <a:pt x="186" y="140"/>
                  </a:cubicBezTo>
                  <a:cubicBezTo>
                    <a:pt x="183" y="153"/>
                    <a:pt x="175" y="171"/>
                    <a:pt x="168" y="182"/>
                  </a:cubicBezTo>
                  <a:cubicBezTo>
                    <a:pt x="149" y="180"/>
                    <a:pt x="136" y="190"/>
                    <a:pt x="102" y="190"/>
                  </a:cubicBezTo>
                  <a:cubicBezTo>
                    <a:pt x="43" y="190"/>
                    <a:pt x="0" y="151"/>
                    <a:pt x="0" y="97"/>
                  </a:cubicBezTo>
                  <a:cubicBezTo>
                    <a:pt x="0" y="40"/>
                    <a:pt x="44" y="0"/>
                    <a:pt x="105" y="0"/>
                  </a:cubicBezTo>
                  <a:cubicBezTo>
                    <a:pt x="142" y="0"/>
                    <a:pt x="157" y="11"/>
                    <a:pt x="166" y="11"/>
                  </a:cubicBezTo>
                  <a:cubicBezTo>
                    <a:pt x="170" y="11"/>
                    <a:pt x="171" y="10"/>
                    <a:pt x="172" y="9"/>
                  </a:cubicBezTo>
                  <a:cubicBezTo>
                    <a:pt x="176" y="9"/>
                    <a:pt x="176" y="9"/>
                    <a:pt x="176" y="9"/>
                  </a:cubicBezTo>
                  <a:cubicBezTo>
                    <a:pt x="179" y="52"/>
                    <a:pt x="179" y="52"/>
                    <a:pt x="179" y="52"/>
                  </a:cubicBezTo>
                  <a:lnTo>
                    <a:pt x="173" y="52"/>
                  </a:lnTo>
                  <a:close/>
                </a:path>
              </a:pathLst>
            </a:custGeom>
            <a:solidFill>
              <a:srgbClr val="FFFFFF"/>
            </a:solidFill>
            <a:ln w="9525">
              <a:noFill/>
              <a:round/>
              <a:headEnd/>
              <a:tailEnd/>
            </a:ln>
          </p:spPr>
          <p:txBody>
            <a:bodyPr/>
            <a:lstStyle/>
            <a:p>
              <a:pPr>
                <a:defRPr/>
              </a:pPr>
              <a:endParaRPr lang="en-US"/>
            </a:p>
          </p:txBody>
        </p:sp>
      </p:grpSp>
      <p:pic>
        <p:nvPicPr>
          <p:cNvPr id="1032" name="Picture 55" descr="logo-color-transparent.gif"/>
          <p:cNvPicPr>
            <a:picLocks noChangeAspect="1"/>
          </p:cNvPicPr>
          <p:nvPr/>
        </p:nvPicPr>
        <p:blipFill>
          <a:blip r:embed="rId14" cstate="email"/>
          <a:srcRect/>
          <a:stretch>
            <a:fillRect/>
          </a:stretch>
        </p:blipFill>
        <p:spPr bwMode="auto">
          <a:xfrm>
            <a:off x="4040188" y="6548438"/>
            <a:ext cx="1008062" cy="301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r" rtl="0" eaLnBrk="0" fontAlgn="base" hangingPunct="0">
        <a:lnSpc>
          <a:spcPct val="85000"/>
        </a:lnSpc>
        <a:spcBef>
          <a:spcPct val="0"/>
        </a:spcBef>
        <a:spcAft>
          <a:spcPct val="0"/>
        </a:spcAft>
        <a:defRPr sz="4000" b="1">
          <a:solidFill>
            <a:srgbClr val="FFFF66"/>
          </a:solidFill>
          <a:latin typeface="+mj-lt"/>
          <a:ea typeface="+mj-ea"/>
          <a:cs typeface="+mj-cs"/>
        </a:defRPr>
      </a:lvl1pPr>
      <a:lvl2pPr algn="r" rtl="0" eaLnBrk="0" fontAlgn="base" hangingPunct="0">
        <a:lnSpc>
          <a:spcPct val="85000"/>
        </a:lnSpc>
        <a:spcBef>
          <a:spcPct val="0"/>
        </a:spcBef>
        <a:spcAft>
          <a:spcPct val="0"/>
        </a:spcAft>
        <a:defRPr sz="4000" b="1">
          <a:solidFill>
            <a:srgbClr val="FFFF66"/>
          </a:solidFill>
          <a:latin typeface="Trebuchet MS" pitchFamily="34" charset="0"/>
          <a:cs typeface="Arial" charset="0"/>
        </a:defRPr>
      </a:lvl2pPr>
      <a:lvl3pPr algn="r" rtl="0" eaLnBrk="0" fontAlgn="base" hangingPunct="0">
        <a:lnSpc>
          <a:spcPct val="85000"/>
        </a:lnSpc>
        <a:spcBef>
          <a:spcPct val="0"/>
        </a:spcBef>
        <a:spcAft>
          <a:spcPct val="0"/>
        </a:spcAft>
        <a:defRPr sz="4000" b="1">
          <a:solidFill>
            <a:srgbClr val="FFFF66"/>
          </a:solidFill>
          <a:latin typeface="Trebuchet MS" pitchFamily="34" charset="0"/>
          <a:cs typeface="Arial" charset="0"/>
        </a:defRPr>
      </a:lvl3pPr>
      <a:lvl4pPr algn="r" rtl="0" eaLnBrk="0" fontAlgn="base" hangingPunct="0">
        <a:lnSpc>
          <a:spcPct val="85000"/>
        </a:lnSpc>
        <a:spcBef>
          <a:spcPct val="0"/>
        </a:spcBef>
        <a:spcAft>
          <a:spcPct val="0"/>
        </a:spcAft>
        <a:defRPr sz="4000" b="1">
          <a:solidFill>
            <a:srgbClr val="FFFF66"/>
          </a:solidFill>
          <a:latin typeface="Trebuchet MS" pitchFamily="34" charset="0"/>
          <a:cs typeface="Arial" charset="0"/>
        </a:defRPr>
      </a:lvl4pPr>
      <a:lvl5pPr algn="r" rtl="0" eaLnBrk="0" fontAlgn="base" hangingPunct="0">
        <a:lnSpc>
          <a:spcPct val="85000"/>
        </a:lnSpc>
        <a:spcBef>
          <a:spcPct val="0"/>
        </a:spcBef>
        <a:spcAft>
          <a:spcPct val="0"/>
        </a:spcAft>
        <a:defRPr sz="4000" b="1">
          <a:solidFill>
            <a:srgbClr val="FFFF66"/>
          </a:solidFill>
          <a:latin typeface="Trebuchet MS" pitchFamily="34" charset="0"/>
          <a:cs typeface="Arial" charset="0"/>
        </a:defRPr>
      </a:lvl5pPr>
      <a:lvl6pPr marL="457200" algn="r" rtl="0" eaLnBrk="1" fontAlgn="base" hangingPunct="1">
        <a:lnSpc>
          <a:spcPct val="85000"/>
        </a:lnSpc>
        <a:spcBef>
          <a:spcPct val="0"/>
        </a:spcBef>
        <a:spcAft>
          <a:spcPct val="0"/>
        </a:spcAft>
        <a:defRPr sz="4000" b="1">
          <a:solidFill>
            <a:srgbClr val="FFFF66"/>
          </a:solidFill>
          <a:latin typeface="Trebuchet MS" pitchFamily="34" charset="0"/>
          <a:cs typeface="Arial" charset="0"/>
        </a:defRPr>
      </a:lvl6pPr>
      <a:lvl7pPr marL="914400" algn="r" rtl="0" eaLnBrk="1" fontAlgn="base" hangingPunct="1">
        <a:lnSpc>
          <a:spcPct val="85000"/>
        </a:lnSpc>
        <a:spcBef>
          <a:spcPct val="0"/>
        </a:spcBef>
        <a:spcAft>
          <a:spcPct val="0"/>
        </a:spcAft>
        <a:defRPr sz="4000" b="1">
          <a:solidFill>
            <a:srgbClr val="FFFF66"/>
          </a:solidFill>
          <a:latin typeface="Trebuchet MS" pitchFamily="34" charset="0"/>
          <a:cs typeface="Arial" charset="0"/>
        </a:defRPr>
      </a:lvl7pPr>
      <a:lvl8pPr marL="1371600" algn="r" rtl="0" eaLnBrk="1" fontAlgn="base" hangingPunct="1">
        <a:lnSpc>
          <a:spcPct val="85000"/>
        </a:lnSpc>
        <a:spcBef>
          <a:spcPct val="0"/>
        </a:spcBef>
        <a:spcAft>
          <a:spcPct val="0"/>
        </a:spcAft>
        <a:defRPr sz="4000" b="1">
          <a:solidFill>
            <a:srgbClr val="FFFF66"/>
          </a:solidFill>
          <a:latin typeface="Trebuchet MS" pitchFamily="34" charset="0"/>
          <a:cs typeface="Arial" charset="0"/>
        </a:defRPr>
      </a:lvl8pPr>
      <a:lvl9pPr marL="1828800" algn="r" rtl="0" eaLnBrk="1" fontAlgn="base" hangingPunct="1">
        <a:lnSpc>
          <a:spcPct val="85000"/>
        </a:lnSpc>
        <a:spcBef>
          <a:spcPct val="0"/>
        </a:spcBef>
        <a:spcAft>
          <a:spcPct val="0"/>
        </a:spcAft>
        <a:defRPr sz="4000" b="1">
          <a:solidFill>
            <a:srgbClr val="FFFF66"/>
          </a:solidFill>
          <a:latin typeface="Trebuchet MS" pitchFamily="34" charset="0"/>
          <a:cs typeface="Arial" charset="0"/>
        </a:defRPr>
      </a:lvl9pPr>
    </p:titleStyle>
    <p:bodyStyle>
      <a:lvl1pPr marL="342900" indent="-342900" algn="l" rtl="0" eaLnBrk="0" fontAlgn="base" hangingPunct="0">
        <a:lnSpc>
          <a:spcPct val="90000"/>
        </a:lnSpc>
        <a:spcBef>
          <a:spcPct val="20000"/>
        </a:spcBef>
        <a:spcAft>
          <a:spcPct val="20000"/>
        </a:spcAft>
        <a:buClr>
          <a:srgbClr val="336699"/>
        </a:buClr>
        <a:buSzPct val="115000"/>
        <a:buFont typeface="Wingdings" pitchFamily="2" charset="2"/>
        <a:buChar char="§"/>
        <a:defRPr sz="3200">
          <a:solidFill>
            <a:srgbClr val="003366"/>
          </a:solidFill>
          <a:latin typeface="+mn-lt"/>
          <a:ea typeface="+mn-ea"/>
          <a:cs typeface="+mn-cs"/>
        </a:defRPr>
      </a:lvl1pPr>
      <a:lvl2pPr marL="742950" indent="-285750" algn="l" rtl="0" eaLnBrk="0" fontAlgn="base" hangingPunct="0">
        <a:lnSpc>
          <a:spcPct val="90000"/>
        </a:lnSpc>
        <a:spcBef>
          <a:spcPct val="20000"/>
        </a:spcBef>
        <a:spcAft>
          <a:spcPct val="20000"/>
        </a:spcAft>
        <a:buClr>
          <a:srgbClr val="6699CC"/>
        </a:buClr>
        <a:buSzPct val="125000"/>
        <a:buChar char="•"/>
        <a:defRPr sz="2800">
          <a:solidFill>
            <a:srgbClr val="335F89"/>
          </a:solidFill>
          <a:latin typeface="+mn-lt"/>
          <a:cs typeface="+mn-cs"/>
        </a:defRPr>
      </a:lvl2pPr>
      <a:lvl3pPr marL="1143000" indent="-228600" algn="l" rtl="0" eaLnBrk="0" fontAlgn="base" hangingPunct="0">
        <a:lnSpc>
          <a:spcPct val="90000"/>
        </a:lnSpc>
        <a:spcBef>
          <a:spcPct val="20000"/>
        </a:spcBef>
        <a:spcAft>
          <a:spcPct val="20000"/>
        </a:spcAft>
        <a:buClr>
          <a:srgbClr val="336699"/>
        </a:buClr>
        <a:buSzPct val="115000"/>
        <a:buFont typeface="Wingdings" pitchFamily="2" charset="2"/>
        <a:buChar char="w"/>
        <a:defRPr sz="2400">
          <a:solidFill>
            <a:srgbClr val="5F5F5F"/>
          </a:solidFill>
          <a:latin typeface="+mn-lt"/>
          <a:cs typeface="+mn-cs"/>
        </a:defRPr>
      </a:lvl3pPr>
      <a:lvl4pPr marL="1600200" indent="-228600" algn="l" rtl="0" eaLnBrk="0" fontAlgn="base" hangingPunct="0">
        <a:spcBef>
          <a:spcPct val="20000"/>
        </a:spcBef>
        <a:spcAft>
          <a:spcPct val="0"/>
        </a:spcAft>
        <a:buSzPct val="75000"/>
        <a:buFont typeface="Wingdings" pitchFamily="2" charset="2"/>
        <a:buChar char="v"/>
        <a:defRPr sz="2000">
          <a:solidFill>
            <a:srgbClr val="808080"/>
          </a:solidFill>
          <a:latin typeface="+mn-lt"/>
          <a:cs typeface="+mn-cs"/>
        </a:defRPr>
      </a:lvl4pPr>
      <a:lvl5pPr marL="2057400" indent="-228600" algn="l" rtl="0" eaLnBrk="0" fontAlgn="base" hangingPunct="0">
        <a:spcBef>
          <a:spcPct val="20000"/>
        </a:spcBef>
        <a:spcAft>
          <a:spcPct val="0"/>
        </a:spcAft>
        <a:buSzPct val="80000"/>
        <a:buChar char="o"/>
        <a:defRPr sz="2000">
          <a:solidFill>
            <a:srgbClr val="969696"/>
          </a:solidFill>
          <a:latin typeface="+mn-lt"/>
          <a:cs typeface="+mn-cs"/>
        </a:defRPr>
      </a:lvl5pPr>
      <a:lvl6pPr marL="2514600" indent="-228600" algn="l" rtl="0" eaLnBrk="1" fontAlgn="base" hangingPunct="1">
        <a:spcBef>
          <a:spcPct val="20000"/>
        </a:spcBef>
        <a:spcAft>
          <a:spcPct val="0"/>
        </a:spcAft>
        <a:buSzPct val="80000"/>
        <a:buChar char="o"/>
        <a:defRPr sz="2000">
          <a:solidFill>
            <a:srgbClr val="969696"/>
          </a:solidFill>
          <a:latin typeface="+mn-lt"/>
          <a:cs typeface="+mn-cs"/>
        </a:defRPr>
      </a:lvl6pPr>
      <a:lvl7pPr marL="2971800" indent="-228600" algn="l" rtl="0" eaLnBrk="1" fontAlgn="base" hangingPunct="1">
        <a:spcBef>
          <a:spcPct val="20000"/>
        </a:spcBef>
        <a:spcAft>
          <a:spcPct val="0"/>
        </a:spcAft>
        <a:buSzPct val="80000"/>
        <a:buChar char="o"/>
        <a:defRPr sz="2000">
          <a:solidFill>
            <a:srgbClr val="969696"/>
          </a:solidFill>
          <a:latin typeface="+mn-lt"/>
          <a:cs typeface="+mn-cs"/>
        </a:defRPr>
      </a:lvl7pPr>
      <a:lvl8pPr marL="3429000" indent="-228600" algn="l" rtl="0" eaLnBrk="1" fontAlgn="base" hangingPunct="1">
        <a:spcBef>
          <a:spcPct val="20000"/>
        </a:spcBef>
        <a:spcAft>
          <a:spcPct val="0"/>
        </a:spcAft>
        <a:buSzPct val="80000"/>
        <a:buChar char="o"/>
        <a:defRPr sz="2000">
          <a:solidFill>
            <a:srgbClr val="969696"/>
          </a:solidFill>
          <a:latin typeface="+mn-lt"/>
          <a:cs typeface="+mn-cs"/>
        </a:defRPr>
      </a:lvl8pPr>
      <a:lvl9pPr marL="3886200" indent="-228600" algn="l" rtl="0" eaLnBrk="1" fontAlgn="base" hangingPunct="1">
        <a:spcBef>
          <a:spcPct val="20000"/>
        </a:spcBef>
        <a:spcAft>
          <a:spcPct val="0"/>
        </a:spcAft>
        <a:buSzPct val="80000"/>
        <a:buChar char="o"/>
        <a:defRPr sz="2000">
          <a:solidFill>
            <a:srgbClr val="96969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help.unc.edu/10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radino.com/php-functions/ini_se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ebmasters.unc.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masters.unc.edu/presentat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PHP development</a:t>
            </a:r>
            <a:endParaRPr lang="en-US" dirty="0"/>
          </a:p>
        </p:txBody>
      </p:sp>
      <p:sp>
        <p:nvSpPr>
          <p:cNvPr id="3" name="Subtitle 2"/>
          <p:cNvSpPr>
            <a:spLocks noGrp="1"/>
          </p:cNvSpPr>
          <p:nvPr>
            <p:ph type="subTitle" idx="1"/>
          </p:nvPr>
        </p:nvSpPr>
        <p:spPr/>
        <p:txBody>
          <a:bodyPr/>
          <a:lstStyle/>
          <a:p>
            <a:r>
              <a:rPr lang="en-US" dirty="0" smtClean="0"/>
              <a:t>Daniel Reeves</a:t>
            </a:r>
          </a:p>
          <a:p>
            <a:r>
              <a:rPr lang="en-US" dirty="0" smtClean="0"/>
              <a:t>Web Applications Developer</a:t>
            </a:r>
          </a:p>
          <a:p>
            <a:r>
              <a:rPr lang="en-US" dirty="0" err="1" smtClean="0"/>
              <a:t>ResNET</a:t>
            </a:r>
            <a:r>
              <a:rPr lang="en-US" dirty="0" smtClean="0"/>
              <a:t> UNC Chapel Hill</a:t>
            </a:r>
            <a:endParaRPr lang="en-US" dirty="0"/>
          </a:p>
        </p:txBody>
      </p:sp>
    </p:spTree>
    <p:extLst>
      <p:ext uri="{BB962C8B-B14F-4D97-AF65-F5344CB8AC3E}">
        <p14:creationId xmlns:p14="http://schemas.microsoft.com/office/powerpoint/2010/main" val="2641385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Google it !!!!!</a:t>
            </a:r>
            <a:endParaRPr lang="en-US" dirty="0"/>
          </a:p>
        </p:txBody>
      </p:sp>
      <p:sp>
        <p:nvSpPr>
          <p:cNvPr id="3" name="Content Placeholder 2"/>
          <p:cNvSpPr>
            <a:spLocks noGrp="1"/>
          </p:cNvSpPr>
          <p:nvPr>
            <p:ph idx="1"/>
          </p:nvPr>
        </p:nvSpPr>
        <p:spPr/>
        <p:txBody>
          <a:bodyPr/>
          <a:lstStyle/>
          <a:p>
            <a:r>
              <a:rPr lang="en-US" dirty="0" smtClean="0"/>
              <a:t>When in doubt, search!</a:t>
            </a:r>
          </a:p>
          <a:p>
            <a:r>
              <a:rPr lang="en-US" dirty="0" smtClean="0"/>
              <a:t>Search before you build</a:t>
            </a:r>
          </a:p>
          <a:p>
            <a:r>
              <a:rPr lang="en-US" dirty="0" smtClean="0"/>
              <a:t>Properly formed Searches on Google</a:t>
            </a:r>
          </a:p>
          <a:p>
            <a:pPr lvl="1"/>
            <a:r>
              <a:rPr lang="en-US" dirty="0"/>
              <a:t>Google’s autocomplete </a:t>
            </a:r>
            <a:r>
              <a:rPr lang="en-US" dirty="0" smtClean="0"/>
              <a:t>is</a:t>
            </a:r>
          </a:p>
          <a:p>
            <a:r>
              <a:rPr lang="en-US" dirty="0" smtClean="0"/>
              <a:t>For PHP searches, start by typing “</a:t>
            </a:r>
            <a:r>
              <a:rPr lang="en-US" dirty="0" err="1" smtClean="0"/>
              <a:t>php</a:t>
            </a:r>
            <a:r>
              <a:rPr lang="en-US" dirty="0" smtClean="0"/>
              <a:t>”</a:t>
            </a:r>
          </a:p>
          <a:p>
            <a:pPr lvl="1"/>
            <a:r>
              <a:rPr lang="en-US" dirty="0" smtClean="0"/>
              <a:t>Suggestions will start to show</a:t>
            </a:r>
          </a:p>
          <a:p>
            <a:endParaRPr lang="en-US" dirty="0"/>
          </a:p>
        </p:txBody>
      </p:sp>
    </p:spTree>
    <p:extLst>
      <p:ext uri="{BB962C8B-B14F-4D97-AF65-F5344CB8AC3E}">
        <p14:creationId xmlns:p14="http://schemas.microsoft.com/office/powerpoint/2010/main" val="218053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Architecture Analogy</a:t>
            </a:r>
          </a:p>
          <a:p>
            <a:pPr lvl="1"/>
            <a:r>
              <a:rPr lang="en-US" dirty="0" smtClean="0"/>
              <a:t>Structure: Problem/Constraints/Solution</a:t>
            </a:r>
          </a:p>
          <a:p>
            <a:pPr lvl="1"/>
            <a:r>
              <a:rPr lang="en-US" dirty="0" smtClean="0"/>
              <a:t>Materials</a:t>
            </a:r>
          </a:p>
          <a:p>
            <a:pPr lvl="1"/>
            <a:r>
              <a:rPr lang="en-US" dirty="0" smtClean="0"/>
              <a:t>Tools (data structures)</a:t>
            </a:r>
          </a:p>
          <a:p>
            <a:r>
              <a:rPr lang="en-US" dirty="0" smtClean="0"/>
              <a:t>4 general uses: </a:t>
            </a:r>
          </a:p>
          <a:p>
            <a:pPr lvl="1"/>
            <a:r>
              <a:rPr lang="en-US" dirty="0" smtClean="0"/>
              <a:t>automation, iteration/reuse, functionality, uniformity</a:t>
            </a:r>
          </a:p>
          <a:p>
            <a:r>
              <a:rPr lang="en-US" dirty="0" smtClean="0"/>
              <a:t>Know Thy Enemy</a:t>
            </a:r>
          </a:p>
          <a:p>
            <a:r>
              <a:rPr lang="en-US" dirty="0" smtClean="0"/>
              <a:t>Pure problem solving</a:t>
            </a:r>
            <a:endParaRPr lang="en-US" dirty="0"/>
          </a:p>
        </p:txBody>
      </p:sp>
    </p:spTree>
    <p:extLst>
      <p:ext uri="{BB962C8B-B14F-4D97-AF65-F5344CB8AC3E}">
        <p14:creationId xmlns:p14="http://schemas.microsoft.com/office/powerpoint/2010/main" val="376695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Tips</a:t>
            </a:r>
            <a:endParaRPr lang="en-US" dirty="0"/>
          </a:p>
        </p:txBody>
      </p:sp>
      <p:sp>
        <p:nvSpPr>
          <p:cNvPr id="3" name="Content Placeholder 2"/>
          <p:cNvSpPr>
            <a:spLocks noGrp="1"/>
          </p:cNvSpPr>
          <p:nvPr>
            <p:ph idx="1"/>
          </p:nvPr>
        </p:nvSpPr>
        <p:spPr/>
        <p:txBody>
          <a:bodyPr>
            <a:normAutofit/>
          </a:bodyPr>
          <a:lstStyle/>
          <a:p>
            <a:r>
              <a:rPr lang="en-US" dirty="0"/>
              <a:t>Process Sequentially</a:t>
            </a:r>
          </a:p>
          <a:p>
            <a:r>
              <a:rPr lang="en-US" dirty="0" smtClean="0"/>
              <a:t>Save often, keep multiple versions</a:t>
            </a:r>
          </a:p>
          <a:p>
            <a:r>
              <a:rPr lang="en-US" dirty="0" smtClean="0"/>
              <a:t>Test incrementally</a:t>
            </a:r>
          </a:p>
          <a:p>
            <a:r>
              <a:rPr lang="en-US" dirty="0" smtClean="0"/>
              <a:t>Reuse code, copy and paste</a:t>
            </a:r>
          </a:p>
          <a:p>
            <a:r>
              <a:rPr lang="en-US" dirty="0" smtClean="0"/>
              <a:t>Start small and build</a:t>
            </a:r>
          </a:p>
          <a:p>
            <a:r>
              <a:rPr lang="en-US" dirty="0" smtClean="0"/>
              <a:t>Solving problems is a mental process</a:t>
            </a:r>
          </a:p>
          <a:p>
            <a:r>
              <a:rPr lang="en-US" dirty="0" smtClean="0"/>
              <a:t>Walk away and come back</a:t>
            </a:r>
          </a:p>
        </p:txBody>
      </p:sp>
    </p:spTree>
    <p:extLst>
      <p:ext uri="{BB962C8B-B14F-4D97-AF65-F5344CB8AC3E}">
        <p14:creationId xmlns:p14="http://schemas.microsoft.com/office/powerpoint/2010/main" val="124197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PHP Basics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3538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a:t>
            </a:r>
            <a:endParaRPr lang="en-US" dirty="0"/>
          </a:p>
        </p:txBody>
      </p:sp>
      <p:sp>
        <p:nvSpPr>
          <p:cNvPr id="3" name="Content Placeholder 2"/>
          <p:cNvSpPr>
            <a:spLocks noGrp="1"/>
          </p:cNvSpPr>
          <p:nvPr>
            <p:ph idx="1"/>
          </p:nvPr>
        </p:nvSpPr>
        <p:spPr/>
        <p:txBody>
          <a:bodyPr/>
          <a:lstStyle/>
          <a:p>
            <a:r>
              <a:rPr lang="en-US" dirty="0" smtClean="0"/>
              <a:t>Client = User’s Browser</a:t>
            </a:r>
          </a:p>
          <a:p>
            <a:r>
              <a:rPr lang="en-US" dirty="0" smtClean="0"/>
              <a:t>Server = Websites, Online files</a:t>
            </a:r>
          </a:p>
          <a:p>
            <a:r>
              <a:rPr lang="en-US" dirty="0" smtClean="0"/>
              <a:t>PHP server only</a:t>
            </a:r>
          </a:p>
          <a:p>
            <a:r>
              <a:rPr lang="en-US" dirty="0" smtClean="0"/>
              <a:t>Can only process when … </a:t>
            </a:r>
          </a:p>
          <a:p>
            <a:pPr lvl="1"/>
            <a:r>
              <a:rPr lang="en-US" dirty="0" smtClean="0"/>
              <a:t>When a page is requested</a:t>
            </a:r>
          </a:p>
          <a:p>
            <a:pPr lvl="1"/>
            <a:r>
              <a:rPr lang="en-US" dirty="0" smtClean="0"/>
              <a:t>After a user action has submitted the page</a:t>
            </a:r>
          </a:p>
        </p:txBody>
      </p:sp>
    </p:spTree>
    <p:extLst>
      <p:ext uri="{BB962C8B-B14F-4D97-AF65-F5344CB8AC3E}">
        <p14:creationId xmlns:p14="http://schemas.microsoft.com/office/powerpoint/2010/main" val="75424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one do with PHP?</a:t>
            </a:r>
            <a:endParaRPr lang="en-US" dirty="0"/>
          </a:p>
        </p:txBody>
      </p:sp>
      <p:sp>
        <p:nvSpPr>
          <p:cNvPr id="3" name="Content Placeholder 2"/>
          <p:cNvSpPr>
            <a:spLocks noGrp="1"/>
          </p:cNvSpPr>
          <p:nvPr>
            <p:ph sz="half" idx="1"/>
          </p:nvPr>
        </p:nvSpPr>
        <p:spPr/>
        <p:txBody>
          <a:bodyPr/>
          <a:lstStyle/>
          <a:p>
            <a:r>
              <a:rPr lang="en-US" dirty="0" smtClean="0"/>
              <a:t>Database Programming</a:t>
            </a:r>
          </a:p>
          <a:p>
            <a:r>
              <a:rPr lang="en-US" dirty="0" smtClean="0"/>
              <a:t>File Read/Write</a:t>
            </a:r>
          </a:p>
          <a:p>
            <a:r>
              <a:rPr lang="en-US" dirty="0" smtClean="0"/>
              <a:t>Form Processing</a:t>
            </a:r>
          </a:p>
          <a:p>
            <a:r>
              <a:rPr lang="en-US" dirty="0" smtClean="0"/>
              <a:t>Form Validation</a:t>
            </a:r>
          </a:p>
          <a:p>
            <a:r>
              <a:rPr lang="en-US" dirty="0" smtClean="0"/>
              <a:t>Ajax Interaction</a:t>
            </a:r>
          </a:p>
          <a:p>
            <a:r>
              <a:rPr lang="en-US" dirty="0" smtClean="0"/>
              <a:t>PDF Creation</a:t>
            </a:r>
          </a:p>
          <a:p>
            <a:r>
              <a:rPr lang="en-US" dirty="0" smtClean="0"/>
              <a:t>File Search and Archive</a:t>
            </a:r>
          </a:p>
          <a:p>
            <a:endParaRPr lang="en-US" dirty="0"/>
          </a:p>
        </p:txBody>
      </p:sp>
      <p:sp>
        <p:nvSpPr>
          <p:cNvPr id="4" name="Content Placeholder 3"/>
          <p:cNvSpPr>
            <a:spLocks noGrp="1"/>
          </p:cNvSpPr>
          <p:nvPr>
            <p:ph sz="half" idx="2"/>
          </p:nvPr>
        </p:nvSpPr>
        <p:spPr/>
        <p:txBody>
          <a:bodyPr/>
          <a:lstStyle/>
          <a:p>
            <a:r>
              <a:rPr lang="en-US" dirty="0" smtClean="0"/>
              <a:t>Interact with web APIs</a:t>
            </a:r>
          </a:p>
          <a:p>
            <a:r>
              <a:rPr lang="en-US" dirty="0" smtClean="0"/>
              <a:t>Interact with MS Office</a:t>
            </a:r>
          </a:p>
          <a:p>
            <a:r>
              <a:rPr lang="en-US" dirty="0" smtClean="0"/>
              <a:t>Image Processing and </a:t>
            </a:r>
          </a:p>
          <a:p>
            <a:r>
              <a:rPr lang="en-US" dirty="0" smtClean="0"/>
              <a:t>Chart Creation</a:t>
            </a:r>
          </a:p>
          <a:p>
            <a:r>
              <a:rPr lang="en-US" dirty="0" smtClean="0"/>
              <a:t>XML file Read/Write</a:t>
            </a:r>
          </a:p>
          <a:p>
            <a:r>
              <a:rPr lang="en-US" dirty="0" smtClean="0"/>
              <a:t>Sending Email</a:t>
            </a:r>
          </a:p>
          <a:p>
            <a:r>
              <a:rPr lang="en-US" dirty="0" smtClean="0"/>
              <a:t>Writing Code</a:t>
            </a:r>
          </a:p>
          <a:p>
            <a:endParaRPr lang="en-US" dirty="0" smtClean="0"/>
          </a:p>
          <a:p>
            <a:endParaRPr lang="en-US" dirty="0"/>
          </a:p>
        </p:txBody>
      </p:sp>
    </p:spTree>
    <p:extLst>
      <p:ext uri="{BB962C8B-B14F-4D97-AF65-F5344CB8AC3E}">
        <p14:creationId xmlns:p14="http://schemas.microsoft.com/office/powerpoint/2010/main" val="416198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Topics for Today</a:t>
            </a:r>
            <a:endParaRPr lang="en-US" dirty="0"/>
          </a:p>
        </p:txBody>
      </p:sp>
      <p:sp>
        <p:nvSpPr>
          <p:cNvPr id="6" name="Content Placeholder 5"/>
          <p:cNvSpPr>
            <a:spLocks noGrp="1"/>
          </p:cNvSpPr>
          <p:nvPr>
            <p:ph idx="1"/>
          </p:nvPr>
        </p:nvSpPr>
        <p:spPr/>
        <p:txBody>
          <a:bodyPr/>
          <a:lstStyle/>
          <a:p>
            <a:r>
              <a:rPr lang="en-US" dirty="0" smtClean="0"/>
              <a:t>Basic PHP/HTML interaction</a:t>
            </a:r>
          </a:p>
          <a:p>
            <a:pPr lvl="1"/>
            <a:r>
              <a:rPr lang="en-US" dirty="0" smtClean="0"/>
              <a:t>Creating HTML with PHP</a:t>
            </a:r>
          </a:p>
          <a:p>
            <a:r>
              <a:rPr lang="en-US" dirty="0" smtClean="0"/>
              <a:t>PHP form validation and processing</a:t>
            </a:r>
          </a:p>
          <a:p>
            <a:pPr lvl="1"/>
            <a:r>
              <a:rPr lang="en-US" dirty="0" smtClean="0"/>
              <a:t>Server request interaction</a:t>
            </a:r>
          </a:p>
          <a:p>
            <a:pPr lvl="1"/>
            <a:r>
              <a:rPr lang="en-US" dirty="0" smtClean="0"/>
              <a:t>Input validation</a:t>
            </a:r>
          </a:p>
          <a:p>
            <a:r>
              <a:rPr lang="en-US" dirty="0" smtClean="0"/>
              <a:t>Basic debugging and error trapping</a:t>
            </a:r>
          </a:p>
          <a:p>
            <a:pPr lvl="1"/>
            <a:r>
              <a:rPr lang="en-US" dirty="0" smtClean="0"/>
              <a:t>Methods for finding and correcting errors</a:t>
            </a:r>
          </a:p>
          <a:p>
            <a:endParaRPr lang="en-US" dirty="0"/>
          </a:p>
        </p:txBody>
      </p:sp>
    </p:spTree>
    <p:extLst>
      <p:ext uri="{BB962C8B-B14F-4D97-AF65-F5344CB8AC3E}">
        <p14:creationId xmlns:p14="http://schemas.microsoft.com/office/powerpoint/2010/main" val="1442665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you need</a:t>
            </a:r>
            <a:endParaRPr lang="en-US" dirty="0"/>
          </a:p>
        </p:txBody>
      </p:sp>
      <p:sp>
        <p:nvSpPr>
          <p:cNvPr id="3" name="Content Placeholder 2"/>
          <p:cNvSpPr>
            <a:spLocks noGrp="1"/>
          </p:cNvSpPr>
          <p:nvPr>
            <p:ph idx="1"/>
          </p:nvPr>
        </p:nvSpPr>
        <p:spPr/>
        <p:txBody>
          <a:bodyPr/>
          <a:lstStyle/>
          <a:p>
            <a:r>
              <a:rPr lang="en-US" dirty="0" smtClean="0"/>
              <a:t>Server space where PHP is enabled</a:t>
            </a:r>
          </a:p>
          <a:p>
            <a:pPr lvl="1"/>
            <a:r>
              <a:rPr lang="en-US" dirty="0">
                <a:hlinkClick r:id="rId3"/>
              </a:rPr>
              <a:t>http://</a:t>
            </a:r>
            <a:r>
              <a:rPr lang="en-US" dirty="0" smtClean="0">
                <a:hlinkClick r:id="rId3"/>
              </a:rPr>
              <a:t>help.unc.edu/108</a:t>
            </a:r>
            <a:endParaRPr lang="en-US" dirty="0" smtClean="0"/>
          </a:p>
          <a:p>
            <a:r>
              <a:rPr lang="en-US" dirty="0" smtClean="0"/>
              <a:t>Editing program to write the code in</a:t>
            </a:r>
          </a:p>
          <a:p>
            <a:pPr lvl="1"/>
            <a:r>
              <a:rPr lang="en-US" dirty="0" smtClean="0"/>
              <a:t>Notepad++ good, free editor for coding</a:t>
            </a:r>
          </a:p>
          <a:p>
            <a:r>
              <a:rPr lang="en-US" dirty="0" smtClean="0"/>
              <a:t>HTML Browser for viewing created pages</a:t>
            </a:r>
          </a:p>
          <a:p>
            <a:pPr lvl="1"/>
            <a:r>
              <a:rPr lang="en-US" dirty="0" smtClean="0"/>
              <a:t>Firefox is my preference</a:t>
            </a:r>
          </a:p>
          <a:p>
            <a:r>
              <a:rPr lang="en-US" dirty="0" smtClean="0"/>
              <a:t>Second monitor – recommended</a:t>
            </a:r>
            <a:endParaRPr lang="en-US" dirty="0"/>
          </a:p>
        </p:txBody>
      </p:sp>
    </p:spTree>
    <p:extLst>
      <p:ext uri="{BB962C8B-B14F-4D97-AF65-F5344CB8AC3E}">
        <p14:creationId xmlns:p14="http://schemas.microsoft.com/office/powerpoint/2010/main" val="242966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Programming PHP</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546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Writing Clean Code</a:t>
            </a:r>
            <a:endParaRPr lang="en-US" dirty="0"/>
          </a:p>
        </p:txBody>
      </p:sp>
      <p:sp>
        <p:nvSpPr>
          <p:cNvPr id="13" name="Content Placeholder 12"/>
          <p:cNvSpPr>
            <a:spLocks noGrp="1"/>
          </p:cNvSpPr>
          <p:nvPr>
            <p:ph idx="1"/>
          </p:nvPr>
        </p:nvSpPr>
        <p:spPr/>
        <p:txBody>
          <a:bodyPr/>
          <a:lstStyle/>
          <a:p>
            <a:r>
              <a:rPr lang="en-US" dirty="0"/>
              <a:t>Writing Clean Code</a:t>
            </a:r>
          </a:p>
          <a:p>
            <a:pPr lvl="1"/>
            <a:r>
              <a:rPr lang="en-US" dirty="0"/>
              <a:t>Using tabs for code, white space, line breaks</a:t>
            </a:r>
          </a:p>
          <a:p>
            <a:pPr lvl="1"/>
            <a:r>
              <a:rPr lang="en-US" dirty="0" smtClean="0"/>
              <a:t>Ex: which looks cleaner, easier to read?</a:t>
            </a:r>
          </a:p>
          <a:p>
            <a:pPr marL="457200" lvl="1" indent="0">
              <a:buNone/>
            </a:pPr>
            <a:r>
              <a:rPr lang="en-US" dirty="0" smtClean="0"/>
              <a:t>&lt;?</a:t>
            </a:r>
            <a:r>
              <a:rPr lang="en-US" dirty="0" err="1" smtClean="0"/>
              <a:t>php</a:t>
            </a:r>
            <a:r>
              <a:rPr lang="en-US" dirty="0" smtClean="0"/>
              <a:t> echo “test”; $foo++; ?&gt;</a:t>
            </a:r>
          </a:p>
          <a:p>
            <a:pPr marL="457200" lvl="1" indent="0">
              <a:buNone/>
            </a:pPr>
            <a:r>
              <a:rPr lang="en-US" dirty="0" smtClean="0"/>
              <a:t>OR</a:t>
            </a:r>
          </a:p>
          <a:p>
            <a:pPr marL="457200" lvl="1" indent="0">
              <a:buNone/>
            </a:pPr>
            <a:r>
              <a:rPr lang="en-US" dirty="0" smtClean="0"/>
              <a:t>&lt;?</a:t>
            </a:r>
            <a:r>
              <a:rPr lang="en-US" dirty="0" err="1" smtClean="0"/>
              <a:t>php</a:t>
            </a:r>
            <a:endParaRPr lang="en-US" dirty="0" smtClean="0"/>
          </a:p>
          <a:p>
            <a:pPr marL="914400" lvl="2" indent="0">
              <a:buNone/>
            </a:pPr>
            <a:r>
              <a:rPr lang="en-US" sz="2800" dirty="0" smtClean="0">
                <a:solidFill>
                  <a:srgbClr val="335F89"/>
                </a:solidFill>
              </a:rPr>
              <a:t>echo </a:t>
            </a:r>
            <a:r>
              <a:rPr lang="en-US" sz="2800" dirty="0">
                <a:solidFill>
                  <a:srgbClr val="335F89"/>
                </a:solidFill>
              </a:rPr>
              <a:t>“test</a:t>
            </a:r>
            <a:r>
              <a:rPr lang="en-US" sz="2800" dirty="0" smtClean="0">
                <a:solidFill>
                  <a:srgbClr val="335F89"/>
                </a:solidFill>
              </a:rPr>
              <a:t>”;</a:t>
            </a:r>
          </a:p>
          <a:p>
            <a:pPr marL="914400" lvl="2" indent="0">
              <a:buNone/>
            </a:pPr>
            <a:r>
              <a:rPr lang="en-US" sz="2800" dirty="0" smtClean="0">
                <a:solidFill>
                  <a:srgbClr val="335F89"/>
                </a:solidFill>
              </a:rPr>
              <a:t>$foo++;</a:t>
            </a:r>
            <a:endParaRPr lang="en-US" sz="2800" dirty="0">
              <a:solidFill>
                <a:srgbClr val="335F89"/>
              </a:solidFill>
            </a:endParaRPr>
          </a:p>
          <a:p>
            <a:pPr marL="457200" lvl="1" indent="0">
              <a:buNone/>
            </a:pPr>
            <a:r>
              <a:rPr lang="en-US" dirty="0" smtClean="0"/>
              <a:t>?&gt;</a:t>
            </a:r>
          </a:p>
          <a:p>
            <a:pPr lvl="1"/>
            <a:endParaRPr lang="en-US" dirty="0" smtClean="0"/>
          </a:p>
          <a:p>
            <a:endParaRPr lang="en-US" dirty="0"/>
          </a:p>
        </p:txBody>
      </p:sp>
    </p:spTree>
    <p:extLst>
      <p:ext uri="{BB962C8B-B14F-4D97-AF65-F5344CB8AC3E}">
        <p14:creationId xmlns:p14="http://schemas.microsoft.com/office/powerpoint/2010/main" val="240530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 Assumptions</a:t>
            </a:r>
            <a:endParaRPr lang="en-US" dirty="0"/>
          </a:p>
        </p:txBody>
      </p:sp>
      <p:sp>
        <p:nvSpPr>
          <p:cNvPr id="3" name="Content Placeholder 2"/>
          <p:cNvSpPr>
            <a:spLocks noGrp="1"/>
          </p:cNvSpPr>
          <p:nvPr>
            <p:ph idx="1"/>
          </p:nvPr>
        </p:nvSpPr>
        <p:spPr/>
        <p:txBody>
          <a:bodyPr/>
          <a:lstStyle/>
          <a:p>
            <a:r>
              <a:rPr lang="en-US" dirty="0" smtClean="0"/>
              <a:t>Introductory class</a:t>
            </a:r>
          </a:p>
          <a:p>
            <a:r>
              <a:rPr lang="en-US" dirty="0" smtClean="0"/>
              <a:t>Skill Level</a:t>
            </a:r>
          </a:p>
          <a:p>
            <a:r>
              <a:rPr lang="en-US" dirty="0" smtClean="0"/>
              <a:t>Programming concepts</a:t>
            </a:r>
          </a:p>
          <a:p>
            <a:r>
              <a:rPr lang="en-US" dirty="0" smtClean="0"/>
              <a:t>Topics Covered</a:t>
            </a:r>
          </a:p>
          <a:p>
            <a:r>
              <a:rPr lang="en-US" dirty="0"/>
              <a:t>Future Presentations</a:t>
            </a:r>
          </a:p>
          <a:p>
            <a:r>
              <a:rPr lang="en-US" dirty="0" smtClean="0"/>
              <a:t>Mind Numbing</a:t>
            </a:r>
          </a:p>
          <a:p>
            <a:r>
              <a:rPr lang="en-US" dirty="0" smtClean="0"/>
              <a:t>Materials</a:t>
            </a:r>
          </a:p>
          <a:p>
            <a:endParaRPr lang="en-US" dirty="0" smtClean="0"/>
          </a:p>
          <a:p>
            <a:endParaRPr lang="en-US" dirty="0"/>
          </a:p>
        </p:txBody>
      </p:sp>
    </p:spTree>
    <p:extLst>
      <p:ext uri="{BB962C8B-B14F-4D97-AF65-F5344CB8AC3E}">
        <p14:creationId xmlns:p14="http://schemas.microsoft.com/office/powerpoint/2010/main" val="210707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file, &lt;?</a:t>
            </a:r>
            <a:r>
              <a:rPr lang="en-US" dirty="0" err="1" smtClean="0"/>
              <a:t>php</a:t>
            </a:r>
            <a:r>
              <a:rPr lang="en-US" dirty="0" smtClean="0"/>
              <a:t> tag, &amp; ‘;’</a:t>
            </a:r>
            <a:endParaRPr lang="en-US" dirty="0"/>
          </a:p>
        </p:txBody>
      </p:sp>
      <p:sp>
        <p:nvSpPr>
          <p:cNvPr id="3" name="Content Placeholder 2"/>
          <p:cNvSpPr>
            <a:spLocks noGrp="1"/>
          </p:cNvSpPr>
          <p:nvPr>
            <p:ph idx="1"/>
          </p:nvPr>
        </p:nvSpPr>
        <p:spPr/>
        <p:txBody>
          <a:bodyPr/>
          <a:lstStyle/>
          <a:p>
            <a:r>
              <a:rPr lang="en-US" dirty="0"/>
              <a:t>Files end in .</a:t>
            </a:r>
            <a:r>
              <a:rPr lang="en-US" dirty="0" err="1" smtClean="0"/>
              <a:t>php</a:t>
            </a:r>
            <a:r>
              <a:rPr lang="en-US" dirty="0" smtClean="0"/>
              <a:t> (ex: </a:t>
            </a:r>
            <a:r>
              <a:rPr lang="en-US" dirty="0" err="1" smtClean="0"/>
              <a:t>contact_form.php</a:t>
            </a:r>
            <a:r>
              <a:rPr lang="en-US" dirty="0"/>
              <a:t>)</a:t>
            </a:r>
          </a:p>
          <a:p>
            <a:r>
              <a:rPr lang="en-US" dirty="0" smtClean="0"/>
              <a:t>Server recognizes code within &lt;?</a:t>
            </a:r>
            <a:r>
              <a:rPr lang="en-US" dirty="0" err="1" smtClean="0"/>
              <a:t>php</a:t>
            </a:r>
            <a:r>
              <a:rPr lang="en-US" dirty="0" smtClean="0"/>
              <a:t> tag</a:t>
            </a:r>
          </a:p>
          <a:p>
            <a:r>
              <a:rPr lang="en-US" dirty="0" smtClean="0"/>
              <a:t>Requires ?&gt; closing tag</a:t>
            </a:r>
          </a:p>
          <a:p>
            <a:r>
              <a:rPr lang="en-US" dirty="0"/>
              <a:t>When writing opening tag, write closing</a:t>
            </a:r>
          </a:p>
          <a:p>
            <a:r>
              <a:rPr lang="en-US" dirty="0" smtClean="0"/>
              <a:t>Code not in PHP tags displays as HTML</a:t>
            </a:r>
          </a:p>
          <a:p>
            <a:r>
              <a:rPr lang="en-US" dirty="0" smtClean="0"/>
              <a:t>End statements with ;</a:t>
            </a:r>
          </a:p>
        </p:txBody>
      </p:sp>
    </p:spTree>
    <p:extLst>
      <p:ext uri="{BB962C8B-B14F-4D97-AF65-F5344CB8AC3E}">
        <p14:creationId xmlns:p14="http://schemas.microsoft.com/office/powerpoint/2010/main" val="17877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t>
            </a:r>
            <a:r>
              <a:rPr lang="en-US" dirty="0" err="1" smtClean="0"/>
              <a:t>php_tags</a:t>
            </a:r>
            <a:endParaRPr lang="en-US" dirty="0"/>
          </a:p>
        </p:txBody>
      </p:sp>
      <p:sp>
        <p:nvSpPr>
          <p:cNvPr id="3" name="Content Placeholder 2"/>
          <p:cNvSpPr>
            <a:spLocks noGrp="1"/>
          </p:cNvSpPr>
          <p:nvPr>
            <p:ph idx="1"/>
          </p:nvPr>
        </p:nvSpPr>
        <p:spPr/>
        <p:txBody>
          <a:bodyPr/>
          <a:lstStyle/>
          <a:p>
            <a:pPr marL="0" indent="0">
              <a:buNone/>
            </a:pPr>
            <a:r>
              <a:rPr lang="en-US" dirty="0" smtClean="0"/>
              <a:t>&lt;?</a:t>
            </a:r>
            <a:r>
              <a:rPr lang="en-US" dirty="0" err="1" smtClean="0"/>
              <a:t>php</a:t>
            </a:r>
            <a:endParaRPr lang="en-US" dirty="0" smtClean="0"/>
          </a:p>
          <a:p>
            <a:pPr marL="0" indent="0">
              <a:buNone/>
            </a:pPr>
            <a:endParaRPr lang="en-US" dirty="0" smtClean="0"/>
          </a:p>
          <a:p>
            <a:pPr marL="0" indent="0">
              <a:buNone/>
            </a:pPr>
            <a:r>
              <a:rPr lang="en-US" dirty="0" smtClean="0"/>
              <a:t>?&gt;</a:t>
            </a:r>
          </a:p>
          <a:p>
            <a:pPr marL="0" indent="0">
              <a:buNone/>
            </a:pPr>
            <a:r>
              <a:rPr lang="en-US" dirty="0" smtClean="0"/>
              <a:t>testing</a:t>
            </a:r>
            <a:endParaRPr lang="en-US" dirty="0"/>
          </a:p>
        </p:txBody>
      </p:sp>
    </p:spTree>
    <p:extLst>
      <p:ext uri="{BB962C8B-B14F-4D97-AF65-F5344CB8AC3E}">
        <p14:creationId xmlns:p14="http://schemas.microsoft.com/office/powerpoint/2010/main" val="255922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Errors and Error Messages</a:t>
            </a:r>
            <a:endParaRPr lang="en-US" dirty="0"/>
          </a:p>
        </p:txBody>
      </p:sp>
      <p:sp>
        <p:nvSpPr>
          <p:cNvPr id="3" name="Content Placeholder 2"/>
          <p:cNvSpPr>
            <a:spLocks noGrp="1"/>
          </p:cNvSpPr>
          <p:nvPr>
            <p:ph idx="1"/>
          </p:nvPr>
        </p:nvSpPr>
        <p:spPr/>
        <p:txBody>
          <a:bodyPr/>
          <a:lstStyle/>
          <a:p>
            <a:r>
              <a:rPr lang="en-US" dirty="0" smtClean="0"/>
              <a:t>Empty Page</a:t>
            </a:r>
            <a:endParaRPr lang="en-US" dirty="0"/>
          </a:p>
          <a:p>
            <a:pPr lvl="1"/>
            <a:r>
              <a:rPr lang="en-US" dirty="0"/>
              <a:t>Difficult, frustrating when page is just </a:t>
            </a:r>
            <a:r>
              <a:rPr lang="en-US" dirty="0" smtClean="0"/>
              <a:t>blank</a:t>
            </a:r>
          </a:p>
          <a:p>
            <a:r>
              <a:rPr lang="en-US" dirty="0" smtClean="0"/>
              <a:t>Turn on Errors</a:t>
            </a:r>
          </a:p>
          <a:p>
            <a:pPr lvl="1"/>
            <a:r>
              <a:rPr lang="en-US" dirty="0" smtClean="0"/>
              <a:t>On Handout: </a:t>
            </a:r>
            <a:r>
              <a:rPr lang="en-US" dirty="0" err="1">
                <a:hlinkClick r:id="rId3"/>
              </a:rPr>
              <a:t>ini_set</a:t>
            </a:r>
            <a:r>
              <a:rPr lang="en-US" b="1" dirty="0"/>
              <a:t>(</a:t>
            </a:r>
            <a:r>
              <a:rPr lang="en-US" dirty="0"/>
              <a:t>'display_errors',1</a:t>
            </a:r>
            <a:r>
              <a:rPr lang="en-US" b="1" dirty="0"/>
              <a:t>)</a:t>
            </a:r>
            <a:r>
              <a:rPr lang="en-US" dirty="0"/>
              <a:t>;</a:t>
            </a:r>
            <a:endParaRPr lang="en-US" dirty="0" smtClean="0"/>
          </a:p>
          <a:p>
            <a:r>
              <a:rPr lang="en-US" dirty="0"/>
              <a:t>Shows warnings and errors</a:t>
            </a:r>
          </a:p>
          <a:p>
            <a:r>
              <a:rPr lang="en-US" dirty="0" smtClean="0"/>
              <a:t>Dangerous for production code</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6230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t>
            </a:r>
            <a:r>
              <a:rPr lang="en-US" dirty="0" err="1" smtClean="0"/>
              <a:t>php_errors</a:t>
            </a:r>
            <a:endParaRPr lang="en-US" dirty="0"/>
          </a:p>
        </p:txBody>
      </p:sp>
      <p:sp>
        <p:nvSpPr>
          <p:cNvPr id="3" name="Content Placeholder 2"/>
          <p:cNvSpPr>
            <a:spLocks noGrp="1"/>
          </p:cNvSpPr>
          <p:nvPr>
            <p:ph idx="1"/>
          </p:nvPr>
        </p:nvSpPr>
        <p:spPr/>
        <p:txBody>
          <a:bodyPr/>
          <a:lstStyle/>
          <a:p>
            <a:pPr marL="0" indent="0">
              <a:buNone/>
            </a:pPr>
            <a:r>
              <a:rPr lang="en-US" dirty="0" smtClean="0"/>
              <a:t>&lt;?</a:t>
            </a:r>
            <a:r>
              <a:rPr lang="en-US" dirty="0" err="1" smtClean="0"/>
              <a:t>php</a:t>
            </a:r>
            <a:endParaRPr lang="en-US" dirty="0" smtClean="0"/>
          </a:p>
          <a:p>
            <a:pPr marL="0" indent="0">
              <a:buNone/>
            </a:pPr>
            <a:r>
              <a:rPr lang="en-US" dirty="0"/>
              <a:t>	</a:t>
            </a:r>
            <a:r>
              <a:rPr lang="en-US" dirty="0" err="1"/>
              <a:t>ini_set</a:t>
            </a:r>
            <a:r>
              <a:rPr lang="en-US" dirty="0"/>
              <a:t>('display_errors',1</a:t>
            </a:r>
            <a:r>
              <a:rPr lang="en-US" dirty="0" smtClean="0"/>
              <a:t>);</a:t>
            </a:r>
          </a:p>
          <a:p>
            <a:pPr marL="0" indent="0">
              <a:buNone/>
            </a:pPr>
            <a:r>
              <a:rPr lang="en-US" dirty="0" smtClean="0"/>
              <a:t>?&gt;</a:t>
            </a:r>
          </a:p>
          <a:p>
            <a:pPr marL="0" indent="0">
              <a:buNone/>
            </a:pPr>
            <a:r>
              <a:rPr lang="en-US" dirty="0" smtClean="0"/>
              <a:t>testing</a:t>
            </a:r>
            <a:endParaRPr lang="en-US" dirty="0"/>
          </a:p>
        </p:txBody>
      </p:sp>
    </p:spTree>
    <p:extLst>
      <p:ext uri="{BB962C8B-B14F-4D97-AF65-F5344CB8AC3E}">
        <p14:creationId xmlns:p14="http://schemas.microsoft.com/office/powerpoint/2010/main" val="398793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Programming – Hello World</a:t>
            </a:r>
            <a:endParaRPr lang="en-US" dirty="0"/>
          </a:p>
        </p:txBody>
      </p:sp>
      <p:sp>
        <p:nvSpPr>
          <p:cNvPr id="3" name="Content Placeholder 2"/>
          <p:cNvSpPr>
            <a:spLocks noGrp="1"/>
          </p:cNvSpPr>
          <p:nvPr>
            <p:ph idx="1"/>
          </p:nvPr>
        </p:nvSpPr>
        <p:spPr/>
        <p:txBody>
          <a:bodyPr/>
          <a:lstStyle/>
          <a:p>
            <a:r>
              <a:rPr lang="en-US" dirty="0" smtClean="0"/>
              <a:t>How do I know if PHP is turned on?</a:t>
            </a:r>
          </a:p>
          <a:p>
            <a:pPr lvl="1"/>
            <a:r>
              <a:rPr lang="en-US" dirty="0" err="1" smtClean="0"/>
              <a:t>php_info</a:t>
            </a:r>
            <a:r>
              <a:rPr lang="en-US" dirty="0" smtClean="0"/>
              <a:t>();</a:t>
            </a:r>
          </a:p>
          <a:p>
            <a:r>
              <a:rPr lang="en-US" dirty="0" smtClean="0"/>
              <a:t> “Hello World”</a:t>
            </a:r>
          </a:p>
          <a:p>
            <a:r>
              <a:rPr lang="en-US" dirty="0" smtClean="0"/>
              <a:t>Echo statement</a:t>
            </a:r>
          </a:p>
          <a:p>
            <a:r>
              <a:rPr lang="en-US" dirty="0" smtClean="0"/>
              <a:t>Single/Double quotes in PHP</a:t>
            </a:r>
          </a:p>
          <a:p>
            <a:pPr lvl="1"/>
            <a:r>
              <a:rPr lang="en-US" dirty="0" smtClean="0"/>
              <a:t>echo “testing”; same as echo ‘testing’;</a:t>
            </a:r>
          </a:p>
          <a:p>
            <a:pPr lvl="1"/>
            <a:r>
              <a:rPr lang="en-US" dirty="0" smtClean="0"/>
              <a:t>Use double quotes for variables</a:t>
            </a:r>
          </a:p>
          <a:p>
            <a:pPr lvl="1"/>
            <a:endParaRPr lang="en-US" dirty="0"/>
          </a:p>
        </p:txBody>
      </p:sp>
    </p:spTree>
    <p:extLst>
      <p:ext uri="{BB962C8B-B14F-4D97-AF65-F5344CB8AC3E}">
        <p14:creationId xmlns:p14="http://schemas.microsoft.com/office/powerpoint/2010/main" val="131275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Hello World</a:t>
            </a:r>
            <a:endParaRPr lang="en-US" dirty="0"/>
          </a:p>
        </p:txBody>
      </p:sp>
      <p:sp>
        <p:nvSpPr>
          <p:cNvPr id="3" name="Content Placeholder 2"/>
          <p:cNvSpPr>
            <a:spLocks noGrp="1"/>
          </p:cNvSpPr>
          <p:nvPr>
            <p:ph idx="1"/>
          </p:nvPr>
        </p:nvSpPr>
        <p:spPr/>
        <p:txBody>
          <a:bodyPr/>
          <a:lstStyle/>
          <a:p>
            <a:pPr marL="0" indent="0">
              <a:buNone/>
            </a:pPr>
            <a:r>
              <a:rPr lang="en-US" dirty="0" smtClean="0"/>
              <a:t>&lt;?</a:t>
            </a:r>
            <a:r>
              <a:rPr lang="en-US" dirty="0" err="1" smtClean="0"/>
              <a:t>php</a:t>
            </a:r>
            <a:endParaRPr lang="en-US" dirty="0" smtClean="0"/>
          </a:p>
          <a:p>
            <a:pPr marL="0" indent="0">
              <a:buNone/>
            </a:pPr>
            <a:r>
              <a:rPr lang="en-US" dirty="0"/>
              <a:t>	</a:t>
            </a:r>
            <a:r>
              <a:rPr lang="en-US" dirty="0" err="1"/>
              <a:t>ini_set</a:t>
            </a:r>
            <a:r>
              <a:rPr lang="en-US" dirty="0"/>
              <a:t>('display_errors',1</a:t>
            </a:r>
            <a:r>
              <a:rPr lang="en-US" dirty="0" smtClean="0"/>
              <a:t>);</a:t>
            </a:r>
          </a:p>
          <a:p>
            <a:pPr marL="0" indent="0">
              <a:buNone/>
            </a:pPr>
            <a:r>
              <a:rPr lang="en-US" dirty="0"/>
              <a:t>	</a:t>
            </a:r>
            <a:r>
              <a:rPr lang="en-US" dirty="0" err="1" smtClean="0"/>
              <a:t>php_info</a:t>
            </a:r>
            <a:r>
              <a:rPr lang="en-US" dirty="0" smtClean="0"/>
              <a:t>();</a:t>
            </a:r>
          </a:p>
          <a:p>
            <a:pPr marL="0" indent="0">
              <a:buNone/>
            </a:pPr>
            <a:r>
              <a:rPr lang="en-US" dirty="0"/>
              <a:t>	</a:t>
            </a:r>
            <a:r>
              <a:rPr lang="en-US" dirty="0" smtClean="0"/>
              <a:t>echo “Hello World”;</a:t>
            </a:r>
          </a:p>
          <a:p>
            <a:pPr marL="0" indent="0">
              <a:buNone/>
            </a:pPr>
            <a:r>
              <a:rPr lang="en-US" dirty="0" smtClean="0"/>
              <a:t>?&gt;</a:t>
            </a:r>
          </a:p>
          <a:p>
            <a:pPr marL="0" indent="0">
              <a:buNone/>
            </a:pPr>
            <a:r>
              <a:rPr lang="en-US" dirty="0" smtClean="0"/>
              <a:t>testing</a:t>
            </a:r>
            <a:endParaRPr lang="en-US" dirty="0"/>
          </a:p>
        </p:txBody>
      </p:sp>
    </p:spTree>
    <p:extLst>
      <p:ext uri="{BB962C8B-B14F-4D97-AF65-F5344CB8AC3E}">
        <p14:creationId xmlns:p14="http://schemas.microsoft.com/office/powerpoint/2010/main" val="218579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Variables ?</a:t>
            </a:r>
            <a:endParaRPr lang="en-US" dirty="0"/>
          </a:p>
        </p:txBody>
      </p:sp>
      <p:sp>
        <p:nvSpPr>
          <p:cNvPr id="3" name="Content Placeholder 2"/>
          <p:cNvSpPr>
            <a:spLocks noGrp="1"/>
          </p:cNvSpPr>
          <p:nvPr>
            <p:ph idx="1"/>
          </p:nvPr>
        </p:nvSpPr>
        <p:spPr/>
        <p:txBody>
          <a:bodyPr/>
          <a:lstStyle/>
          <a:p>
            <a:r>
              <a:rPr lang="en-US" dirty="0" smtClean="0"/>
              <a:t>Basic building block of programming</a:t>
            </a:r>
          </a:p>
          <a:p>
            <a:r>
              <a:rPr lang="en-US" dirty="0" smtClean="0"/>
              <a:t>Stores information/data</a:t>
            </a:r>
          </a:p>
          <a:p>
            <a:r>
              <a:rPr lang="en-US" dirty="0"/>
              <a:t>3</a:t>
            </a:r>
            <a:r>
              <a:rPr lang="en-US" dirty="0" smtClean="0"/>
              <a:t> basic parts: name, type and value</a:t>
            </a:r>
          </a:p>
          <a:p>
            <a:r>
              <a:rPr lang="en-US" dirty="0" smtClean="0"/>
              <a:t>Variables store different types of data</a:t>
            </a:r>
          </a:p>
          <a:p>
            <a:pPr lvl="1"/>
            <a:r>
              <a:rPr lang="en-US" dirty="0" smtClean="0"/>
              <a:t>Numbers, Strings, Boolean (True/False)</a:t>
            </a:r>
          </a:p>
          <a:p>
            <a:r>
              <a:rPr lang="en-US" dirty="0" smtClean="0"/>
              <a:t>PHP Initialization</a:t>
            </a:r>
          </a:p>
          <a:p>
            <a:r>
              <a:rPr lang="en-US" dirty="0"/>
              <a:t>PHP Types</a:t>
            </a:r>
          </a:p>
          <a:p>
            <a:endParaRPr lang="en-US" dirty="0"/>
          </a:p>
        </p:txBody>
      </p:sp>
    </p:spTree>
    <p:extLst>
      <p:ext uri="{BB962C8B-B14F-4D97-AF65-F5344CB8AC3E}">
        <p14:creationId xmlns:p14="http://schemas.microsoft.com/office/powerpoint/2010/main" val="425971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Variable Syntax</a:t>
            </a:r>
            <a:endParaRPr lang="en-US" dirty="0"/>
          </a:p>
        </p:txBody>
      </p:sp>
      <p:sp>
        <p:nvSpPr>
          <p:cNvPr id="3" name="Content Placeholder 2"/>
          <p:cNvSpPr>
            <a:spLocks noGrp="1"/>
          </p:cNvSpPr>
          <p:nvPr>
            <p:ph idx="1"/>
          </p:nvPr>
        </p:nvSpPr>
        <p:spPr/>
        <p:txBody>
          <a:bodyPr/>
          <a:lstStyle/>
          <a:p>
            <a:r>
              <a:rPr lang="en-US" dirty="0" smtClean="0"/>
              <a:t>All variables start with “$”</a:t>
            </a:r>
          </a:p>
          <a:p>
            <a:r>
              <a:rPr lang="en-US" dirty="0" smtClean="0"/>
              <a:t>Any combination of letters, numbers, “_”</a:t>
            </a:r>
          </a:p>
          <a:p>
            <a:r>
              <a:rPr lang="en-US" dirty="0" smtClean="0"/>
              <a:t>Variable Type Examples</a:t>
            </a:r>
          </a:p>
          <a:p>
            <a:pPr lvl="1"/>
            <a:r>
              <a:rPr lang="en-US" dirty="0" smtClean="0"/>
              <a:t>Ex: $customer = “Daniel Reeves”;</a:t>
            </a:r>
          </a:p>
          <a:p>
            <a:pPr lvl="1"/>
            <a:r>
              <a:rPr lang="en-US" dirty="0" smtClean="0"/>
              <a:t>Ex: $cost = 1.25;</a:t>
            </a:r>
          </a:p>
          <a:p>
            <a:pPr lvl="1"/>
            <a:r>
              <a:rPr lang="en-US" dirty="0" smtClean="0"/>
              <a:t>Ex: $</a:t>
            </a:r>
            <a:r>
              <a:rPr lang="en-US" dirty="0" err="1" smtClean="0"/>
              <a:t>is_administrator</a:t>
            </a:r>
            <a:r>
              <a:rPr lang="en-US" dirty="0" smtClean="0"/>
              <a:t> = true;</a:t>
            </a:r>
          </a:p>
          <a:p>
            <a:r>
              <a:rPr lang="en-US" dirty="0" smtClean="0"/>
              <a:t>Will use $foo as default variable</a:t>
            </a:r>
          </a:p>
          <a:p>
            <a:pPr lvl="1"/>
            <a:r>
              <a:rPr lang="en-US" dirty="0" smtClean="0"/>
              <a:t>$foo, $foo1, $foo2, etc</a:t>
            </a:r>
            <a:r>
              <a:rPr lang="en-US" dirty="0"/>
              <a:t>.</a:t>
            </a:r>
            <a:endParaRPr lang="en-US" dirty="0" smtClean="0"/>
          </a:p>
        </p:txBody>
      </p:sp>
    </p:spTree>
    <p:extLst>
      <p:ext uri="{BB962C8B-B14F-4D97-AF65-F5344CB8AC3E}">
        <p14:creationId xmlns:p14="http://schemas.microsoft.com/office/powerpoint/2010/main" val="402271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Variables</a:t>
            </a:r>
            <a:endParaRPr lang="en-US" dirty="0"/>
          </a:p>
        </p:txBody>
      </p:sp>
      <p:sp>
        <p:nvSpPr>
          <p:cNvPr id="3" name="Content Placeholder 2"/>
          <p:cNvSpPr>
            <a:spLocks noGrp="1"/>
          </p:cNvSpPr>
          <p:nvPr>
            <p:ph idx="1"/>
          </p:nvPr>
        </p:nvSpPr>
        <p:spPr/>
        <p:txBody>
          <a:bodyPr/>
          <a:lstStyle/>
          <a:p>
            <a:r>
              <a:rPr lang="en-US" dirty="0" smtClean="0"/>
              <a:t>Set Variables </a:t>
            </a:r>
          </a:p>
          <a:p>
            <a:pPr lvl="1"/>
            <a:r>
              <a:rPr lang="en-US" dirty="0" smtClean="0"/>
              <a:t>$foo = 1;    $foo = “test”;    $foo1 = $foo</a:t>
            </a:r>
          </a:p>
          <a:p>
            <a:r>
              <a:rPr lang="en-US" dirty="0" smtClean="0"/>
              <a:t>Display Variables</a:t>
            </a:r>
          </a:p>
          <a:p>
            <a:pPr lvl="1"/>
            <a:r>
              <a:rPr lang="en-US" dirty="0" smtClean="0"/>
              <a:t>echo $foo;    echo “$foo”;</a:t>
            </a:r>
          </a:p>
          <a:p>
            <a:r>
              <a:rPr lang="en-US" dirty="0" smtClean="0"/>
              <a:t>Change and Combine text</a:t>
            </a:r>
          </a:p>
          <a:p>
            <a:pPr lvl="1"/>
            <a:r>
              <a:rPr lang="en-US" dirty="0" smtClean="0"/>
              <a:t>$foo = “testing”.“ is fun”;</a:t>
            </a:r>
          </a:p>
          <a:p>
            <a:pPr lvl="1"/>
            <a:r>
              <a:rPr lang="en-US" dirty="0" smtClean="0"/>
              <a:t>$foo1 = “Foo’s Value is: $foo”;</a:t>
            </a:r>
          </a:p>
          <a:p>
            <a:pPr lvl="1"/>
            <a:endParaRPr lang="en-US" dirty="0"/>
          </a:p>
        </p:txBody>
      </p:sp>
    </p:spTree>
    <p:extLst>
      <p:ext uri="{BB962C8B-B14F-4D97-AF65-F5344CB8AC3E}">
        <p14:creationId xmlns:p14="http://schemas.microsoft.com/office/powerpoint/2010/main" val="281328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Arrays?</a:t>
            </a:r>
            <a:endParaRPr lang="en-US" dirty="0"/>
          </a:p>
        </p:txBody>
      </p:sp>
      <p:sp>
        <p:nvSpPr>
          <p:cNvPr id="3" name="Content Placeholder 2"/>
          <p:cNvSpPr>
            <a:spLocks noGrp="1"/>
          </p:cNvSpPr>
          <p:nvPr>
            <p:ph idx="1"/>
          </p:nvPr>
        </p:nvSpPr>
        <p:spPr/>
        <p:txBody>
          <a:bodyPr/>
          <a:lstStyle/>
          <a:p>
            <a:r>
              <a:rPr lang="en-US" dirty="0" smtClean="0"/>
              <a:t>Collections of variable values</a:t>
            </a:r>
          </a:p>
          <a:p>
            <a:r>
              <a:rPr lang="en-US" dirty="0" smtClean="0"/>
              <a:t>Access various elements from index</a:t>
            </a:r>
          </a:p>
          <a:p>
            <a:r>
              <a:rPr lang="en-US" dirty="0" smtClean="0"/>
              <a:t>Index number or keyword</a:t>
            </a:r>
          </a:p>
          <a:p>
            <a:pPr lvl="1"/>
            <a:r>
              <a:rPr lang="en-US" dirty="0" smtClean="0"/>
              <a:t>1</a:t>
            </a:r>
            <a:r>
              <a:rPr lang="en-US" baseline="30000" dirty="0" smtClean="0"/>
              <a:t>st</a:t>
            </a:r>
            <a:r>
              <a:rPr lang="en-US" dirty="0" smtClean="0"/>
              <a:t> element starts at 0</a:t>
            </a:r>
          </a:p>
          <a:p>
            <a:r>
              <a:rPr lang="en-US" dirty="0" smtClean="0"/>
              <a:t>Format: $</a:t>
            </a:r>
            <a:r>
              <a:rPr lang="en-US" dirty="0" err="1" smtClean="0"/>
              <a:t>array_name</a:t>
            </a:r>
            <a:r>
              <a:rPr lang="en-US" dirty="0" smtClean="0"/>
              <a:t>[‘index’]</a:t>
            </a:r>
          </a:p>
          <a:p>
            <a:r>
              <a:rPr lang="en-US" dirty="0"/>
              <a:t>Array elements same as </a:t>
            </a:r>
            <a:r>
              <a:rPr lang="en-US" dirty="0" smtClean="0"/>
              <a:t>variables</a:t>
            </a:r>
          </a:p>
          <a:p>
            <a:r>
              <a:rPr lang="en-US" dirty="0" smtClean="0"/>
              <a:t>Mostly for form processing</a:t>
            </a:r>
          </a:p>
          <a:p>
            <a:pPr lvl="1"/>
            <a:r>
              <a:rPr lang="en-US" dirty="0" smtClean="0"/>
              <a:t>$_GET, $_POST</a:t>
            </a:r>
          </a:p>
        </p:txBody>
      </p:sp>
    </p:spTree>
    <p:extLst>
      <p:ext uri="{BB962C8B-B14F-4D97-AF65-F5344CB8AC3E}">
        <p14:creationId xmlns:p14="http://schemas.microsoft.com/office/powerpoint/2010/main" val="230552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PHP Basics</a:t>
            </a:r>
          </a:p>
          <a:p>
            <a:r>
              <a:rPr lang="en-US" dirty="0" smtClean="0"/>
              <a:t>Programming and PHP</a:t>
            </a:r>
          </a:p>
          <a:p>
            <a:r>
              <a:rPr lang="en-US" dirty="0" smtClean="0"/>
              <a:t>PHP Topics</a:t>
            </a:r>
          </a:p>
          <a:p>
            <a:r>
              <a:rPr lang="en-US" dirty="0" smtClean="0"/>
              <a:t>Questions</a:t>
            </a:r>
          </a:p>
          <a:p>
            <a:endParaRPr lang="en-US" dirty="0"/>
          </a:p>
        </p:txBody>
      </p:sp>
    </p:spTree>
    <p:extLst>
      <p:ext uri="{BB962C8B-B14F-4D97-AF65-F5344CB8AC3E}">
        <p14:creationId xmlns:p14="http://schemas.microsoft.com/office/powerpoint/2010/main" val="35080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Array Syntax</a:t>
            </a:r>
            <a:endParaRPr lang="en-US" dirty="0"/>
          </a:p>
        </p:txBody>
      </p:sp>
      <p:sp>
        <p:nvSpPr>
          <p:cNvPr id="3" name="Content Placeholder 2"/>
          <p:cNvSpPr>
            <a:spLocks noGrp="1"/>
          </p:cNvSpPr>
          <p:nvPr>
            <p:ph idx="1"/>
          </p:nvPr>
        </p:nvSpPr>
        <p:spPr/>
        <p:txBody>
          <a:bodyPr/>
          <a:lstStyle/>
          <a:p>
            <a:r>
              <a:rPr lang="en-US" dirty="0" smtClean="0"/>
              <a:t>Create</a:t>
            </a:r>
          </a:p>
          <a:p>
            <a:pPr lvl="1"/>
            <a:r>
              <a:rPr lang="en-US" dirty="0" smtClean="0"/>
              <a:t>$numbers = array(1,2,3,4,5);</a:t>
            </a:r>
          </a:p>
          <a:p>
            <a:pPr lvl="1"/>
            <a:r>
              <a:rPr lang="en-US" dirty="0" smtClean="0"/>
              <a:t>$names = array(</a:t>
            </a:r>
            <a:r>
              <a:rPr lang="en-US" dirty="0"/>
              <a:t>‘</a:t>
            </a:r>
            <a:r>
              <a:rPr lang="en-US" dirty="0" err="1" smtClean="0"/>
              <a:t>fn</a:t>
            </a:r>
            <a:r>
              <a:rPr lang="en-US" dirty="0" smtClean="0"/>
              <a:t>’=&gt;”</a:t>
            </a:r>
            <a:r>
              <a:rPr lang="en-US" dirty="0"/>
              <a:t>Bob</a:t>
            </a:r>
            <a:r>
              <a:rPr lang="en-US" dirty="0" smtClean="0"/>
              <a:t>”, ‘</a:t>
            </a:r>
            <a:r>
              <a:rPr lang="en-US" dirty="0" err="1" smtClean="0"/>
              <a:t>ln</a:t>
            </a:r>
            <a:r>
              <a:rPr lang="en-US" dirty="0" smtClean="0"/>
              <a:t>’=&gt;”Smith”);</a:t>
            </a:r>
          </a:p>
          <a:p>
            <a:r>
              <a:rPr lang="en-US" dirty="0"/>
              <a:t>Numbers</a:t>
            </a:r>
          </a:p>
          <a:p>
            <a:pPr marL="742950" lvl="2" indent="-342900">
              <a:buFont typeface="Wingdings" pitchFamily="2" charset="2"/>
              <a:buChar char="§"/>
            </a:pPr>
            <a:r>
              <a:rPr lang="en-US" sz="2800" dirty="0">
                <a:solidFill>
                  <a:srgbClr val="335F89"/>
                </a:solidFill>
              </a:rPr>
              <a:t>5 = $numbers[4];</a:t>
            </a:r>
            <a:endParaRPr lang="en-US" dirty="0"/>
          </a:p>
          <a:p>
            <a:r>
              <a:rPr lang="en-US" dirty="0" smtClean="0"/>
              <a:t>Strings</a:t>
            </a:r>
          </a:p>
          <a:p>
            <a:pPr lvl="1"/>
            <a:r>
              <a:rPr lang="en-US" dirty="0" smtClean="0"/>
              <a:t>“Bob” = $names[‘</a:t>
            </a:r>
            <a:r>
              <a:rPr lang="en-US" dirty="0" err="1" smtClean="0"/>
              <a:t>fn</a:t>
            </a:r>
            <a:r>
              <a:rPr lang="en-US" dirty="0" smtClean="0"/>
              <a:t>’];</a:t>
            </a:r>
          </a:p>
          <a:p>
            <a:pPr lvl="1"/>
            <a:r>
              <a:rPr lang="en-US" dirty="0" smtClean="0"/>
              <a:t>“Bob” = $names[0];</a:t>
            </a:r>
          </a:p>
          <a:p>
            <a:endParaRPr lang="en-US" dirty="0"/>
          </a:p>
        </p:txBody>
      </p:sp>
    </p:spTree>
    <p:extLst>
      <p:ext uri="{BB962C8B-B14F-4D97-AF65-F5344CB8AC3E}">
        <p14:creationId xmlns:p14="http://schemas.microsoft.com/office/powerpoint/2010/main" val="16011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Conditionals – If/Then/Else</a:t>
            </a:r>
            <a:endParaRPr lang="en-US" dirty="0"/>
          </a:p>
        </p:txBody>
      </p:sp>
      <p:sp>
        <p:nvSpPr>
          <p:cNvPr id="3" name="Content Placeholder 2"/>
          <p:cNvSpPr>
            <a:spLocks noGrp="1"/>
          </p:cNvSpPr>
          <p:nvPr>
            <p:ph idx="1"/>
          </p:nvPr>
        </p:nvSpPr>
        <p:spPr/>
        <p:txBody>
          <a:bodyPr/>
          <a:lstStyle/>
          <a:p>
            <a:r>
              <a:rPr lang="en-US" dirty="0" smtClean="0"/>
              <a:t>Need to test truth values</a:t>
            </a:r>
          </a:p>
          <a:p>
            <a:r>
              <a:rPr lang="en-US" dirty="0" smtClean="0"/>
              <a:t>If/ Else If/Else</a:t>
            </a:r>
          </a:p>
          <a:p>
            <a:r>
              <a:rPr lang="en-US" dirty="0" smtClean="0"/>
              <a:t>Establish consequences based on test</a:t>
            </a:r>
          </a:p>
          <a:p>
            <a:r>
              <a:rPr lang="en-US" dirty="0" smtClean="0"/>
              <a:t>Allows for options</a:t>
            </a:r>
          </a:p>
          <a:p>
            <a:r>
              <a:rPr lang="en-US" dirty="0" smtClean="0"/>
              <a:t>Example: Contact form</a:t>
            </a:r>
          </a:p>
          <a:p>
            <a:pPr lvl="1"/>
            <a:r>
              <a:rPr lang="en-US" dirty="0" smtClean="0"/>
              <a:t>Category for student major</a:t>
            </a:r>
          </a:p>
          <a:p>
            <a:pPr lvl="1"/>
            <a:r>
              <a:rPr lang="en-US" dirty="0" smtClean="0"/>
              <a:t>When submitted, choice would be tested</a:t>
            </a:r>
          </a:p>
          <a:p>
            <a:pPr lvl="1"/>
            <a:r>
              <a:rPr lang="en-US" dirty="0" smtClean="0"/>
              <a:t>Assign a different action per major </a:t>
            </a:r>
          </a:p>
          <a:p>
            <a:pPr lvl="1"/>
            <a:endParaRPr lang="en-US" dirty="0"/>
          </a:p>
        </p:txBody>
      </p:sp>
    </p:spTree>
    <p:extLst>
      <p:ext uri="{BB962C8B-B14F-4D97-AF65-F5344CB8AC3E}">
        <p14:creationId xmlns:p14="http://schemas.microsoft.com/office/powerpoint/2010/main" val="13051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Conditionals – PHP Syntax</a:t>
            </a:r>
            <a:endParaRPr lang="en-US" dirty="0"/>
          </a:p>
        </p:txBody>
      </p:sp>
      <p:sp>
        <p:nvSpPr>
          <p:cNvPr id="3" name="Content Placeholder 2"/>
          <p:cNvSpPr>
            <a:spLocks noGrp="1"/>
          </p:cNvSpPr>
          <p:nvPr>
            <p:ph idx="1"/>
          </p:nvPr>
        </p:nvSpPr>
        <p:spPr/>
        <p:txBody>
          <a:bodyPr/>
          <a:lstStyle/>
          <a:p>
            <a:r>
              <a:rPr lang="en-US" dirty="0" smtClean="0"/>
              <a:t>Syntax:  if( </a:t>
            </a:r>
            <a:r>
              <a:rPr lang="en-US" dirty="0" err="1" smtClean="0"/>
              <a:t>testcondition</a:t>
            </a:r>
            <a:r>
              <a:rPr lang="en-US" dirty="0" smtClean="0"/>
              <a:t> ){ code }</a:t>
            </a:r>
          </a:p>
          <a:p>
            <a:r>
              <a:rPr lang="en-US" dirty="0" smtClean="0"/>
              <a:t>Syntax for if, else:</a:t>
            </a:r>
          </a:p>
          <a:p>
            <a:pPr lvl="1"/>
            <a:r>
              <a:rPr lang="en-US" dirty="0"/>
              <a:t>if( </a:t>
            </a:r>
            <a:r>
              <a:rPr lang="en-US" dirty="0" err="1"/>
              <a:t>testcondition</a:t>
            </a:r>
            <a:r>
              <a:rPr lang="en-US" dirty="0"/>
              <a:t> ){ code }</a:t>
            </a:r>
          </a:p>
          <a:p>
            <a:pPr lvl="1"/>
            <a:r>
              <a:rPr lang="en-US" dirty="0" smtClean="0"/>
              <a:t>else if( </a:t>
            </a:r>
            <a:r>
              <a:rPr lang="en-US" dirty="0" err="1" smtClean="0"/>
              <a:t>testcondition</a:t>
            </a:r>
            <a:r>
              <a:rPr lang="en-US" dirty="0" smtClean="0"/>
              <a:t> </a:t>
            </a:r>
            <a:r>
              <a:rPr lang="en-US" dirty="0"/>
              <a:t>){ code </a:t>
            </a:r>
            <a:r>
              <a:rPr lang="en-US" dirty="0" smtClean="0"/>
              <a:t>}</a:t>
            </a:r>
          </a:p>
          <a:p>
            <a:pPr lvl="1"/>
            <a:r>
              <a:rPr lang="en-US" dirty="0"/>
              <a:t>e</a:t>
            </a:r>
            <a:r>
              <a:rPr lang="en-US" dirty="0" smtClean="0"/>
              <a:t>lse {code}</a:t>
            </a:r>
            <a:endParaRPr lang="en-US" dirty="0"/>
          </a:p>
          <a:p>
            <a:r>
              <a:rPr lang="en-US" dirty="0" smtClean="0"/>
              <a:t>Test values with: &lt;, &lt;=, &gt;, &gt;=, !, ==, !=</a:t>
            </a:r>
          </a:p>
          <a:p>
            <a:endParaRPr lang="en-US" dirty="0"/>
          </a:p>
        </p:txBody>
      </p:sp>
    </p:spTree>
    <p:extLst>
      <p:ext uri="{BB962C8B-B14F-4D97-AF65-F5344CB8AC3E}">
        <p14:creationId xmlns:p14="http://schemas.microsoft.com/office/powerpoint/2010/main" val="339233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Programming – Functions</a:t>
            </a:r>
            <a:endParaRPr lang="en-US" dirty="0"/>
          </a:p>
        </p:txBody>
      </p:sp>
      <p:sp>
        <p:nvSpPr>
          <p:cNvPr id="3" name="Content Placeholder 2"/>
          <p:cNvSpPr>
            <a:spLocks noGrp="1"/>
          </p:cNvSpPr>
          <p:nvPr>
            <p:ph idx="1"/>
          </p:nvPr>
        </p:nvSpPr>
        <p:spPr/>
        <p:txBody>
          <a:bodyPr/>
          <a:lstStyle/>
          <a:p>
            <a:r>
              <a:rPr lang="en-US" dirty="0" smtClean="0"/>
              <a:t>Reuse</a:t>
            </a:r>
          </a:p>
          <a:p>
            <a:r>
              <a:rPr lang="en-US" dirty="0" smtClean="0"/>
              <a:t>Separate code</a:t>
            </a:r>
          </a:p>
          <a:p>
            <a:r>
              <a:rPr lang="en-US" dirty="0" smtClean="0"/>
              <a:t>Elements</a:t>
            </a:r>
          </a:p>
          <a:p>
            <a:pPr lvl="1"/>
            <a:r>
              <a:rPr lang="en-US" dirty="0" smtClean="0"/>
              <a:t>Name, Parameters, Code, Return</a:t>
            </a:r>
          </a:p>
          <a:p>
            <a:r>
              <a:rPr lang="en-US" dirty="0" smtClean="0"/>
              <a:t>Many system functions available</a:t>
            </a:r>
          </a:p>
          <a:p>
            <a:pPr lvl="1"/>
            <a:r>
              <a:rPr lang="en-US" dirty="0"/>
              <a:t>i</a:t>
            </a:r>
            <a:r>
              <a:rPr lang="en-US" dirty="0" smtClean="0"/>
              <a:t>nclude();   </a:t>
            </a:r>
            <a:r>
              <a:rPr lang="en-US" dirty="0" err="1" smtClean="0"/>
              <a:t>php_info</a:t>
            </a:r>
            <a:r>
              <a:rPr lang="en-US" dirty="0" smtClean="0"/>
              <a:t>();   echo “”;</a:t>
            </a:r>
          </a:p>
          <a:p>
            <a:r>
              <a:rPr lang="en-US" dirty="0" smtClean="0"/>
              <a:t>Ex: function </a:t>
            </a:r>
            <a:r>
              <a:rPr lang="en-US" dirty="0" err="1" smtClean="0"/>
              <a:t>strlen</a:t>
            </a:r>
            <a:r>
              <a:rPr lang="en-US" dirty="0" smtClean="0"/>
              <a:t>($foo);</a:t>
            </a:r>
          </a:p>
          <a:p>
            <a:pPr lvl="1"/>
            <a:r>
              <a:rPr lang="en-US" dirty="0" smtClean="0"/>
              <a:t>Returns number of characters in string</a:t>
            </a:r>
          </a:p>
        </p:txBody>
      </p:sp>
    </p:spTree>
    <p:extLst>
      <p:ext uri="{BB962C8B-B14F-4D97-AF65-F5344CB8AC3E}">
        <p14:creationId xmlns:p14="http://schemas.microsoft.com/office/powerpoint/2010/main" val="399538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PHP Basics</a:t>
            </a:r>
            <a:endParaRPr lang="en-US" dirty="0"/>
          </a:p>
        </p:txBody>
      </p:sp>
      <p:sp>
        <p:nvSpPr>
          <p:cNvPr id="3" name="Content Placeholder 2"/>
          <p:cNvSpPr>
            <a:spLocks noGrp="1"/>
          </p:cNvSpPr>
          <p:nvPr>
            <p:ph idx="1"/>
          </p:nvPr>
        </p:nvSpPr>
        <p:spPr/>
        <p:txBody>
          <a:bodyPr>
            <a:normAutofit/>
          </a:bodyPr>
          <a:lstStyle/>
          <a:p>
            <a:r>
              <a:rPr lang="en-US" dirty="0" smtClean="0"/>
              <a:t>&lt;?</a:t>
            </a:r>
            <a:r>
              <a:rPr lang="en-US" dirty="0" err="1" smtClean="0"/>
              <a:t>php</a:t>
            </a:r>
            <a:r>
              <a:rPr lang="en-US" dirty="0" smtClean="0"/>
              <a:t> and ?&gt; tags, required “;”</a:t>
            </a:r>
          </a:p>
          <a:p>
            <a:r>
              <a:rPr lang="en-US" dirty="0" smtClean="0"/>
              <a:t>Turn on errors and error messages</a:t>
            </a:r>
          </a:p>
          <a:p>
            <a:r>
              <a:rPr lang="en-US" dirty="0" smtClean="0"/>
              <a:t>Variables</a:t>
            </a:r>
          </a:p>
          <a:p>
            <a:pPr lvl="1"/>
            <a:r>
              <a:rPr lang="en-US" dirty="0" smtClean="0"/>
              <a:t>Strings, Numbers, Boolean (T/F)</a:t>
            </a:r>
          </a:p>
          <a:p>
            <a:r>
              <a:rPr lang="en-US" dirty="0" smtClean="0"/>
              <a:t>Arrays</a:t>
            </a:r>
          </a:p>
          <a:p>
            <a:r>
              <a:rPr lang="en-US" dirty="0" smtClean="0"/>
              <a:t>Conditionals</a:t>
            </a:r>
          </a:p>
          <a:p>
            <a:r>
              <a:rPr lang="en-US" dirty="0" smtClean="0"/>
              <a:t>Functions</a:t>
            </a:r>
          </a:p>
          <a:p>
            <a:endParaRPr lang="en-US" dirty="0" smtClean="0"/>
          </a:p>
          <a:p>
            <a:endParaRPr lang="en-US" dirty="0"/>
          </a:p>
        </p:txBody>
      </p:sp>
    </p:spTree>
    <p:extLst>
      <p:ext uri="{BB962C8B-B14F-4D97-AF65-F5344CB8AC3E}">
        <p14:creationId xmlns:p14="http://schemas.microsoft.com/office/powerpoint/2010/main" val="1219231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PHP topics – basic PHP and HTML</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4811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Dynamic Content</a:t>
            </a:r>
            <a:endParaRPr lang="en-US" dirty="0"/>
          </a:p>
        </p:txBody>
      </p:sp>
      <p:sp>
        <p:nvSpPr>
          <p:cNvPr id="3" name="Content Placeholder 2"/>
          <p:cNvSpPr>
            <a:spLocks noGrp="1"/>
          </p:cNvSpPr>
          <p:nvPr>
            <p:ph idx="1"/>
          </p:nvPr>
        </p:nvSpPr>
        <p:spPr/>
        <p:txBody>
          <a:bodyPr/>
          <a:lstStyle/>
          <a:p>
            <a:r>
              <a:rPr lang="en-US" dirty="0"/>
              <a:t>Use variables</a:t>
            </a:r>
          </a:p>
          <a:p>
            <a:r>
              <a:rPr lang="en-US" dirty="0" smtClean="0"/>
              <a:t>2 Philosophies</a:t>
            </a:r>
          </a:p>
          <a:p>
            <a:r>
              <a:rPr lang="en-US" dirty="0" smtClean="0"/>
              <a:t>2 ways to display information</a:t>
            </a:r>
            <a:endParaRPr lang="en-US" dirty="0"/>
          </a:p>
          <a:p>
            <a:r>
              <a:rPr lang="en-US" dirty="0" smtClean="0"/>
              <a:t>Echo</a:t>
            </a:r>
            <a:endParaRPr lang="en-US" dirty="0"/>
          </a:p>
          <a:p>
            <a:pPr lvl="1"/>
            <a:r>
              <a:rPr lang="en-US" dirty="0"/>
              <a:t>echo </a:t>
            </a:r>
            <a:r>
              <a:rPr lang="en-US" dirty="0" smtClean="0"/>
              <a:t>“First Name: $</a:t>
            </a:r>
            <a:r>
              <a:rPr lang="en-US" dirty="0" err="1" smtClean="0"/>
              <a:t>first_name</a:t>
            </a:r>
            <a:r>
              <a:rPr lang="en-US" dirty="0" smtClean="0"/>
              <a:t>”;</a:t>
            </a:r>
            <a:endParaRPr lang="en-US" dirty="0"/>
          </a:p>
          <a:p>
            <a:r>
              <a:rPr lang="en-US" dirty="0"/>
              <a:t>In </a:t>
            </a:r>
            <a:r>
              <a:rPr lang="en-US" dirty="0" smtClean="0"/>
              <a:t>HTML</a:t>
            </a:r>
          </a:p>
          <a:p>
            <a:pPr lvl="1"/>
            <a:r>
              <a:rPr lang="en-US" dirty="0" smtClean="0"/>
              <a:t>First Name: &lt;?= $</a:t>
            </a:r>
            <a:r>
              <a:rPr lang="en-US" dirty="0" err="1" smtClean="0"/>
              <a:t>first_name</a:t>
            </a:r>
            <a:r>
              <a:rPr lang="en-US" dirty="0" smtClean="0"/>
              <a:t> ?&gt;</a:t>
            </a:r>
            <a:endParaRPr lang="en-US" dirty="0"/>
          </a:p>
          <a:p>
            <a:endParaRPr lang="en-US" dirty="0"/>
          </a:p>
        </p:txBody>
      </p:sp>
    </p:spTree>
    <p:extLst>
      <p:ext uri="{BB962C8B-B14F-4D97-AF65-F5344CB8AC3E}">
        <p14:creationId xmlns:p14="http://schemas.microsoft.com/office/powerpoint/2010/main" val="96667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hello_world2</a:t>
            </a:r>
            <a:endParaRPr lang="en-US" dirty="0"/>
          </a:p>
        </p:txBody>
      </p:sp>
      <p:sp>
        <p:nvSpPr>
          <p:cNvPr id="3" name="Content Placeholder 2"/>
          <p:cNvSpPr>
            <a:spLocks noGrp="1"/>
          </p:cNvSpPr>
          <p:nvPr>
            <p:ph idx="1"/>
          </p:nvPr>
        </p:nvSpPr>
        <p:spPr/>
        <p:txBody>
          <a:bodyPr/>
          <a:lstStyle/>
          <a:p>
            <a:pPr marL="0" indent="0">
              <a:buNone/>
            </a:pPr>
            <a:r>
              <a:rPr lang="en-US" sz="2800" dirty="0" smtClean="0"/>
              <a:t>&lt;?</a:t>
            </a:r>
            <a:r>
              <a:rPr lang="en-US" sz="2800" dirty="0" err="1" smtClean="0"/>
              <a:t>php</a:t>
            </a:r>
            <a:endParaRPr lang="en-US" sz="2800" dirty="0" smtClean="0"/>
          </a:p>
          <a:p>
            <a:pPr marL="457200" lvl="1" indent="0">
              <a:buNone/>
            </a:pPr>
            <a:r>
              <a:rPr lang="en-US" dirty="0" smtClean="0"/>
              <a:t>$</a:t>
            </a:r>
            <a:r>
              <a:rPr lang="en-US" dirty="0" err="1" smtClean="0"/>
              <a:t>first_name</a:t>
            </a:r>
            <a:r>
              <a:rPr lang="en-US" dirty="0" smtClean="0"/>
              <a:t> = “Bob”;</a:t>
            </a:r>
          </a:p>
          <a:p>
            <a:pPr marL="457200" lvl="1" indent="0">
              <a:buNone/>
            </a:pPr>
            <a:r>
              <a:rPr lang="en-US" dirty="0" smtClean="0"/>
              <a:t>$</a:t>
            </a:r>
            <a:r>
              <a:rPr lang="en-US" dirty="0" err="1" smtClean="0"/>
              <a:t>last_name</a:t>
            </a:r>
            <a:r>
              <a:rPr lang="en-US" dirty="0" smtClean="0"/>
              <a:t> = “Smith”;</a:t>
            </a:r>
          </a:p>
          <a:p>
            <a:pPr marL="457200" lvl="1" indent="0">
              <a:buNone/>
            </a:pPr>
            <a:r>
              <a:rPr lang="en-US" dirty="0" smtClean="0"/>
              <a:t>echo “&lt;html&gt;&lt;body&gt;”;</a:t>
            </a:r>
          </a:p>
          <a:p>
            <a:pPr marL="0" indent="0">
              <a:buNone/>
            </a:pPr>
            <a:r>
              <a:rPr lang="en-US" sz="2800" dirty="0" smtClean="0"/>
              <a:t>?&gt;</a:t>
            </a:r>
          </a:p>
          <a:p>
            <a:pPr marL="0" indent="0">
              <a:buNone/>
            </a:pPr>
            <a:r>
              <a:rPr lang="en-US" sz="2800" dirty="0" smtClean="0"/>
              <a:t>&lt;p&gt;</a:t>
            </a:r>
          </a:p>
          <a:p>
            <a:pPr marL="0" indent="0">
              <a:buNone/>
            </a:pPr>
            <a:r>
              <a:rPr lang="en-US" sz="2800" dirty="0" smtClean="0"/>
              <a:t>My Name is: &lt;?= $</a:t>
            </a:r>
            <a:r>
              <a:rPr lang="en-US" sz="2800" dirty="0" err="1" smtClean="0"/>
              <a:t>first_name</a:t>
            </a:r>
            <a:r>
              <a:rPr lang="en-US" sz="2800" dirty="0" smtClean="0"/>
              <a:t> ?&gt; &lt;?= $</a:t>
            </a:r>
            <a:r>
              <a:rPr lang="en-US" sz="2800" dirty="0" err="1" smtClean="0"/>
              <a:t>last_name</a:t>
            </a:r>
            <a:r>
              <a:rPr lang="en-US" sz="2800" dirty="0" smtClean="0"/>
              <a:t>?&gt;</a:t>
            </a:r>
          </a:p>
          <a:p>
            <a:pPr marL="0" indent="0">
              <a:buNone/>
            </a:pPr>
            <a:r>
              <a:rPr lang="en-US" sz="2800" dirty="0" smtClean="0"/>
              <a:t>&lt;/p&gt;</a:t>
            </a:r>
          </a:p>
          <a:p>
            <a:pPr marL="0" indent="0">
              <a:buNone/>
            </a:pPr>
            <a:r>
              <a:rPr lang="en-US" sz="2800" dirty="0" smtClean="0"/>
              <a:t>&lt;/body&gt;&lt;/html&gt;</a:t>
            </a:r>
            <a:endParaRPr lang="en-US" sz="2800" dirty="0"/>
          </a:p>
        </p:txBody>
      </p:sp>
    </p:spTree>
    <p:extLst>
      <p:ext uri="{BB962C8B-B14F-4D97-AF65-F5344CB8AC3E}">
        <p14:creationId xmlns:p14="http://schemas.microsoft.com/office/powerpoint/2010/main" val="81247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HTML with PHP</a:t>
            </a:r>
            <a:endParaRPr lang="en-US" dirty="0"/>
          </a:p>
        </p:txBody>
      </p:sp>
      <p:sp>
        <p:nvSpPr>
          <p:cNvPr id="3" name="Content Placeholder 2"/>
          <p:cNvSpPr>
            <a:spLocks noGrp="1"/>
          </p:cNvSpPr>
          <p:nvPr>
            <p:ph idx="1"/>
          </p:nvPr>
        </p:nvSpPr>
        <p:spPr/>
        <p:txBody>
          <a:bodyPr/>
          <a:lstStyle/>
          <a:p>
            <a:r>
              <a:rPr lang="en-US" dirty="0" smtClean="0"/>
              <a:t>HTML Break and new line</a:t>
            </a:r>
          </a:p>
          <a:p>
            <a:pPr lvl="1"/>
            <a:r>
              <a:rPr lang="en-US" dirty="0" smtClean="0"/>
              <a:t>To write new line to document, use \n</a:t>
            </a:r>
          </a:p>
          <a:p>
            <a:pPr lvl="1"/>
            <a:r>
              <a:rPr lang="en-US" dirty="0" smtClean="0"/>
              <a:t>To add new line to rendered HTML, use &lt;</a:t>
            </a:r>
            <a:r>
              <a:rPr lang="en-US" dirty="0" err="1" smtClean="0"/>
              <a:t>br</a:t>
            </a:r>
            <a:r>
              <a:rPr lang="en-US" dirty="0" smtClean="0"/>
              <a:t>&gt;</a:t>
            </a:r>
          </a:p>
          <a:p>
            <a:r>
              <a:rPr lang="en-US" dirty="0" smtClean="0"/>
              <a:t>Build then display</a:t>
            </a:r>
          </a:p>
          <a:p>
            <a:r>
              <a:rPr lang="en-US" dirty="0" smtClean="0"/>
              <a:t>HTML put just below </a:t>
            </a:r>
            <a:r>
              <a:rPr lang="en-US" dirty="0" err="1" smtClean="0"/>
              <a:t>php</a:t>
            </a:r>
            <a:r>
              <a:rPr lang="en-US" dirty="0" smtClean="0"/>
              <a:t> on page</a:t>
            </a:r>
          </a:p>
          <a:p>
            <a:pPr lvl="1"/>
            <a:r>
              <a:rPr lang="en-US" dirty="0" smtClean="0"/>
              <a:t>Nice segregation of server, client sides</a:t>
            </a:r>
          </a:p>
          <a:p>
            <a:pPr lvl="1"/>
            <a:r>
              <a:rPr lang="en-US" dirty="0" smtClean="0"/>
              <a:t>Much easier to comment and debug</a:t>
            </a:r>
          </a:p>
          <a:p>
            <a:r>
              <a:rPr lang="en-US" dirty="0" smtClean="0"/>
              <a:t>Create JS with PHP too</a:t>
            </a:r>
          </a:p>
          <a:p>
            <a:endParaRPr lang="en-US" dirty="0"/>
          </a:p>
        </p:txBody>
      </p:sp>
    </p:spTree>
    <p:extLst>
      <p:ext uri="{BB962C8B-B14F-4D97-AF65-F5344CB8AC3E}">
        <p14:creationId xmlns:p14="http://schemas.microsoft.com/office/powerpoint/2010/main" val="367432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HTML uniformity</a:t>
            </a:r>
            <a:endParaRPr lang="en-US" dirty="0"/>
          </a:p>
        </p:txBody>
      </p:sp>
      <p:sp>
        <p:nvSpPr>
          <p:cNvPr id="3" name="Content Placeholder 2"/>
          <p:cNvSpPr>
            <a:spLocks noGrp="1"/>
          </p:cNvSpPr>
          <p:nvPr>
            <p:ph idx="1"/>
          </p:nvPr>
        </p:nvSpPr>
        <p:spPr/>
        <p:txBody>
          <a:bodyPr/>
          <a:lstStyle/>
          <a:p>
            <a:r>
              <a:rPr lang="en-US" dirty="0" smtClean="0"/>
              <a:t>Includes</a:t>
            </a:r>
          </a:p>
          <a:p>
            <a:pPr lvl="1"/>
            <a:r>
              <a:rPr lang="en-US" dirty="0" smtClean="0"/>
              <a:t>Headers, footers, menus</a:t>
            </a:r>
          </a:p>
          <a:p>
            <a:r>
              <a:rPr lang="en-US" dirty="0" smtClean="0"/>
              <a:t>Widths, heights</a:t>
            </a:r>
          </a:p>
          <a:p>
            <a:pPr lvl="1"/>
            <a:r>
              <a:rPr lang="en-US" dirty="0" smtClean="0"/>
              <a:t>Easily keep for element sizes uniform </a:t>
            </a:r>
          </a:p>
          <a:p>
            <a:r>
              <a:rPr lang="en-US" dirty="0" smtClean="0"/>
              <a:t>Naming conventions</a:t>
            </a:r>
          </a:p>
          <a:p>
            <a:pPr lvl="1"/>
            <a:r>
              <a:rPr lang="en-US" dirty="0" smtClean="0"/>
              <a:t>Prefix for names or </a:t>
            </a:r>
            <a:r>
              <a:rPr lang="en-US" dirty="0" err="1" smtClean="0"/>
              <a:t>css</a:t>
            </a:r>
            <a:r>
              <a:rPr lang="en-US" dirty="0" smtClean="0"/>
              <a:t> classes</a:t>
            </a:r>
          </a:p>
          <a:p>
            <a:r>
              <a:rPr lang="en-US" dirty="0" smtClean="0"/>
              <a:t>Other repeated code</a:t>
            </a:r>
          </a:p>
          <a:p>
            <a:pPr lvl="1"/>
            <a:r>
              <a:rPr lang="en-US" dirty="0" smtClean="0"/>
              <a:t>Especially if it may ever change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64850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42146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PHP and HTML</a:t>
            </a:r>
            <a:endParaRPr lang="en-US" dirty="0"/>
          </a:p>
        </p:txBody>
      </p:sp>
      <p:sp>
        <p:nvSpPr>
          <p:cNvPr id="3" name="Content Placeholder 2"/>
          <p:cNvSpPr>
            <a:spLocks noGrp="1"/>
          </p:cNvSpPr>
          <p:nvPr>
            <p:ph idx="1"/>
          </p:nvPr>
        </p:nvSpPr>
        <p:spPr/>
        <p:txBody>
          <a:bodyPr/>
          <a:lstStyle/>
          <a:p>
            <a:r>
              <a:rPr lang="en-US" dirty="0" smtClean="0"/>
              <a:t>Adding dynamic content</a:t>
            </a:r>
          </a:p>
          <a:p>
            <a:r>
              <a:rPr lang="en-US" dirty="0" smtClean="0"/>
              <a:t>Use Variables</a:t>
            </a:r>
          </a:p>
          <a:p>
            <a:r>
              <a:rPr lang="en-US" dirty="0" smtClean="0"/>
              <a:t>Output to screen: echo, &lt;?= ?&gt;</a:t>
            </a:r>
          </a:p>
          <a:p>
            <a:r>
              <a:rPr lang="en-US" dirty="0" smtClean="0"/>
              <a:t>Breaks &lt;</a:t>
            </a:r>
            <a:r>
              <a:rPr lang="en-US" dirty="0" err="1" smtClean="0"/>
              <a:t>br</a:t>
            </a:r>
            <a:r>
              <a:rPr lang="en-US" dirty="0" smtClean="0"/>
              <a:t>&gt; and New Lines \n</a:t>
            </a:r>
          </a:p>
          <a:p>
            <a:r>
              <a:rPr lang="en-US" dirty="0" smtClean="0"/>
              <a:t>Display Uniformity</a:t>
            </a:r>
          </a:p>
          <a:p>
            <a:pPr lvl="1"/>
            <a:r>
              <a:rPr lang="en-US" dirty="0" smtClean="0"/>
              <a:t>Includes, reuse, naming, cohesive form items</a:t>
            </a:r>
          </a:p>
          <a:p>
            <a:pPr lvl="1"/>
            <a:endParaRPr lang="en-US" dirty="0" smtClean="0"/>
          </a:p>
          <a:p>
            <a:endParaRPr lang="en-US" dirty="0"/>
          </a:p>
        </p:txBody>
      </p:sp>
    </p:spTree>
    <p:extLst>
      <p:ext uri="{BB962C8B-B14F-4D97-AF65-F5344CB8AC3E}">
        <p14:creationId xmlns:p14="http://schemas.microsoft.com/office/powerpoint/2010/main" val="306472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PHP topics – PHP form processing and validation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38776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and form submission</a:t>
            </a:r>
            <a:endParaRPr lang="en-US" dirty="0"/>
          </a:p>
        </p:txBody>
      </p:sp>
      <p:sp>
        <p:nvSpPr>
          <p:cNvPr id="3" name="Content Placeholder 2"/>
          <p:cNvSpPr>
            <a:spLocks noGrp="1"/>
          </p:cNvSpPr>
          <p:nvPr>
            <p:ph idx="1"/>
          </p:nvPr>
        </p:nvSpPr>
        <p:spPr/>
        <p:txBody>
          <a:bodyPr/>
          <a:lstStyle/>
          <a:p>
            <a:r>
              <a:rPr lang="en-US" dirty="0" smtClean="0"/>
              <a:t>Process of filling out a form</a:t>
            </a:r>
          </a:p>
          <a:p>
            <a:r>
              <a:rPr lang="en-US" dirty="0" smtClean="0"/>
              <a:t>Where PHP gets access to form</a:t>
            </a:r>
          </a:p>
          <a:p>
            <a:r>
              <a:rPr lang="en-US" dirty="0" smtClean="0"/>
              <a:t>GET and POST</a:t>
            </a:r>
          </a:p>
          <a:p>
            <a:r>
              <a:rPr lang="en-US" dirty="0" smtClean="0"/>
              <a:t>PHP and request information</a:t>
            </a:r>
          </a:p>
          <a:p>
            <a:pPr lvl="1"/>
            <a:r>
              <a:rPr lang="en-US" dirty="0" smtClean="0"/>
              <a:t>GET and POST arrays</a:t>
            </a:r>
          </a:p>
          <a:p>
            <a:pPr lvl="1"/>
            <a:r>
              <a:rPr lang="en-US" dirty="0" smtClean="0"/>
              <a:t>$_GET[‘form element name’];</a:t>
            </a:r>
          </a:p>
          <a:p>
            <a:pPr lvl="1"/>
            <a:r>
              <a:rPr lang="en-US" dirty="0" smtClean="0"/>
              <a:t>$_POST[‘</a:t>
            </a:r>
            <a:r>
              <a:rPr lang="en-US" dirty="0"/>
              <a:t>form element name</a:t>
            </a:r>
            <a:r>
              <a:rPr lang="en-US" dirty="0" smtClean="0"/>
              <a:t>’];</a:t>
            </a:r>
          </a:p>
        </p:txBody>
      </p:sp>
    </p:spTree>
    <p:extLst>
      <p:ext uri="{BB962C8B-B14F-4D97-AF65-F5344CB8AC3E}">
        <p14:creationId xmlns:p14="http://schemas.microsoft.com/office/powerpoint/2010/main" val="241324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data from your request</a:t>
            </a:r>
            <a:endParaRPr lang="en-US" dirty="0"/>
          </a:p>
        </p:txBody>
      </p:sp>
      <p:sp>
        <p:nvSpPr>
          <p:cNvPr id="3" name="Content Placeholder 2"/>
          <p:cNvSpPr>
            <a:spLocks noGrp="1"/>
          </p:cNvSpPr>
          <p:nvPr>
            <p:ph idx="1"/>
          </p:nvPr>
        </p:nvSpPr>
        <p:spPr/>
        <p:txBody>
          <a:bodyPr/>
          <a:lstStyle/>
          <a:p>
            <a:r>
              <a:rPr lang="en-US" dirty="0" smtClean="0"/>
              <a:t>Good first test: use GET</a:t>
            </a:r>
          </a:p>
          <a:p>
            <a:pPr lvl="1"/>
            <a:r>
              <a:rPr lang="en-US" dirty="0" smtClean="0"/>
              <a:t>Can see parameters you are sending</a:t>
            </a:r>
          </a:p>
          <a:p>
            <a:pPr lvl="1"/>
            <a:r>
              <a:rPr lang="en-US" dirty="0" smtClean="0"/>
              <a:t>Don’t need form</a:t>
            </a:r>
          </a:p>
          <a:p>
            <a:pPr lvl="1"/>
            <a:r>
              <a:rPr lang="en-US" dirty="0" smtClean="0"/>
              <a:t>Print entire $_GET array: </a:t>
            </a:r>
            <a:r>
              <a:rPr lang="en-US" dirty="0" err="1" smtClean="0"/>
              <a:t>print_r</a:t>
            </a:r>
            <a:r>
              <a:rPr lang="en-US" dirty="0" smtClean="0"/>
              <a:t>($_GET);</a:t>
            </a:r>
          </a:p>
          <a:p>
            <a:r>
              <a:rPr lang="en-US" dirty="0" smtClean="0"/>
              <a:t>Set items from GET to variables</a:t>
            </a:r>
          </a:p>
          <a:p>
            <a:pPr lvl="1"/>
            <a:r>
              <a:rPr lang="en-US" dirty="0" smtClean="0"/>
              <a:t>Use same name as name you sent</a:t>
            </a:r>
          </a:p>
          <a:p>
            <a:r>
              <a:rPr lang="en-US" dirty="0" smtClean="0"/>
              <a:t>Once variable, can process further</a:t>
            </a:r>
            <a:endParaRPr lang="en-US" dirty="0"/>
          </a:p>
        </p:txBody>
      </p:sp>
    </p:spTree>
    <p:extLst>
      <p:ext uri="{BB962C8B-B14F-4D97-AF65-F5344CB8AC3E}">
        <p14:creationId xmlns:p14="http://schemas.microsoft.com/office/powerpoint/2010/main" val="8318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get</a:t>
            </a:r>
            <a:endParaRPr lang="en-US" dirty="0"/>
          </a:p>
        </p:txBody>
      </p:sp>
      <p:sp>
        <p:nvSpPr>
          <p:cNvPr id="3" name="Content Placeholder 2"/>
          <p:cNvSpPr>
            <a:spLocks noGrp="1"/>
          </p:cNvSpPr>
          <p:nvPr>
            <p:ph idx="1"/>
          </p:nvPr>
        </p:nvSpPr>
        <p:spPr/>
        <p:txBody>
          <a:bodyPr/>
          <a:lstStyle/>
          <a:p>
            <a:pPr marL="0" indent="0">
              <a:buNone/>
            </a:pPr>
            <a:r>
              <a:rPr lang="en-US" dirty="0"/>
              <a:t>&lt;?</a:t>
            </a:r>
            <a:r>
              <a:rPr lang="en-US" dirty="0" err="1" smtClean="0"/>
              <a:t>php</a:t>
            </a:r>
            <a:endParaRPr lang="en-US" dirty="0" smtClean="0"/>
          </a:p>
          <a:p>
            <a:pPr marL="0" indent="0">
              <a:buNone/>
            </a:pPr>
            <a:r>
              <a:rPr lang="en-US" dirty="0" err="1" smtClean="0"/>
              <a:t>print_r</a:t>
            </a:r>
            <a:r>
              <a:rPr lang="en-US" dirty="0" smtClean="0"/>
              <a:t>($_GET);</a:t>
            </a:r>
            <a:endParaRPr lang="en-US" dirty="0"/>
          </a:p>
          <a:p>
            <a:pPr marL="0" indent="0">
              <a:buNone/>
            </a:pPr>
            <a:r>
              <a:rPr lang="en-US" dirty="0" smtClean="0"/>
              <a:t>if</a:t>
            </a:r>
            <a:r>
              <a:rPr lang="en-US" dirty="0"/>
              <a:t>($_</a:t>
            </a:r>
            <a:r>
              <a:rPr lang="en-US" dirty="0" smtClean="0"/>
              <a:t>GET){ </a:t>
            </a:r>
          </a:p>
          <a:p>
            <a:pPr marL="0" indent="0">
              <a:buNone/>
            </a:pPr>
            <a:r>
              <a:rPr lang="en-US" dirty="0" smtClean="0"/>
              <a:t>	$foo = $_GET['</a:t>
            </a:r>
            <a:r>
              <a:rPr lang="en-US" dirty="0" err="1" smtClean="0"/>
              <a:t>passed_value</a:t>
            </a:r>
            <a:r>
              <a:rPr lang="en-US" dirty="0" smtClean="0"/>
              <a:t>'];</a:t>
            </a:r>
          </a:p>
          <a:p>
            <a:pPr marL="0" indent="0">
              <a:buNone/>
            </a:pPr>
            <a:r>
              <a:rPr lang="en-US" dirty="0" smtClean="0"/>
              <a:t>} </a:t>
            </a:r>
            <a:r>
              <a:rPr lang="en-US" dirty="0"/>
              <a:t>else </a:t>
            </a:r>
            <a:r>
              <a:rPr lang="en-US" dirty="0" smtClean="0"/>
              <a:t>{ $foo = "Empty"; }</a:t>
            </a:r>
          </a:p>
          <a:p>
            <a:pPr marL="0" indent="0">
              <a:buNone/>
            </a:pPr>
            <a:r>
              <a:rPr lang="en-US" dirty="0" smtClean="0"/>
              <a:t>?&gt;</a:t>
            </a:r>
          </a:p>
          <a:p>
            <a:pPr marL="0" indent="0">
              <a:buNone/>
            </a:pPr>
            <a:r>
              <a:rPr lang="en-US" dirty="0"/>
              <a:t>Value is: &lt;?= </a:t>
            </a:r>
            <a:r>
              <a:rPr lang="en-US" dirty="0" smtClean="0"/>
              <a:t>$foo </a:t>
            </a:r>
            <a:r>
              <a:rPr lang="en-US" dirty="0"/>
              <a:t>?&gt;</a:t>
            </a:r>
          </a:p>
        </p:txBody>
      </p:sp>
    </p:spTree>
    <p:extLst>
      <p:ext uri="{BB962C8B-B14F-4D97-AF65-F5344CB8AC3E}">
        <p14:creationId xmlns:p14="http://schemas.microsoft.com/office/powerpoint/2010/main" val="380225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t>
            </a:r>
            <a:r>
              <a:rPr lang="en-US" dirty="0" err="1" smtClean="0"/>
              <a:t>contact_form</a:t>
            </a:r>
            <a:endParaRPr lang="en-US" dirty="0"/>
          </a:p>
        </p:txBody>
      </p:sp>
      <p:sp>
        <p:nvSpPr>
          <p:cNvPr id="3" name="Content Placeholder 2"/>
          <p:cNvSpPr>
            <a:spLocks noGrp="1"/>
          </p:cNvSpPr>
          <p:nvPr>
            <p:ph idx="1"/>
          </p:nvPr>
        </p:nvSpPr>
        <p:spPr/>
        <p:txBody>
          <a:bodyPr/>
          <a:lstStyle/>
          <a:p>
            <a:pPr marL="0" indent="0">
              <a:buNone/>
            </a:pPr>
            <a:r>
              <a:rPr lang="en-US" sz="2800" dirty="0" smtClean="0"/>
              <a:t>&lt;html&gt;&lt;body&gt;</a:t>
            </a:r>
          </a:p>
          <a:p>
            <a:pPr marL="0" indent="0">
              <a:buNone/>
            </a:pPr>
            <a:r>
              <a:rPr lang="en-US" sz="2800" dirty="0" smtClean="0"/>
              <a:t>&lt;form action=“</a:t>
            </a:r>
            <a:r>
              <a:rPr lang="en-US" sz="2800" dirty="0" err="1" smtClean="0"/>
              <a:t>contact_form.php</a:t>
            </a:r>
            <a:r>
              <a:rPr lang="en-US" sz="2800" dirty="0" smtClean="0"/>
              <a:t>” method=“get”&gt;</a:t>
            </a:r>
          </a:p>
          <a:p>
            <a:pPr marL="0" indent="0">
              <a:buNone/>
            </a:pPr>
            <a:endParaRPr lang="en-US" sz="2800" dirty="0" smtClean="0"/>
          </a:p>
          <a:p>
            <a:pPr marL="0" indent="0">
              <a:buNone/>
            </a:pPr>
            <a:r>
              <a:rPr lang="en-US" sz="2800" dirty="0" smtClean="0"/>
              <a:t>Input: &lt;input type=“text” name=“</a:t>
            </a:r>
            <a:r>
              <a:rPr lang="en-US" sz="2800" dirty="0" err="1" smtClean="0"/>
              <a:t>passed_value</a:t>
            </a:r>
            <a:r>
              <a:rPr lang="en-US" sz="2800" dirty="0" smtClean="0"/>
              <a:t>” value=“&lt;?= $foo ?&gt;”&gt;</a:t>
            </a:r>
          </a:p>
          <a:p>
            <a:pPr marL="0" indent="0">
              <a:buNone/>
            </a:pPr>
            <a:r>
              <a:rPr lang="en-US" sz="2800" dirty="0" smtClean="0"/>
              <a:t>&lt;input type=“submit” value=“Submit”&gt;</a:t>
            </a:r>
          </a:p>
          <a:p>
            <a:pPr marL="0" indent="0">
              <a:buNone/>
            </a:pPr>
            <a:endParaRPr lang="en-US" sz="2800" dirty="0" smtClean="0"/>
          </a:p>
          <a:p>
            <a:pPr marL="0" indent="0">
              <a:buNone/>
            </a:pPr>
            <a:r>
              <a:rPr lang="en-US" sz="2800" dirty="0" smtClean="0"/>
              <a:t>&lt;/form&gt;</a:t>
            </a:r>
          </a:p>
          <a:p>
            <a:pPr marL="0" indent="0">
              <a:buNone/>
            </a:pPr>
            <a:r>
              <a:rPr lang="en-US" sz="2800" dirty="0" smtClean="0"/>
              <a:t>&lt;/body&gt;&lt;/html&gt;</a:t>
            </a:r>
            <a:endParaRPr lang="en-US" sz="2800" dirty="0"/>
          </a:p>
        </p:txBody>
      </p:sp>
    </p:spTree>
    <p:extLst>
      <p:ext uri="{BB962C8B-B14F-4D97-AF65-F5344CB8AC3E}">
        <p14:creationId xmlns:p14="http://schemas.microsoft.com/office/powerpoint/2010/main" val="36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Options</a:t>
            </a:r>
            <a:endParaRPr lang="en-US" dirty="0"/>
          </a:p>
        </p:txBody>
      </p:sp>
      <p:sp>
        <p:nvSpPr>
          <p:cNvPr id="3" name="Content Placeholder 2"/>
          <p:cNvSpPr>
            <a:spLocks noGrp="1"/>
          </p:cNvSpPr>
          <p:nvPr>
            <p:ph idx="1"/>
          </p:nvPr>
        </p:nvSpPr>
        <p:spPr/>
        <p:txBody>
          <a:bodyPr/>
          <a:lstStyle/>
          <a:p>
            <a:r>
              <a:rPr lang="en-US" dirty="0" smtClean="0"/>
              <a:t>Cleaning user input discussed later</a:t>
            </a:r>
          </a:p>
          <a:p>
            <a:r>
              <a:rPr lang="en-US" dirty="0" smtClean="0"/>
              <a:t>Multiple validations of data</a:t>
            </a:r>
          </a:p>
          <a:p>
            <a:r>
              <a:rPr lang="en-US" dirty="0" smtClean="0"/>
              <a:t>Client = JavaScript, Server = PHP</a:t>
            </a:r>
          </a:p>
          <a:p>
            <a:pPr lvl="1"/>
            <a:r>
              <a:rPr lang="en-US" dirty="0" smtClean="0"/>
              <a:t>JS can be turned off from client, PHP cannot </a:t>
            </a:r>
          </a:p>
          <a:p>
            <a:pPr lvl="1"/>
            <a:r>
              <a:rPr lang="en-US" dirty="0" smtClean="0"/>
              <a:t>Test both ends, safer, better use experience</a:t>
            </a:r>
          </a:p>
          <a:p>
            <a:r>
              <a:rPr lang="en-US" dirty="0" smtClean="0"/>
              <a:t>Validation proportional to importance</a:t>
            </a:r>
          </a:p>
          <a:p>
            <a:r>
              <a:rPr lang="en-US" dirty="0" smtClean="0"/>
              <a:t>Separate from security</a:t>
            </a:r>
            <a:endParaRPr lang="en-US" dirty="0"/>
          </a:p>
        </p:txBody>
      </p:sp>
    </p:spTree>
    <p:extLst>
      <p:ext uri="{BB962C8B-B14F-4D97-AF65-F5344CB8AC3E}">
        <p14:creationId xmlns:p14="http://schemas.microsoft.com/office/powerpoint/2010/main" val="187083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PHP for validation</a:t>
            </a:r>
            <a:endParaRPr lang="en-US" dirty="0"/>
          </a:p>
        </p:txBody>
      </p:sp>
      <p:sp>
        <p:nvSpPr>
          <p:cNvPr id="3" name="Content Placeholder 2"/>
          <p:cNvSpPr>
            <a:spLocks noGrp="1"/>
          </p:cNvSpPr>
          <p:nvPr>
            <p:ph idx="1"/>
          </p:nvPr>
        </p:nvSpPr>
        <p:spPr/>
        <p:txBody>
          <a:bodyPr/>
          <a:lstStyle/>
          <a:p>
            <a:r>
              <a:rPr lang="en-US" dirty="0" smtClean="0"/>
              <a:t>Test multiple issues for same value</a:t>
            </a:r>
          </a:p>
          <a:p>
            <a:r>
              <a:rPr lang="en-US" dirty="0" smtClean="0"/>
              <a:t>Test with conditionals</a:t>
            </a:r>
          </a:p>
          <a:p>
            <a:r>
              <a:rPr lang="en-US" dirty="0" smtClean="0"/>
              <a:t>Test for empty values</a:t>
            </a:r>
          </a:p>
          <a:p>
            <a:pPr lvl="1"/>
            <a:r>
              <a:rPr lang="en-US" dirty="0" smtClean="0"/>
              <a:t>If($foo == “”) { do something }</a:t>
            </a:r>
          </a:p>
          <a:p>
            <a:r>
              <a:rPr lang="en-US" dirty="0" smtClean="0"/>
              <a:t>Flags = Boolean variables (T/F)</a:t>
            </a:r>
          </a:p>
          <a:p>
            <a:r>
              <a:rPr lang="en-US" dirty="0" smtClean="0"/>
              <a:t>Use variable to verify validation</a:t>
            </a:r>
          </a:p>
          <a:p>
            <a:pPr lvl="1"/>
            <a:r>
              <a:rPr lang="en-US" dirty="0" smtClean="0"/>
              <a:t>Set to true</a:t>
            </a:r>
          </a:p>
          <a:p>
            <a:pPr lvl="1"/>
            <a:r>
              <a:rPr lang="en-US" dirty="0" smtClean="0"/>
              <a:t>If any validation fails, set it to false</a:t>
            </a:r>
            <a:endParaRPr lang="en-US" dirty="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23777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t>
            </a:r>
            <a:r>
              <a:rPr lang="en-US" dirty="0" err="1" smtClean="0"/>
              <a:t>contact_form</a:t>
            </a:r>
            <a:r>
              <a:rPr lang="en-US" dirty="0" smtClean="0"/>
              <a:t> (above form)</a:t>
            </a:r>
            <a:endParaRPr lang="en-US" dirty="0"/>
          </a:p>
        </p:txBody>
      </p:sp>
      <p:sp>
        <p:nvSpPr>
          <p:cNvPr id="3" name="Content Placeholder 2"/>
          <p:cNvSpPr>
            <a:spLocks noGrp="1"/>
          </p:cNvSpPr>
          <p:nvPr>
            <p:ph idx="1"/>
          </p:nvPr>
        </p:nvSpPr>
        <p:spPr/>
        <p:txBody>
          <a:bodyPr/>
          <a:lstStyle/>
          <a:p>
            <a:pPr marL="0" indent="0">
              <a:buNone/>
            </a:pPr>
            <a:r>
              <a:rPr lang="en-US" sz="2800" dirty="0" smtClean="0"/>
              <a:t>&lt;?</a:t>
            </a:r>
            <a:r>
              <a:rPr lang="en-US" sz="2800" dirty="0" err="1" smtClean="0"/>
              <a:t>php</a:t>
            </a:r>
            <a:endParaRPr lang="en-US" sz="2800" dirty="0" smtClean="0"/>
          </a:p>
          <a:p>
            <a:pPr marL="0" indent="0">
              <a:buNone/>
            </a:pPr>
            <a:r>
              <a:rPr lang="en-US" sz="2800" dirty="0"/>
              <a:t>i</a:t>
            </a:r>
            <a:r>
              <a:rPr lang="en-US" sz="2800" dirty="0" smtClean="0"/>
              <a:t>f($_GET){</a:t>
            </a:r>
          </a:p>
          <a:p>
            <a:pPr marL="0" indent="0">
              <a:buNone/>
            </a:pPr>
            <a:r>
              <a:rPr lang="en-US" sz="2800" dirty="0"/>
              <a:t>	</a:t>
            </a:r>
            <a:r>
              <a:rPr lang="en-US" sz="2800" dirty="0" smtClean="0"/>
              <a:t>$foo = $_GET[‘</a:t>
            </a:r>
            <a:r>
              <a:rPr lang="en-US" sz="2800" dirty="0" err="1" smtClean="0"/>
              <a:t>passed_value</a:t>
            </a:r>
            <a:r>
              <a:rPr lang="en-US" sz="2800" dirty="0" smtClean="0"/>
              <a:t>’];</a:t>
            </a:r>
          </a:p>
          <a:p>
            <a:pPr marL="0" indent="0">
              <a:buNone/>
            </a:pPr>
            <a:r>
              <a:rPr lang="en-US" sz="2800" dirty="0"/>
              <a:t>	</a:t>
            </a:r>
            <a:r>
              <a:rPr lang="en-US" sz="2800" dirty="0" smtClean="0"/>
              <a:t>$</a:t>
            </a:r>
            <a:r>
              <a:rPr lang="en-US" sz="2800" dirty="0" err="1" smtClean="0"/>
              <a:t>form_passes</a:t>
            </a:r>
            <a:r>
              <a:rPr lang="en-US" sz="2800" dirty="0" smtClean="0"/>
              <a:t> = true;</a:t>
            </a:r>
          </a:p>
          <a:p>
            <a:pPr marL="0" indent="0">
              <a:buNone/>
            </a:pPr>
            <a:r>
              <a:rPr lang="en-US" sz="2800" dirty="0"/>
              <a:t>	</a:t>
            </a:r>
            <a:r>
              <a:rPr lang="en-US" sz="2800" dirty="0" smtClean="0"/>
              <a:t>if($foo == “”){ $</a:t>
            </a:r>
            <a:r>
              <a:rPr lang="en-US" sz="2800" dirty="0" err="1" smtClean="0"/>
              <a:t>form_passes</a:t>
            </a:r>
            <a:r>
              <a:rPr lang="en-US" sz="2800" dirty="0" smtClean="0"/>
              <a:t> = false; }</a:t>
            </a:r>
          </a:p>
          <a:p>
            <a:pPr marL="0" indent="0">
              <a:buNone/>
            </a:pPr>
            <a:r>
              <a:rPr lang="en-US" sz="2800" dirty="0"/>
              <a:t>	</a:t>
            </a:r>
            <a:r>
              <a:rPr lang="en-US" sz="2800" dirty="0" smtClean="0"/>
              <a:t>if(</a:t>
            </a:r>
            <a:r>
              <a:rPr lang="en-US" sz="2800" dirty="0" err="1" smtClean="0"/>
              <a:t>strlen</a:t>
            </a:r>
            <a:r>
              <a:rPr lang="en-US" sz="2800" dirty="0" smtClean="0"/>
              <a:t>($foo) &lt; 5) {</a:t>
            </a:r>
            <a:r>
              <a:rPr lang="en-US" sz="2800" dirty="0"/>
              <a:t>$</a:t>
            </a:r>
            <a:r>
              <a:rPr lang="en-US" sz="2800" dirty="0" err="1"/>
              <a:t>form_passes</a:t>
            </a:r>
            <a:r>
              <a:rPr lang="en-US" sz="2800" dirty="0"/>
              <a:t> = false; </a:t>
            </a:r>
            <a:r>
              <a:rPr lang="en-US" sz="2800" dirty="0" smtClean="0"/>
              <a:t>}</a:t>
            </a:r>
          </a:p>
          <a:p>
            <a:pPr marL="0" indent="0">
              <a:buNone/>
            </a:pPr>
            <a:r>
              <a:rPr lang="en-US" sz="2800" dirty="0"/>
              <a:t>	</a:t>
            </a:r>
            <a:r>
              <a:rPr lang="en-US" sz="2800" dirty="0" smtClean="0"/>
              <a:t>if($</a:t>
            </a:r>
            <a:r>
              <a:rPr lang="en-US" sz="2800" dirty="0" err="1" smtClean="0"/>
              <a:t>form_passes</a:t>
            </a:r>
            <a:r>
              <a:rPr lang="en-US" sz="2800" dirty="0" smtClean="0"/>
              <a:t>){ finish processing }</a:t>
            </a:r>
          </a:p>
          <a:p>
            <a:pPr marL="0" indent="0">
              <a:buNone/>
            </a:pPr>
            <a:r>
              <a:rPr lang="en-US" sz="2800" dirty="0" smtClean="0"/>
              <a:t>}</a:t>
            </a:r>
          </a:p>
          <a:p>
            <a:pPr marL="0" indent="0">
              <a:buNone/>
            </a:pPr>
            <a:r>
              <a:rPr lang="en-US" sz="2800" dirty="0" smtClean="0"/>
              <a:t>?&gt;</a:t>
            </a:r>
          </a:p>
        </p:txBody>
      </p:sp>
    </p:spTree>
    <p:extLst>
      <p:ext uri="{BB962C8B-B14F-4D97-AF65-F5344CB8AC3E}">
        <p14:creationId xmlns:p14="http://schemas.microsoft.com/office/powerpoint/2010/main" val="75817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Redisplay and Error notification</a:t>
            </a:r>
            <a:endParaRPr lang="en-US" dirty="0"/>
          </a:p>
        </p:txBody>
      </p:sp>
      <p:sp>
        <p:nvSpPr>
          <p:cNvPr id="3" name="Content Placeholder 2"/>
          <p:cNvSpPr>
            <a:spLocks noGrp="1"/>
          </p:cNvSpPr>
          <p:nvPr>
            <p:ph idx="1"/>
          </p:nvPr>
        </p:nvSpPr>
        <p:spPr/>
        <p:txBody>
          <a:bodyPr/>
          <a:lstStyle/>
          <a:p>
            <a:r>
              <a:rPr lang="en-US" dirty="0" smtClean="0"/>
              <a:t>Good idea to redisplay form</a:t>
            </a:r>
          </a:p>
          <a:p>
            <a:pPr lvl="1"/>
            <a:r>
              <a:rPr lang="en-US" dirty="0" smtClean="0"/>
              <a:t>Can redisplay all submitted information</a:t>
            </a:r>
          </a:p>
          <a:p>
            <a:r>
              <a:rPr lang="en-US" dirty="0" smtClean="0"/>
              <a:t>Easy to find &amp; read error messages</a:t>
            </a:r>
          </a:p>
          <a:p>
            <a:pPr lvl="1"/>
            <a:r>
              <a:rPr lang="en-US" dirty="0" smtClean="0"/>
              <a:t>DIV at top of page, red and bold text</a:t>
            </a:r>
          </a:p>
          <a:p>
            <a:pPr lvl="1"/>
            <a:r>
              <a:rPr lang="en-US" dirty="0" smtClean="0"/>
              <a:t>Tailored message for each issue</a:t>
            </a:r>
          </a:p>
          <a:p>
            <a:r>
              <a:rPr lang="en-US" dirty="0" smtClean="0"/>
              <a:t>Interact with JS if helpful</a:t>
            </a:r>
          </a:p>
          <a:p>
            <a:r>
              <a:rPr lang="en-US" dirty="0" smtClean="0"/>
              <a:t>PHP mark the fields in error</a:t>
            </a:r>
            <a:endParaRPr lang="en-US" dirty="0"/>
          </a:p>
        </p:txBody>
      </p:sp>
    </p:spTree>
    <p:extLst>
      <p:ext uri="{BB962C8B-B14F-4D97-AF65-F5344CB8AC3E}">
        <p14:creationId xmlns:p14="http://schemas.microsoft.com/office/powerpoint/2010/main" val="32150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for you</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52311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Validation</a:t>
            </a:r>
            <a:endParaRPr lang="en-US" dirty="0"/>
          </a:p>
        </p:txBody>
      </p:sp>
      <p:sp>
        <p:nvSpPr>
          <p:cNvPr id="3" name="Content Placeholder 2"/>
          <p:cNvSpPr>
            <a:spLocks noGrp="1"/>
          </p:cNvSpPr>
          <p:nvPr>
            <p:ph idx="1"/>
          </p:nvPr>
        </p:nvSpPr>
        <p:spPr/>
        <p:txBody>
          <a:bodyPr/>
          <a:lstStyle/>
          <a:p>
            <a:r>
              <a:rPr lang="en-US" dirty="0" smtClean="0"/>
              <a:t>User Submits page to server</a:t>
            </a:r>
          </a:p>
          <a:p>
            <a:r>
              <a:rPr lang="en-US" dirty="0" smtClean="0"/>
              <a:t>Use PHP to get information</a:t>
            </a:r>
          </a:p>
          <a:p>
            <a:r>
              <a:rPr lang="en-US" dirty="0" smtClean="0"/>
              <a:t>Test information</a:t>
            </a:r>
          </a:p>
          <a:p>
            <a:pPr lvl="1"/>
            <a:r>
              <a:rPr lang="en-US" dirty="0" smtClean="0"/>
              <a:t>Not empty, length</a:t>
            </a:r>
          </a:p>
          <a:p>
            <a:r>
              <a:rPr lang="en-US" dirty="0" smtClean="0"/>
              <a:t>Errors and Redisplay</a:t>
            </a:r>
          </a:p>
          <a:p>
            <a:pPr lvl="1"/>
            <a:r>
              <a:rPr lang="en-US" dirty="0" smtClean="0"/>
              <a:t>Show messages</a:t>
            </a:r>
          </a:p>
          <a:p>
            <a:pPr lvl="1"/>
            <a:r>
              <a:rPr lang="en-US" dirty="0" smtClean="0"/>
              <a:t>Mark errors</a:t>
            </a:r>
            <a:endParaRPr lang="en-US" dirty="0"/>
          </a:p>
        </p:txBody>
      </p:sp>
    </p:spTree>
    <p:extLst>
      <p:ext uri="{BB962C8B-B14F-4D97-AF65-F5344CB8AC3E}">
        <p14:creationId xmlns:p14="http://schemas.microsoft.com/office/powerpoint/2010/main" val="168516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PHP and Forms</a:t>
            </a:r>
            <a:endParaRPr lang="en-US" dirty="0"/>
          </a:p>
        </p:txBody>
      </p:sp>
      <p:sp>
        <p:nvSpPr>
          <p:cNvPr id="3" name="Content Placeholder 2"/>
          <p:cNvSpPr>
            <a:spLocks noGrp="1"/>
          </p:cNvSpPr>
          <p:nvPr>
            <p:ph idx="1"/>
          </p:nvPr>
        </p:nvSpPr>
        <p:spPr/>
        <p:txBody>
          <a:bodyPr/>
          <a:lstStyle/>
          <a:p>
            <a:r>
              <a:rPr lang="en-US" dirty="0" smtClean="0"/>
              <a:t>PHP gets form data at submission</a:t>
            </a:r>
          </a:p>
          <a:p>
            <a:r>
              <a:rPr lang="en-US" dirty="0" smtClean="0"/>
              <a:t>$_GET, $_POST and variables</a:t>
            </a:r>
          </a:p>
          <a:p>
            <a:r>
              <a:rPr lang="en-US" dirty="0" smtClean="0"/>
              <a:t>Validation</a:t>
            </a:r>
          </a:p>
          <a:p>
            <a:pPr lvl="1"/>
            <a:r>
              <a:rPr lang="en-US" dirty="0" smtClean="0"/>
              <a:t>Conditionals</a:t>
            </a:r>
          </a:p>
          <a:p>
            <a:pPr lvl="1"/>
            <a:r>
              <a:rPr lang="en-US" dirty="0" smtClean="0"/>
              <a:t>Functions</a:t>
            </a:r>
          </a:p>
          <a:p>
            <a:r>
              <a:rPr lang="en-US" dirty="0" smtClean="0"/>
              <a:t>Error notification and Redisplay</a:t>
            </a:r>
          </a:p>
          <a:p>
            <a:pPr lvl="1"/>
            <a:r>
              <a:rPr lang="en-US" dirty="0" smtClean="0"/>
              <a:t>Communicate clearly with user</a:t>
            </a:r>
          </a:p>
          <a:p>
            <a:endParaRPr lang="en-US" dirty="0"/>
          </a:p>
        </p:txBody>
      </p:sp>
    </p:spTree>
    <p:extLst>
      <p:ext uri="{BB962C8B-B14F-4D97-AF65-F5344CB8AC3E}">
        <p14:creationId xmlns:p14="http://schemas.microsoft.com/office/powerpoint/2010/main" val="28278260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PHP topics – PHP and databases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843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a database</a:t>
            </a:r>
            <a:endParaRPr lang="en-US" dirty="0"/>
          </a:p>
        </p:txBody>
      </p:sp>
      <p:sp>
        <p:nvSpPr>
          <p:cNvPr id="3" name="Content Placeholder 2"/>
          <p:cNvSpPr>
            <a:spLocks noGrp="1"/>
          </p:cNvSpPr>
          <p:nvPr>
            <p:ph idx="1"/>
          </p:nvPr>
        </p:nvSpPr>
        <p:spPr/>
        <p:txBody>
          <a:bodyPr/>
          <a:lstStyle/>
          <a:p>
            <a:r>
              <a:rPr lang="en-US" dirty="0" smtClean="0"/>
              <a:t>PHP functions to establish connection</a:t>
            </a:r>
          </a:p>
          <a:p>
            <a:r>
              <a:rPr lang="en-US" dirty="0" smtClean="0"/>
              <a:t>Requires permissions</a:t>
            </a:r>
          </a:p>
          <a:p>
            <a:pPr lvl="1"/>
            <a:r>
              <a:rPr lang="en-US" dirty="0" smtClean="0"/>
              <a:t>To Server, Database: username and password</a:t>
            </a:r>
          </a:p>
          <a:p>
            <a:pPr lvl="1"/>
            <a:r>
              <a:rPr lang="en-US" dirty="0" smtClean="0"/>
              <a:t>https</a:t>
            </a:r>
            <a:r>
              <a:rPr lang="en-US" dirty="0"/>
              <a:t>://onyen.unc.edu/cgi-bin/oracle/terms_of_service.pl</a:t>
            </a:r>
            <a:endParaRPr lang="en-US" dirty="0" smtClean="0"/>
          </a:p>
          <a:p>
            <a:r>
              <a:rPr lang="en-US" dirty="0" smtClean="0"/>
              <a:t>Establish connection, select database</a:t>
            </a:r>
          </a:p>
          <a:p>
            <a:r>
              <a:rPr lang="en-US" dirty="0" smtClean="0"/>
              <a:t>If no errors, can start interaction</a:t>
            </a:r>
          </a:p>
          <a:p>
            <a:r>
              <a:rPr lang="en-US" dirty="0" smtClean="0"/>
              <a:t>Test each step of this process</a:t>
            </a:r>
          </a:p>
          <a:p>
            <a:endParaRPr lang="en-US" dirty="0"/>
          </a:p>
        </p:txBody>
      </p:sp>
    </p:spTree>
    <p:extLst>
      <p:ext uri="{BB962C8B-B14F-4D97-AF65-F5344CB8AC3E}">
        <p14:creationId xmlns:p14="http://schemas.microsoft.com/office/powerpoint/2010/main" val="1668399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with the database</a:t>
            </a:r>
            <a:endParaRPr lang="en-US" dirty="0"/>
          </a:p>
        </p:txBody>
      </p:sp>
      <p:sp>
        <p:nvSpPr>
          <p:cNvPr id="3" name="Content Placeholder 2"/>
          <p:cNvSpPr>
            <a:spLocks noGrp="1"/>
          </p:cNvSpPr>
          <p:nvPr>
            <p:ph idx="1"/>
          </p:nvPr>
        </p:nvSpPr>
        <p:spPr/>
        <p:txBody>
          <a:bodyPr/>
          <a:lstStyle/>
          <a:p>
            <a:r>
              <a:rPr lang="en-US" dirty="0" smtClean="0"/>
              <a:t>CRUD</a:t>
            </a:r>
          </a:p>
          <a:p>
            <a:r>
              <a:rPr lang="en-US" dirty="0" smtClean="0"/>
              <a:t>Selecting information from database</a:t>
            </a:r>
          </a:p>
          <a:p>
            <a:pPr lvl="1"/>
            <a:r>
              <a:rPr lang="en-US" dirty="0" smtClean="0"/>
              <a:t>Retrieve information</a:t>
            </a:r>
          </a:p>
          <a:p>
            <a:r>
              <a:rPr lang="en-US" dirty="0" smtClean="0"/>
              <a:t>Inserting/Updating to database</a:t>
            </a:r>
          </a:p>
          <a:p>
            <a:pPr lvl="1"/>
            <a:r>
              <a:rPr lang="en-US" dirty="0" smtClean="0"/>
              <a:t>Add/change information</a:t>
            </a:r>
          </a:p>
          <a:p>
            <a:r>
              <a:rPr lang="en-US" dirty="0" smtClean="0"/>
              <a:t>Deleting from database</a:t>
            </a:r>
          </a:p>
          <a:p>
            <a:pPr lvl="1"/>
            <a:r>
              <a:rPr lang="en-US" dirty="0" smtClean="0"/>
              <a:t>Removal of information</a:t>
            </a:r>
          </a:p>
          <a:p>
            <a:pPr lvl="1"/>
            <a:endParaRPr lang="en-US" dirty="0"/>
          </a:p>
        </p:txBody>
      </p:sp>
    </p:spTree>
    <p:extLst>
      <p:ext uri="{BB962C8B-B14F-4D97-AF65-F5344CB8AC3E}">
        <p14:creationId xmlns:p14="http://schemas.microsoft.com/office/powerpoint/2010/main" val="1494147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and Oracle syntax</a:t>
            </a:r>
            <a:endParaRPr lang="en-US" dirty="0"/>
          </a:p>
        </p:txBody>
      </p:sp>
      <p:sp>
        <p:nvSpPr>
          <p:cNvPr id="3" name="Content Placeholder 2"/>
          <p:cNvSpPr>
            <a:spLocks noGrp="1"/>
          </p:cNvSpPr>
          <p:nvPr>
            <p:ph idx="1"/>
          </p:nvPr>
        </p:nvSpPr>
        <p:spPr/>
        <p:txBody>
          <a:bodyPr/>
          <a:lstStyle/>
          <a:p>
            <a:r>
              <a:rPr lang="en-US" dirty="0"/>
              <a:t>Connect to database</a:t>
            </a:r>
          </a:p>
          <a:p>
            <a:pPr lvl="1"/>
            <a:r>
              <a:rPr lang="en-US" dirty="0"/>
              <a:t>$conn  = </a:t>
            </a:r>
            <a:r>
              <a:rPr lang="en-US" dirty="0" err="1"/>
              <a:t>oci_connect</a:t>
            </a:r>
            <a:r>
              <a:rPr lang="en-US" dirty="0"/>
              <a:t>(</a:t>
            </a:r>
            <a:r>
              <a:rPr lang="en-US" dirty="0" err="1"/>
              <a:t>un,pw,database</a:t>
            </a:r>
            <a:r>
              <a:rPr lang="en-US" dirty="0"/>
              <a:t>);</a:t>
            </a:r>
          </a:p>
          <a:p>
            <a:pPr lvl="1"/>
            <a:r>
              <a:rPr lang="en-US" dirty="0"/>
              <a:t>Variable used in database calls</a:t>
            </a:r>
          </a:p>
          <a:p>
            <a:r>
              <a:rPr lang="en-US" dirty="0"/>
              <a:t>Test connection</a:t>
            </a:r>
          </a:p>
          <a:p>
            <a:pPr lvl="1"/>
            <a:r>
              <a:rPr lang="en-US" dirty="0"/>
              <a:t>if(!$c) { error reporting }</a:t>
            </a:r>
          </a:p>
          <a:p>
            <a:pPr lvl="1"/>
            <a:r>
              <a:rPr lang="en-US" dirty="0"/>
              <a:t>Can report errors however you like</a:t>
            </a:r>
          </a:p>
          <a:p>
            <a:pPr lvl="1"/>
            <a:r>
              <a:rPr lang="en-US" dirty="0"/>
              <a:t>Functions for displaying what errors occurred</a:t>
            </a:r>
          </a:p>
          <a:p>
            <a:endParaRPr lang="en-US" dirty="0"/>
          </a:p>
        </p:txBody>
      </p:sp>
    </p:spTree>
    <p:extLst>
      <p:ext uri="{BB962C8B-B14F-4D97-AF65-F5344CB8AC3E}">
        <p14:creationId xmlns:p14="http://schemas.microsoft.com/office/powerpoint/2010/main" val="1034510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a:t>
            </a:r>
            <a:r>
              <a:rPr lang="en-US" dirty="0" err="1" smtClean="0"/>
              <a:t>oracle_php</a:t>
            </a:r>
            <a:r>
              <a:rPr lang="en-US" dirty="0" smtClean="0"/>
              <a:t> </a:t>
            </a:r>
            <a:endParaRPr lang="en-US" dirty="0"/>
          </a:p>
        </p:txBody>
      </p:sp>
      <p:sp>
        <p:nvSpPr>
          <p:cNvPr id="3" name="Content Placeholder 2"/>
          <p:cNvSpPr>
            <a:spLocks noGrp="1"/>
          </p:cNvSpPr>
          <p:nvPr>
            <p:ph idx="1"/>
          </p:nvPr>
        </p:nvSpPr>
        <p:spPr/>
        <p:txBody>
          <a:bodyPr/>
          <a:lstStyle/>
          <a:p>
            <a:pPr marL="0" lvl="1" indent="0">
              <a:buClr>
                <a:srgbClr val="336699"/>
              </a:buClr>
              <a:buSzPct val="115000"/>
              <a:buNone/>
            </a:pPr>
            <a:r>
              <a:rPr lang="en-US" sz="3200" dirty="0" smtClean="0">
                <a:solidFill>
                  <a:srgbClr val="003366"/>
                </a:solidFill>
                <a:ea typeface="+mn-ea"/>
              </a:rPr>
              <a:t>&lt;?</a:t>
            </a:r>
            <a:r>
              <a:rPr lang="en-US" sz="3200" dirty="0" err="1" smtClean="0">
                <a:solidFill>
                  <a:srgbClr val="003366"/>
                </a:solidFill>
                <a:ea typeface="+mn-ea"/>
              </a:rPr>
              <a:t>php</a:t>
            </a:r>
            <a:endParaRPr lang="en-US" sz="3200" dirty="0" smtClean="0">
              <a:solidFill>
                <a:srgbClr val="003366"/>
              </a:solidFill>
              <a:ea typeface="+mn-ea"/>
            </a:endParaRPr>
          </a:p>
          <a:p>
            <a:pPr marL="0" lvl="1" indent="0">
              <a:buClr>
                <a:srgbClr val="336699"/>
              </a:buClr>
              <a:buSzPct val="115000"/>
              <a:buNone/>
            </a:pPr>
            <a:r>
              <a:rPr lang="en-US" sz="3200" dirty="0" smtClean="0">
                <a:solidFill>
                  <a:srgbClr val="003366"/>
                </a:solidFill>
                <a:ea typeface="+mn-ea"/>
              </a:rPr>
              <a:t>$</a:t>
            </a:r>
            <a:r>
              <a:rPr lang="en-US" sz="3200" dirty="0">
                <a:solidFill>
                  <a:srgbClr val="003366"/>
                </a:solidFill>
                <a:ea typeface="+mn-ea"/>
              </a:rPr>
              <a:t>conn  = </a:t>
            </a:r>
            <a:r>
              <a:rPr lang="en-US" sz="3200" dirty="0" err="1">
                <a:solidFill>
                  <a:srgbClr val="003366"/>
                </a:solidFill>
                <a:ea typeface="+mn-ea"/>
              </a:rPr>
              <a:t>oci_connect</a:t>
            </a:r>
            <a:r>
              <a:rPr lang="en-US" sz="3200" dirty="0">
                <a:solidFill>
                  <a:srgbClr val="003366"/>
                </a:solidFill>
                <a:ea typeface="+mn-ea"/>
              </a:rPr>
              <a:t>(</a:t>
            </a:r>
            <a:r>
              <a:rPr lang="en-US" sz="3200" dirty="0" err="1">
                <a:solidFill>
                  <a:srgbClr val="003366"/>
                </a:solidFill>
                <a:ea typeface="+mn-ea"/>
              </a:rPr>
              <a:t>un,pw,database</a:t>
            </a:r>
            <a:r>
              <a:rPr lang="en-US" sz="3200" dirty="0">
                <a:solidFill>
                  <a:srgbClr val="003366"/>
                </a:solidFill>
                <a:ea typeface="+mn-ea"/>
              </a:rPr>
              <a:t>);</a:t>
            </a:r>
          </a:p>
          <a:p>
            <a:pPr marL="0" indent="0">
              <a:buNone/>
            </a:pPr>
            <a:r>
              <a:rPr lang="en-US" dirty="0"/>
              <a:t>if ( ! $</a:t>
            </a:r>
            <a:r>
              <a:rPr lang="en-US" dirty="0" smtClean="0"/>
              <a:t>conn </a:t>
            </a:r>
            <a:r>
              <a:rPr lang="en-US" dirty="0"/>
              <a:t>) {</a:t>
            </a:r>
          </a:p>
          <a:p>
            <a:pPr marL="0" indent="0">
              <a:buNone/>
            </a:pPr>
            <a:r>
              <a:rPr lang="en-US" dirty="0"/>
              <a:t>	echo "Unable to connect: </a:t>
            </a:r>
            <a:r>
              <a:rPr lang="en-US" dirty="0" smtClean="0"/>
              <a:t>“;</a:t>
            </a:r>
          </a:p>
          <a:p>
            <a:pPr marL="0" indent="0">
              <a:buNone/>
            </a:pPr>
            <a:r>
              <a:rPr lang="en-US" dirty="0" smtClean="0"/>
              <a:t>	echo </a:t>
            </a:r>
            <a:r>
              <a:rPr lang="en-US" dirty="0" err="1"/>
              <a:t>var_dump</a:t>
            </a:r>
            <a:r>
              <a:rPr lang="en-US" dirty="0"/>
              <a:t>( </a:t>
            </a:r>
            <a:r>
              <a:rPr lang="en-US" dirty="0" err="1"/>
              <a:t>oci_error</a:t>
            </a:r>
            <a:r>
              <a:rPr lang="en-US" dirty="0"/>
              <a:t>() );</a:t>
            </a:r>
          </a:p>
          <a:p>
            <a:pPr marL="0" indent="0">
              <a:buNone/>
            </a:pPr>
            <a:r>
              <a:rPr lang="en-US" dirty="0"/>
              <a:t>	die();</a:t>
            </a:r>
          </a:p>
          <a:p>
            <a:pPr marL="0" indent="0">
              <a:buNone/>
            </a:pPr>
            <a:r>
              <a:rPr lang="en-US" dirty="0"/>
              <a:t>} </a:t>
            </a:r>
            <a:endParaRPr lang="en-US" dirty="0" smtClean="0"/>
          </a:p>
          <a:p>
            <a:pPr marL="0" indent="0">
              <a:buNone/>
            </a:pPr>
            <a:r>
              <a:rPr lang="en-US" dirty="0" smtClean="0"/>
              <a:t>?&gt;</a:t>
            </a:r>
            <a:endParaRPr lang="en-US" dirty="0"/>
          </a:p>
        </p:txBody>
      </p:sp>
    </p:spTree>
    <p:extLst>
      <p:ext uri="{BB962C8B-B14F-4D97-AF65-F5344CB8AC3E}">
        <p14:creationId xmlns:p14="http://schemas.microsoft.com/office/powerpoint/2010/main" val="995030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database information</a:t>
            </a:r>
            <a:endParaRPr lang="en-US" dirty="0"/>
          </a:p>
        </p:txBody>
      </p:sp>
      <p:sp>
        <p:nvSpPr>
          <p:cNvPr id="3" name="Content Placeholder 2"/>
          <p:cNvSpPr>
            <a:spLocks noGrp="1"/>
          </p:cNvSpPr>
          <p:nvPr>
            <p:ph idx="1"/>
          </p:nvPr>
        </p:nvSpPr>
        <p:spPr/>
        <p:txBody>
          <a:bodyPr/>
          <a:lstStyle/>
          <a:p>
            <a:r>
              <a:rPr lang="en-US" dirty="0" smtClean="0"/>
              <a:t>Getting information</a:t>
            </a:r>
          </a:p>
          <a:p>
            <a:pPr lvl="1"/>
            <a:r>
              <a:rPr lang="en-US" dirty="0" smtClean="0"/>
              <a:t>$</a:t>
            </a:r>
            <a:r>
              <a:rPr lang="en-US" dirty="0" err="1" smtClean="0"/>
              <a:t>stmt</a:t>
            </a:r>
            <a:r>
              <a:rPr lang="en-US" dirty="0"/>
              <a:t> = </a:t>
            </a:r>
            <a:r>
              <a:rPr lang="en-US" dirty="0" err="1"/>
              <a:t>oci_parse</a:t>
            </a:r>
            <a:r>
              <a:rPr lang="en-US" dirty="0"/>
              <a:t>($conn, $query</a:t>
            </a:r>
            <a:r>
              <a:rPr lang="en-US" dirty="0" smtClean="0"/>
              <a:t>);</a:t>
            </a:r>
          </a:p>
          <a:p>
            <a:pPr lvl="1"/>
            <a:r>
              <a:rPr lang="en-US" dirty="0" smtClean="0"/>
              <a:t>Statement is prepared for execution</a:t>
            </a:r>
          </a:p>
          <a:p>
            <a:r>
              <a:rPr lang="en-US" dirty="0" smtClean="0"/>
              <a:t>Executing statement</a:t>
            </a:r>
          </a:p>
          <a:p>
            <a:pPr lvl="1"/>
            <a:r>
              <a:rPr lang="en-US" dirty="0" smtClean="0"/>
              <a:t>Oracle requires the statement be executed</a:t>
            </a:r>
          </a:p>
          <a:p>
            <a:pPr lvl="1"/>
            <a:r>
              <a:rPr lang="en-US" dirty="0" err="1" smtClean="0"/>
              <a:t>oci_execute</a:t>
            </a:r>
            <a:r>
              <a:rPr lang="en-US" dirty="0" smtClean="0"/>
              <a:t>($</a:t>
            </a:r>
            <a:r>
              <a:rPr lang="en-US" dirty="0" err="1" smtClean="0"/>
              <a:t>stmt</a:t>
            </a:r>
            <a:r>
              <a:rPr lang="en-US" dirty="0" smtClean="0"/>
              <a:t>);</a:t>
            </a:r>
          </a:p>
          <a:p>
            <a:pPr lvl="1"/>
            <a:r>
              <a:rPr lang="en-US" dirty="0" smtClean="0"/>
              <a:t>Changes $</a:t>
            </a:r>
            <a:r>
              <a:rPr lang="en-US" dirty="0" err="1" smtClean="0"/>
              <a:t>stmt</a:t>
            </a:r>
            <a:r>
              <a:rPr lang="en-US" dirty="0" smtClean="0"/>
              <a:t> with executed values</a:t>
            </a:r>
          </a:p>
          <a:p>
            <a:r>
              <a:rPr lang="en-US" dirty="0" smtClean="0"/>
              <a:t>Now can be displayed</a:t>
            </a:r>
          </a:p>
          <a:p>
            <a:pPr lvl="1"/>
            <a:endParaRPr lang="en-US" dirty="0"/>
          </a:p>
        </p:txBody>
      </p:sp>
    </p:spTree>
    <p:extLst>
      <p:ext uri="{BB962C8B-B14F-4D97-AF65-F5344CB8AC3E}">
        <p14:creationId xmlns:p14="http://schemas.microsoft.com/office/powerpoint/2010/main" val="2788140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Displaying Database Information</a:t>
            </a:r>
            <a:endParaRPr lang="en-US" dirty="0"/>
          </a:p>
        </p:txBody>
      </p:sp>
      <p:sp>
        <p:nvSpPr>
          <p:cNvPr id="3" name="Content Placeholder 2"/>
          <p:cNvSpPr>
            <a:spLocks noGrp="1"/>
          </p:cNvSpPr>
          <p:nvPr>
            <p:ph idx="1"/>
          </p:nvPr>
        </p:nvSpPr>
        <p:spPr/>
        <p:txBody>
          <a:bodyPr/>
          <a:lstStyle/>
          <a:p>
            <a:r>
              <a:rPr lang="en-US" dirty="0" smtClean="0"/>
              <a:t>Get data from statement</a:t>
            </a:r>
          </a:p>
          <a:p>
            <a:pPr lvl="1"/>
            <a:r>
              <a:rPr lang="en-US" dirty="0" smtClean="0"/>
              <a:t>Function: </a:t>
            </a:r>
            <a:r>
              <a:rPr lang="en-US" dirty="0" err="1" smtClean="0"/>
              <a:t>oci_fetch</a:t>
            </a:r>
            <a:r>
              <a:rPr lang="en-US" dirty="0" smtClean="0"/>
              <a:t>($</a:t>
            </a:r>
            <a:r>
              <a:rPr lang="en-US" dirty="0" err="1" smtClean="0"/>
              <a:t>stmt</a:t>
            </a:r>
            <a:r>
              <a:rPr lang="en-US" dirty="0" smtClean="0"/>
              <a:t>)</a:t>
            </a:r>
          </a:p>
          <a:p>
            <a:pPr lvl="1"/>
            <a:r>
              <a:rPr lang="en-US" dirty="0" smtClean="0"/>
              <a:t>Statement: if(</a:t>
            </a:r>
            <a:r>
              <a:rPr lang="en-US" dirty="0" err="1"/>
              <a:t>oci_fetch</a:t>
            </a:r>
            <a:r>
              <a:rPr lang="en-US" dirty="0"/>
              <a:t>($</a:t>
            </a:r>
            <a:r>
              <a:rPr lang="en-US" dirty="0" err="1"/>
              <a:t>stmt</a:t>
            </a:r>
            <a:r>
              <a:rPr lang="en-US" dirty="0" smtClean="0"/>
              <a:t>)) {code}</a:t>
            </a:r>
          </a:p>
          <a:p>
            <a:pPr lvl="1"/>
            <a:r>
              <a:rPr lang="en-US" dirty="0" smtClean="0"/>
              <a:t>Statements: while(</a:t>
            </a:r>
            <a:r>
              <a:rPr lang="en-US" dirty="0" err="1"/>
              <a:t>oci_fetch</a:t>
            </a:r>
            <a:r>
              <a:rPr lang="en-US" dirty="0"/>
              <a:t>($</a:t>
            </a:r>
            <a:r>
              <a:rPr lang="en-US" dirty="0" err="1"/>
              <a:t>stmt</a:t>
            </a:r>
            <a:r>
              <a:rPr lang="en-US" dirty="0"/>
              <a:t>)) {code}</a:t>
            </a:r>
          </a:p>
          <a:p>
            <a:r>
              <a:rPr lang="en-US" dirty="0" smtClean="0"/>
              <a:t>Now we can display data</a:t>
            </a:r>
          </a:p>
          <a:p>
            <a:pPr lvl="1"/>
            <a:r>
              <a:rPr lang="en-US" dirty="0" smtClean="0"/>
              <a:t>$foo </a:t>
            </a:r>
            <a:r>
              <a:rPr lang="en-US" dirty="0"/>
              <a:t>= </a:t>
            </a:r>
            <a:r>
              <a:rPr lang="en-US" dirty="0" err="1"/>
              <a:t>oci_result</a:t>
            </a:r>
            <a:r>
              <a:rPr lang="en-US" dirty="0"/>
              <a:t>($</a:t>
            </a:r>
            <a:r>
              <a:rPr lang="en-US" dirty="0" err="1" smtClean="0"/>
              <a:t>stmt</a:t>
            </a:r>
            <a:r>
              <a:rPr lang="en-US" dirty="0" smtClean="0"/>
              <a:t>, “column name");</a:t>
            </a:r>
          </a:p>
          <a:p>
            <a:pPr lvl="1"/>
            <a:r>
              <a:rPr lang="en-US" dirty="0" smtClean="0"/>
              <a:t>Can change variable or simply display</a:t>
            </a:r>
          </a:p>
          <a:p>
            <a:endParaRPr lang="en-US" dirty="0" smtClean="0"/>
          </a:p>
          <a:p>
            <a:pPr lvl="1"/>
            <a:endParaRPr lang="en-US" dirty="0"/>
          </a:p>
        </p:txBody>
      </p:sp>
    </p:spTree>
    <p:extLst>
      <p:ext uri="{BB962C8B-B14F-4D97-AF65-F5344CB8AC3E}">
        <p14:creationId xmlns:p14="http://schemas.microsoft.com/office/powerpoint/2010/main" val="135873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oracle_php2 </a:t>
            </a:r>
            <a:endParaRPr lang="en-US" dirty="0"/>
          </a:p>
        </p:txBody>
      </p:sp>
      <p:sp>
        <p:nvSpPr>
          <p:cNvPr id="3" name="Content Placeholder 2"/>
          <p:cNvSpPr>
            <a:spLocks noGrp="1"/>
          </p:cNvSpPr>
          <p:nvPr>
            <p:ph idx="1"/>
          </p:nvPr>
        </p:nvSpPr>
        <p:spPr/>
        <p:txBody>
          <a:bodyPr/>
          <a:lstStyle/>
          <a:p>
            <a:pPr marL="0" indent="0">
              <a:buNone/>
            </a:pPr>
            <a:r>
              <a:rPr lang="en-US" dirty="0" smtClean="0"/>
              <a:t>&lt;?</a:t>
            </a:r>
            <a:r>
              <a:rPr lang="en-US" dirty="0" err="1" smtClean="0"/>
              <a:t>php</a:t>
            </a:r>
            <a:endParaRPr lang="en-US" dirty="0"/>
          </a:p>
          <a:p>
            <a:pPr marL="0" indent="0">
              <a:buNone/>
            </a:pPr>
            <a:r>
              <a:rPr lang="en-US" dirty="0"/>
              <a:t>	</a:t>
            </a:r>
            <a:r>
              <a:rPr lang="en-US" dirty="0" smtClean="0"/>
              <a:t>$</a:t>
            </a:r>
            <a:r>
              <a:rPr lang="en-US" dirty="0" err="1"/>
              <a:t>stmt</a:t>
            </a:r>
            <a:r>
              <a:rPr lang="en-US" dirty="0"/>
              <a:t> = </a:t>
            </a:r>
            <a:r>
              <a:rPr lang="en-US" dirty="0" err="1"/>
              <a:t>oci_parse</a:t>
            </a:r>
            <a:r>
              <a:rPr lang="en-US" dirty="0"/>
              <a:t>($conn, $query</a:t>
            </a:r>
            <a:r>
              <a:rPr lang="en-US" dirty="0" smtClean="0"/>
              <a:t>);</a:t>
            </a:r>
          </a:p>
          <a:p>
            <a:pPr marL="0" indent="0">
              <a:buNone/>
            </a:pPr>
            <a:r>
              <a:rPr lang="en-US" dirty="0"/>
              <a:t>	 </a:t>
            </a:r>
            <a:r>
              <a:rPr lang="en-US" dirty="0" err="1"/>
              <a:t>oci_execute</a:t>
            </a:r>
            <a:r>
              <a:rPr lang="en-US" dirty="0"/>
              <a:t>($</a:t>
            </a:r>
            <a:r>
              <a:rPr lang="en-US" dirty="0" err="1"/>
              <a:t>stmt</a:t>
            </a:r>
            <a:r>
              <a:rPr lang="en-US" dirty="0" smtClean="0"/>
              <a:t>);</a:t>
            </a:r>
          </a:p>
          <a:p>
            <a:pPr marL="0" lvl="1" indent="0">
              <a:buClr>
                <a:srgbClr val="336699"/>
              </a:buClr>
              <a:buSzPct val="115000"/>
              <a:buNone/>
            </a:pPr>
            <a:r>
              <a:rPr lang="en-US" dirty="0"/>
              <a:t>	</a:t>
            </a:r>
            <a:r>
              <a:rPr lang="en-US" sz="3200" dirty="0">
                <a:solidFill>
                  <a:srgbClr val="003366"/>
                </a:solidFill>
                <a:ea typeface="+mn-ea"/>
              </a:rPr>
              <a:t>if(</a:t>
            </a:r>
            <a:r>
              <a:rPr lang="en-US" sz="3200" dirty="0" err="1">
                <a:solidFill>
                  <a:srgbClr val="003366"/>
                </a:solidFill>
                <a:ea typeface="+mn-ea"/>
              </a:rPr>
              <a:t>oci_fetch</a:t>
            </a:r>
            <a:r>
              <a:rPr lang="en-US" sz="3200" dirty="0">
                <a:solidFill>
                  <a:srgbClr val="003366"/>
                </a:solidFill>
                <a:ea typeface="+mn-ea"/>
              </a:rPr>
              <a:t>($</a:t>
            </a:r>
            <a:r>
              <a:rPr lang="en-US" sz="3200" dirty="0" err="1">
                <a:solidFill>
                  <a:srgbClr val="003366"/>
                </a:solidFill>
                <a:ea typeface="+mn-ea"/>
              </a:rPr>
              <a:t>stmt</a:t>
            </a:r>
            <a:r>
              <a:rPr lang="en-US" sz="3200" dirty="0">
                <a:solidFill>
                  <a:srgbClr val="003366"/>
                </a:solidFill>
                <a:ea typeface="+mn-ea"/>
              </a:rPr>
              <a:t>)) </a:t>
            </a:r>
            <a:r>
              <a:rPr lang="en-US" sz="3200" dirty="0" smtClean="0">
                <a:solidFill>
                  <a:srgbClr val="003366"/>
                </a:solidFill>
                <a:ea typeface="+mn-ea"/>
              </a:rPr>
              <a:t>{</a:t>
            </a:r>
          </a:p>
          <a:p>
            <a:pPr marL="0" lvl="1" indent="0">
              <a:buClr>
                <a:srgbClr val="336699"/>
              </a:buClr>
              <a:buSzPct val="115000"/>
              <a:buNone/>
            </a:pPr>
            <a:r>
              <a:rPr lang="en-US" sz="3200" dirty="0">
                <a:solidFill>
                  <a:srgbClr val="003366"/>
                </a:solidFill>
                <a:ea typeface="+mn-ea"/>
              </a:rPr>
              <a:t>	</a:t>
            </a:r>
            <a:r>
              <a:rPr lang="en-US" sz="3200" dirty="0" smtClean="0">
                <a:solidFill>
                  <a:srgbClr val="003366"/>
                </a:solidFill>
                <a:ea typeface="+mn-ea"/>
              </a:rPr>
              <a:t>	</a:t>
            </a:r>
            <a:r>
              <a:rPr lang="en-US" sz="3200" dirty="0"/>
              <a:t> </a:t>
            </a:r>
            <a:r>
              <a:rPr lang="en-US" sz="3200" dirty="0">
                <a:solidFill>
                  <a:srgbClr val="003366"/>
                </a:solidFill>
                <a:ea typeface="+mn-ea"/>
              </a:rPr>
              <a:t>echo </a:t>
            </a:r>
            <a:r>
              <a:rPr lang="en-US" sz="3200" dirty="0" err="1">
                <a:solidFill>
                  <a:srgbClr val="003366"/>
                </a:solidFill>
                <a:ea typeface="+mn-ea"/>
              </a:rPr>
              <a:t>oci_result</a:t>
            </a:r>
            <a:r>
              <a:rPr lang="en-US" sz="3200" dirty="0">
                <a:solidFill>
                  <a:srgbClr val="003366"/>
                </a:solidFill>
                <a:ea typeface="+mn-ea"/>
              </a:rPr>
              <a:t>($</a:t>
            </a:r>
            <a:r>
              <a:rPr lang="en-US" sz="3200" dirty="0" err="1">
                <a:solidFill>
                  <a:srgbClr val="003366"/>
                </a:solidFill>
                <a:ea typeface="+mn-ea"/>
              </a:rPr>
              <a:t>stmt</a:t>
            </a:r>
            <a:r>
              <a:rPr lang="en-US" sz="3200" dirty="0" smtClean="0">
                <a:solidFill>
                  <a:srgbClr val="003366"/>
                </a:solidFill>
                <a:ea typeface="+mn-ea"/>
              </a:rPr>
              <a:t>,“name”);</a:t>
            </a:r>
            <a:endParaRPr lang="en-US" sz="3200" dirty="0">
              <a:solidFill>
                <a:srgbClr val="003366"/>
              </a:solidFill>
              <a:ea typeface="+mn-ea"/>
            </a:endParaRPr>
          </a:p>
          <a:p>
            <a:pPr marL="0" lvl="1" indent="0">
              <a:buClr>
                <a:srgbClr val="336699"/>
              </a:buClr>
              <a:buSzPct val="115000"/>
              <a:buNone/>
            </a:pPr>
            <a:r>
              <a:rPr lang="en-US" sz="3200" dirty="0" smtClean="0">
                <a:solidFill>
                  <a:srgbClr val="003366"/>
                </a:solidFill>
                <a:ea typeface="+mn-ea"/>
              </a:rPr>
              <a:t>	}</a:t>
            </a:r>
            <a:endParaRPr lang="en-US" sz="3200" dirty="0">
              <a:solidFill>
                <a:srgbClr val="003366"/>
              </a:solidFill>
              <a:ea typeface="+mn-ea"/>
            </a:endParaRPr>
          </a:p>
          <a:p>
            <a:pPr marL="0" indent="0">
              <a:buNone/>
            </a:pPr>
            <a:r>
              <a:rPr lang="en-US" dirty="0" smtClean="0"/>
              <a:t>?&gt;</a:t>
            </a:r>
            <a:endParaRPr lang="en-US" dirty="0"/>
          </a:p>
        </p:txBody>
      </p:sp>
    </p:spTree>
    <p:extLst>
      <p:ext uri="{BB962C8B-B14F-4D97-AF65-F5344CB8AC3E}">
        <p14:creationId xmlns:p14="http://schemas.microsoft.com/office/powerpoint/2010/main" val="34927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 Web Masters Group</a:t>
            </a:r>
            <a:endParaRPr lang="en-US" dirty="0"/>
          </a:p>
        </p:txBody>
      </p:sp>
      <p:sp>
        <p:nvSpPr>
          <p:cNvPr id="3" name="Content Placeholder 2"/>
          <p:cNvSpPr>
            <a:spLocks noGrp="1"/>
          </p:cNvSpPr>
          <p:nvPr>
            <p:ph idx="1"/>
          </p:nvPr>
        </p:nvSpPr>
        <p:spPr/>
        <p:txBody>
          <a:bodyPr/>
          <a:lstStyle/>
          <a:p>
            <a:r>
              <a:rPr lang="en-US" dirty="0" smtClean="0"/>
              <a:t>Meet 1</a:t>
            </a:r>
            <a:r>
              <a:rPr lang="en-US" baseline="30000" dirty="0" smtClean="0"/>
              <a:t>st</a:t>
            </a:r>
            <a:r>
              <a:rPr lang="en-US" dirty="0" smtClean="0"/>
              <a:t> Thursday of each month</a:t>
            </a:r>
          </a:p>
          <a:p>
            <a:r>
              <a:rPr lang="en-US" dirty="0" smtClean="0"/>
              <a:t>Open to UNC students, faculty and staff</a:t>
            </a:r>
          </a:p>
          <a:p>
            <a:r>
              <a:rPr lang="en-US" dirty="0" smtClean="0"/>
              <a:t>Discuss various web development topics</a:t>
            </a:r>
          </a:p>
          <a:p>
            <a:r>
              <a:rPr lang="en-US" dirty="0" smtClean="0"/>
              <a:t>Taking suggestions as to what people want to hear/learn about</a:t>
            </a:r>
          </a:p>
          <a:p>
            <a:r>
              <a:rPr lang="en-US" dirty="0" smtClean="0">
                <a:hlinkClick r:id="rId3"/>
              </a:rPr>
              <a:t>http://www.webmasters.unc.edu</a:t>
            </a:r>
            <a:r>
              <a:rPr lang="en-US" dirty="0" smtClean="0"/>
              <a:t> </a:t>
            </a:r>
          </a:p>
          <a:p>
            <a:r>
              <a:rPr lang="en-US" dirty="0" smtClean="0"/>
              <a:t>Contact page form</a:t>
            </a:r>
            <a:endParaRPr lang="en-US" dirty="0"/>
          </a:p>
        </p:txBody>
      </p:sp>
    </p:spTree>
    <p:extLst>
      <p:ext uri="{BB962C8B-B14F-4D97-AF65-F5344CB8AC3E}">
        <p14:creationId xmlns:p14="http://schemas.microsoft.com/office/powerpoint/2010/main" val="3627957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Cleaning</a:t>
            </a:r>
            <a:endParaRPr lang="en-US" dirty="0"/>
          </a:p>
        </p:txBody>
      </p:sp>
      <p:sp>
        <p:nvSpPr>
          <p:cNvPr id="3" name="Content Placeholder 2"/>
          <p:cNvSpPr>
            <a:spLocks noGrp="1"/>
          </p:cNvSpPr>
          <p:nvPr>
            <p:ph idx="1"/>
          </p:nvPr>
        </p:nvSpPr>
        <p:spPr/>
        <p:txBody>
          <a:bodyPr/>
          <a:lstStyle/>
          <a:p>
            <a:r>
              <a:rPr lang="en-US" dirty="0" smtClean="0"/>
              <a:t>Must clean user input data</a:t>
            </a:r>
          </a:p>
          <a:p>
            <a:pPr lvl="1"/>
            <a:r>
              <a:rPr lang="en-US" dirty="0" smtClean="0"/>
              <a:t>Done after validated</a:t>
            </a:r>
          </a:p>
          <a:p>
            <a:r>
              <a:rPr lang="en-US" dirty="0" smtClean="0"/>
              <a:t>Very easy to hack systems via forms</a:t>
            </a:r>
          </a:p>
          <a:p>
            <a:r>
              <a:rPr lang="en-US" dirty="0" smtClean="0"/>
              <a:t>Simple functions exist for cleaning input</a:t>
            </a:r>
          </a:p>
          <a:p>
            <a:r>
              <a:rPr lang="en-US" dirty="0" smtClean="0"/>
              <a:t>Once cleaned, can safely input</a:t>
            </a:r>
          </a:p>
          <a:p>
            <a:r>
              <a:rPr lang="en-US" dirty="0"/>
              <a:t>S</a:t>
            </a:r>
            <a:r>
              <a:rPr lang="en-US" dirty="0" smtClean="0"/>
              <a:t>ecurity proportional to importance</a:t>
            </a:r>
          </a:p>
          <a:p>
            <a:r>
              <a:rPr lang="en-US" dirty="0" smtClean="0"/>
              <a:t>Easy to forget, painful to recover from</a:t>
            </a:r>
          </a:p>
          <a:p>
            <a:endParaRPr lang="en-US" dirty="0" smtClean="0"/>
          </a:p>
          <a:p>
            <a:endParaRPr lang="en-US" dirty="0"/>
          </a:p>
        </p:txBody>
      </p:sp>
    </p:spTree>
    <p:extLst>
      <p:ext uri="{BB962C8B-B14F-4D97-AF65-F5344CB8AC3E}">
        <p14:creationId xmlns:p14="http://schemas.microsoft.com/office/powerpoint/2010/main" val="260013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Information</a:t>
            </a:r>
            <a:endParaRPr lang="en-US" dirty="0"/>
          </a:p>
        </p:txBody>
      </p:sp>
      <p:sp>
        <p:nvSpPr>
          <p:cNvPr id="3" name="Content Placeholder 2"/>
          <p:cNvSpPr>
            <a:spLocks noGrp="1"/>
          </p:cNvSpPr>
          <p:nvPr>
            <p:ph idx="1"/>
          </p:nvPr>
        </p:nvSpPr>
        <p:spPr/>
        <p:txBody>
          <a:bodyPr/>
          <a:lstStyle/>
          <a:p>
            <a:r>
              <a:rPr lang="en-US" dirty="0" smtClean="0"/>
              <a:t>Create query for insertion</a:t>
            </a:r>
          </a:p>
          <a:p>
            <a:pPr lvl="1"/>
            <a:r>
              <a:rPr lang="en-US" dirty="0" smtClean="0"/>
              <a:t>$query = “”;</a:t>
            </a:r>
          </a:p>
          <a:p>
            <a:r>
              <a:rPr lang="en-US" dirty="0" smtClean="0"/>
              <a:t>Get statement ready for execution</a:t>
            </a:r>
          </a:p>
          <a:p>
            <a:pPr lvl="1"/>
            <a:r>
              <a:rPr lang="en-US" dirty="0"/>
              <a:t>$</a:t>
            </a:r>
            <a:r>
              <a:rPr lang="en-US" dirty="0" err="1"/>
              <a:t>stmt</a:t>
            </a:r>
            <a:r>
              <a:rPr lang="en-US" dirty="0"/>
              <a:t> = </a:t>
            </a:r>
            <a:r>
              <a:rPr lang="en-US" dirty="0" err="1"/>
              <a:t>oci_parse</a:t>
            </a:r>
            <a:r>
              <a:rPr lang="en-US" dirty="0"/>
              <a:t>($conn, $query</a:t>
            </a:r>
            <a:r>
              <a:rPr lang="en-US" dirty="0" smtClean="0"/>
              <a:t>);</a:t>
            </a:r>
          </a:p>
          <a:p>
            <a:r>
              <a:rPr lang="en-US" dirty="0" smtClean="0"/>
              <a:t>Execute query</a:t>
            </a:r>
          </a:p>
          <a:p>
            <a:pPr lvl="1"/>
            <a:r>
              <a:rPr lang="en-US" dirty="0" smtClean="0"/>
              <a:t>$result = </a:t>
            </a:r>
            <a:r>
              <a:rPr lang="en-US" dirty="0" err="1" smtClean="0"/>
              <a:t>oci_execute</a:t>
            </a:r>
            <a:r>
              <a:rPr lang="en-US" dirty="0"/>
              <a:t>($</a:t>
            </a:r>
            <a:r>
              <a:rPr lang="en-US" dirty="0" err="1"/>
              <a:t>stmt</a:t>
            </a:r>
            <a:r>
              <a:rPr lang="en-US" dirty="0"/>
              <a:t>);</a:t>
            </a:r>
            <a:endParaRPr lang="en-US" dirty="0" smtClean="0"/>
          </a:p>
          <a:p>
            <a:r>
              <a:rPr lang="en-US" dirty="0" smtClean="0"/>
              <a:t>Test execution</a:t>
            </a:r>
          </a:p>
          <a:p>
            <a:pPr lvl="1"/>
            <a:r>
              <a:rPr lang="en-US" dirty="0" smtClean="0"/>
              <a:t>if(!$result) { error </a:t>
            </a:r>
            <a:r>
              <a:rPr lang="en-US" dirty="0" err="1" smtClean="0"/>
              <a:t>handeling</a:t>
            </a:r>
            <a:r>
              <a:rPr lang="en-US" dirty="0" smtClean="0"/>
              <a:t> }</a:t>
            </a:r>
          </a:p>
          <a:p>
            <a:pPr lvl="1"/>
            <a:endParaRPr lang="en-US" dirty="0" smtClean="0"/>
          </a:p>
          <a:p>
            <a:pPr lvl="1"/>
            <a:endParaRPr lang="en-US" dirty="0"/>
          </a:p>
        </p:txBody>
      </p:sp>
    </p:spTree>
    <p:extLst>
      <p:ext uri="{BB962C8B-B14F-4D97-AF65-F5344CB8AC3E}">
        <p14:creationId xmlns:p14="http://schemas.microsoft.com/office/powerpoint/2010/main" val="33161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PHP and Databases</a:t>
            </a:r>
            <a:endParaRPr lang="en-US" dirty="0"/>
          </a:p>
        </p:txBody>
      </p:sp>
      <p:sp>
        <p:nvSpPr>
          <p:cNvPr id="3" name="Content Placeholder 2"/>
          <p:cNvSpPr>
            <a:spLocks noGrp="1"/>
          </p:cNvSpPr>
          <p:nvPr>
            <p:ph idx="1"/>
          </p:nvPr>
        </p:nvSpPr>
        <p:spPr/>
        <p:txBody>
          <a:bodyPr/>
          <a:lstStyle/>
          <a:p>
            <a:r>
              <a:rPr lang="en-US" dirty="0" smtClean="0"/>
              <a:t>Connecting to database</a:t>
            </a:r>
          </a:p>
          <a:p>
            <a:r>
              <a:rPr lang="en-US" dirty="0" smtClean="0"/>
              <a:t>Retrieving information</a:t>
            </a:r>
          </a:p>
          <a:p>
            <a:r>
              <a:rPr lang="en-US" dirty="0" smtClean="0"/>
              <a:t>Displaying information</a:t>
            </a:r>
          </a:p>
          <a:p>
            <a:r>
              <a:rPr lang="en-US" dirty="0" smtClean="0"/>
              <a:t>Cleaning Information</a:t>
            </a:r>
          </a:p>
          <a:p>
            <a:r>
              <a:rPr lang="en-US" dirty="0" smtClean="0"/>
              <a:t>Inserting Information</a:t>
            </a:r>
          </a:p>
          <a:p>
            <a:endParaRPr lang="en-US" dirty="0"/>
          </a:p>
        </p:txBody>
      </p:sp>
    </p:spTree>
    <p:extLst>
      <p:ext uri="{BB962C8B-B14F-4D97-AF65-F5344CB8AC3E}">
        <p14:creationId xmlns:p14="http://schemas.microsoft.com/office/powerpoint/2010/main" val="3494114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PHP topics – Debugging Errors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75234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 of errors</a:t>
            </a:r>
            <a:endParaRPr lang="en-US" dirty="0"/>
          </a:p>
        </p:txBody>
      </p:sp>
      <p:sp>
        <p:nvSpPr>
          <p:cNvPr id="3" name="Content Placeholder 2"/>
          <p:cNvSpPr>
            <a:spLocks noGrp="1"/>
          </p:cNvSpPr>
          <p:nvPr>
            <p:ph idx="1"/>
          </p:nvPr>
        </p:nvSpPr>
        <p:spPr/>
        <p:txBody>
          <a:bodyPr/>
          <a:lstStyle/>
          <a:p>
            <a:r>
              <a:rPr lang="en-US" dirty="0" smtClean="0"/>
              <a:t>Programming requires proper syntax</a:t>
            </a:r>
          </a:p>
          <a:p>
            <a:r>
              <a:rPr lang="en-US" dirty="0" smtClean="0"/>
              <a:t>One error, entire page wont run</a:t>
            </a:r>
          </a:p>
          <a:p>
            <a:r>
              <a:rPr lang="en-US" dirty="0" smtClean="0"/>
              <a:t>Bad code can crash servers (unlikely)</a:t>
            </a:r>
          </a:p>
          <a:p>
            <a:r>
              <a:rPr lang="en-US" dirty="0" smtClean="0"/>
              <a:t>Example</a:t>
            </a:r>
            <a:r>
              <a:rPr lang="en-US" dirty="0" smtClean="0"/>
              <a:t>: Mariner 1 Rocket</a:t>
            </a:r>
          </a:p>
          <a:p>
            <a:r>
              <a:rPr lang="en-US" dirty="0" smtClean="0"/>
              <a:t>Realistic Worries</a:t>
            </a:r>
          </a:p>
          <a:p>
            <a:pPr lvl="1"/>
            <a:r>
              <a:rPr lang="en-US" dirty="0" smtClean="0"/>
              <a:t>Angering ITS Gods (</a:t>
            </a:r>
            <a:r>
              <a:rPr lang="en-US" dirty="0" err="1" smtClean="0"/>
              <a:t>Gogan</a:t>
            </a:r>
            <a:r>
              <a:rPr lang="en-US" dirty="0"/>
              <a:t> </a:t>
            </a:r>
            <a:r>
              <a:rPr lang="en-US" dirty="0" smtClean="0"/>
              <a:t>does not approve)</a:t>
            </a:r>
          </a:p>
          <a:p>
            <a:pPr lvl="1"/>
            <a:r>
              <a:rPr lang="en-US" dirty="0" smtClean="0"/>
              <a:t>Loss, Compromise of data</a:t>
            </a:r>
          </a:p>
          <a:p>
            <a:pPr lvl="1"/>
            <a:endParaRPr lang="en-US" dirty="0"/>
          </a:p>
        </p:txBody>
      </p:sp>
    </p:spTree>
    <p:extLst>
      <p:ext uri="{BB962C8B-B14F-4D97-AF65-F5344CB8AC3E}">
        <p14:creationId xmlns:p14="http://schemas.microsoft.com/office/powerpoint/2010/main" val="7443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a:t>
            </a:r>
            <a:endParaRPr lang="en-US" dirty="0"/>
          </a:p>
        </p:txBody>
      </p:sp>
      <p:sp>
        <p:nvSpPr>
          <p:cNvPr id="3" name="Content Placeholder 2"/>
          <p:cNvSpPr>
            <a:spLocks noGrp="1"/>
          </p:cNvSpPr>
          <p:nvPr>
            <p:ph idx="1"/>
          </p:nvPr>
        </p:nvSpPr>
        <p:spPr/>
        <p:txBody>
          <a:bodyPr/>
          <a:lstStyle/>
          <a:p>
            <a:r>
              <a:rPr lang="en-US" dirty="0" smtClean="0"/>
              <a:t>Misspelling variable names</a:t>
            </a:r>
          </a:p>
          <a:p>
            <a:r>
              <a:rPr lang="en-US" dirty="0" smtClean="0"/>
              <a:t>Leaving semicolon off</a:t>
            </a:r>
          </a:p>
          <a:p>
            <a:r>
              <a:rPr lang="en-US" dirty="0" smtClean="0"/>
              <a:t>Not closing PHP tag</a:t>
            </a:r>
          </a:p>
          <a:p>
            <a:r>
              <a:rPr lang="en-US" dirty="0" smtClean="0"/>
              <a:t>Quotes within quotes</a:t>
            </a:r>
          </a:p>
          <a:p>
            <a:r>
              <a:rPr lang="en-US" dirty="0" smtClean="0"/>
              <a:t>Refresh page</a:t>
            </a:r>
          </a:p>
          <a:p>
            <a:r>
              <a:rPr lang="en-US" dirty="0"/>
              <a:t>Not saving </a:t>
            </a:r>
            <a:r>
              <a:rPr lang="en-US" dirty="0" smtClean="0"/>
              <a:t>work</a:t>
            </a:r>
          </a:p>
          <a:p>
            <a:endParaRPr lang="en-US" dirty="0"/>
          </a:p>
        </p:txBody>
      </p:sp>
    </p:spTree>
    <p:extLst>
      <p:ext uri="{BB962C8B-B14F-4D97-AF65-F5344CB8AC3E}">
        <p14:creationId xmlns:p14="http://schemas.microsoft.com/office/powerpoint/2010/main" val="339399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Commenting Code</a:t>
            </a:r>
            <a:endParaRPr lang="en-US" dirty="0"/>
          </a:p>
        </p:txBody>
      </p:sp>
      <p:sp>
        <p:nvSpPr>
          <p:cNvPr id="3" name="Content Placeholder 2"/>
          <p:cNvSpPr>
            <a:spLocks noGrp="1"/>
          </p:cNvSpPr>
          <p:nvPr>
            <p:ph idx="1"/>
          </p:nvPr>
        </p:nvSpPr>
        <p:spPr/>
        <p:txBody>
          <a:bodyPr/>
          <a:lstStyle/>
          <a:p>
            <a:r>
              <a:rPr lang="en-US" dirty="0" smtClean="0"/>
              <a:t>Comments</a:t>
            </a:r>
          </a:p>
          <a:p>
            <a:pPr lvl="1"/>
            <a:r>
              <a:rPr lang="en-US" dirty="0" smtClean="0"/>
              <a:t>PHP does not run in comments</a:t>
            </a:r>
          </a:p>
          <a:p>
            <a:r>
              <a:rPr lang="en-US" dirty="0"/>
              <a:t>2 Uses</a:t>
            </a:r>
          </a:p>
          <a:p>
            <a:pPr lvl="1"/>
            <a:r>
              <a:rPr lang="en-US" dirty="0" smtClean="0"/>
              <a:t>Removing code from page</a:t>
            </a:r>
            <a:endParaRPr lang="en-US" dirty="0"/>
          </a:p>
          <a:p>
            <a:pPr lvl="1"/>
            <a:r>
              <a:rPr lang="en-US" dirty="0"/>
              <a:t>Document what the code does</a:t>
            </a:r>
          </a:p>
          <a:p>
            <a:r>
              <a:rPr lang="en-US" dirty="0" smtClean="0"/>
              <a:t>2 ways:  // or /* … */</a:t>
            </a:r>
          </a:p>
          <a:p>
            <a:pPr lvl="1"/>
            <a:r>
              <a:rPr lang="en-US" dirty="0" smtClean="0"/>
              <a:t>Single vs. Multi-line comments</a:t>
            </a:r>
          </a:p>
        </p:txBody>
      </p:sp>
    </p:spTree>
    <p:extLst>
      <p:ext uri="{BB962C8B-B14F-4D97-AF65-F5344CB8AC3E}">
        <p14:creationId xmlns:p14="http://schemas.microsoft.com/office/powerpoint/2010/main" val="41990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comments</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smtClean="0"/>
              <a:t>php</a:t>
            </a:r>
            <a:endParaRPr lang="en-US" sz="2800" dirty="0" smtClean="0"/>
          </a:p>
          <a:p>
            <a:pPr marL="0" indent="0">
              <a:buNone/>
            </a:pPr>
            <a:r>
              <a:rPr lang="en-US" sz="2800" dirty="0"/>
              <a:t>	</a:t>
            </a:r>
            <a:r>
              <a:rPr lang="en-US" sz="2800" dirty="0" err="1"/>
              <a:t>ini_set</a:t>
            </a:r>
            <a:r>
              <a:rPr lang="en-US" sz="2800" dirty="0"/>
              <a:t>('display_errors',1</a:t>
            </a:r>
            <a:r>
              <a:rPr lang="en-US" sz="2800" dirty="0" smtClean="0"/>
              <a:t>);</a:t>
            </a:r>
          </a:p>
          <a:p>
            <a:pPr marL="0" indent="0">
              <a:buNone/>
            </a:pPr>
            <a:r>
              <a:rPr lang="en-US" sz="2800" dirty="0"/>
              <a:t>	</a:t>
            </a:r>
            <a:r>
              <a:rPr lang="en-US" sz="2800" dirty="0" smtClean="0"/>
              <a:t>/* Broken Code */</a:t>
            </a:r>
            <a:endParaRPr lang="en-US" sz="2800" dirty="0"/>
          </a:p>
          <a:p>
            <a:pPr marL="0" indent="0">
              <a:buNone/>
            </a:pPr>
            <a:r>
              <a:rPr lang="en-US" sz="2800" dirty="0"/>
              <a:t>	echo </a:t>
            </a:r>
            <a:r>
              <a:rPr lang="en-US" sz="2800" dirty="0" smtClean="0"/>
              <a:t>“broke“</a:t>
            </a:r>
          </a:p>
          <a:p>
            <a:pPr marL="0" indent="0">
              <a:buNone/>
            </a:pPr>
            <a:r>
              <a:rPr lang="en-US" sz="2800" dirty="0"/>
              <a:t>	</a:t>
            </a:r>
            <a:r>
              <a:rPr lang="en-US" sz="2800" dirty="0" smtClean="0"/>
              <a:t>//Working Code</a:t>
            </a:r>
            <a:endParaRPr lang="en-US" sz="2800" dirty="0"/>
          </a:p>
          <a:p>
            <a:pPr marL="0" indent="0">
              <a:buNone/>
            </a:pPr>
            <a:r>
              <a:rPr lang="en-US" sz="2800" dirty="0"/>
              <a:t>	echo </a:t>
            </a:r>
            <a:r>
              <a:rPr lang="en-US" sz="2800" dirty="0" smtClean="0"/>
              <a:t>“works";</a:t>
            </a:r>
            <a:endParaRPr lang="en-US" sz="2800" dirty="0"/>
          </a:p>
          <a:p>
            <a:pPr marL="0" indent="0">
              <a:buNone/>
            </a:pPr>
            <a:r>
              <a:rPr lang="en-US" sz="2800" dirty="0"/>
              <a:t>?&gt;</a:t>
            </a:r>
          </a:p>
          <a:p>
            <a:pPr marL="0" indent="0">
              <a:buNone/>
            </a:pPr>
            <a:r>
              <a:rPr lang="en-US" sz="2800" dirty="0" smtClean="0"/>
              <a:t>testing</a:t>
            </a:r>
            <a:endParaRPr lang="en-US" sz="2800" dirty="0"/>
          </a:p>
        </p:txBody>
      </p:sp>
    </p:spTree>
    <p:extLst>
      <p:ext uri="{BB962C8B-B14F-4D97-AF65-F5344CB8AC3E}">
        <p14:creationId xmlns:p14="http://schemas.microsoft.com/office/powerpoint/2010/main" val="55675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comments</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a:t>php</a:t>
            </a:r>
            <a:endParaRPr lang="en-US" sz="2800" dirty="0"/>
          </a:p>
          <a:p>
            <a:pPr marL="0" indent="0">
              <a:buNone/>
            </a:pPr>
            <a:r>
              <a:rPr lang="en-US" sz="2800" dirty="0"/>
              <a:t>	</a:t>
            </a:r>
            <a:r>
              <a:rPr lang="en-US" sz="2800" dirty="0" err="1"/>
              <a:t>ini_set</a:t>
            </a:r>
            <a:r>
              <a:rPr lang="en-US" sz="2800" dirty="0"/>
              <a:t>('display_errors',1);</a:t>
            </a:r>
          </a:p>
          <a:p>
            <a:pPr marL="0" indent="0">
              <a:buNone/>
            </a:pPr>
            <a:r>
              <a:rPr lang="en-US" sz="2800" dirty="0"/>
              <a:t>	/* Broken </a:t>
            </a:r>
            <a:r>
              <a:rPr lang="en-US" sz="2800" dirty="0" smtClean="0"/>
              <a:t>Code</a:t>
            </a:r>
            <a:endParaRPr lang="en-US" sz="2800" dirty="0"/>
          </a:p>
          <a:p>
            <a:pPr marL="0" indent="0">
              <a:buNone/>
            </a:pPr>
            <a:r>
              <a:rPr lang="en-US" sz="2800" dirty="0"/>
              <a:t>	</a:t>
            </a:r>
            <a:r>
              <a:rPr lang="en-US" sz="2800" dirty="0" smtClean="0"/>
              <a:t>echo </a:t>
            </a:r>
            <a:r>
              <a:rPr lang="en-US" sz="2800" dirty="0"/>
              <a:t>“broke</a:t>
            </a:r>
            <a:r>
              <a:rPr lang="en-US" sz="2800" dirty="0" smtClean="0"/>
              <a:t>“ */</a:t>
            </a:r>
            <a:endParaRPr lang="en-US" sz="2800" dirty="0"/>
          </a:p>
          <a:p>
            <a:pPr marL="0" indent="0">
              <a:buNone/>
            </a:pPr>
            <a:r>
              <a:rPr lang="en-US" sz="2800" dirty="0"/>
              <a:t>	//Working Code</a:t>
            </a:r>
          </a:p>
          <a:p>
            <a:pPr marL="0" indent="0">
              <a:buNone/>
            </a:pPr>
            <a:r>
              <a:rPr lang="en-US" sz="2800" dirty="0"/>
              <a:t>	echo “works";</a:t>
            </a:r>
          </a:p>
          <a:p>
            <a:pPr marL="0" indent="0">
              <a:buNone/>
            </a:pPr>
            <a:r>
              <a:rPr lang="en-US" sz="2800" dirty="0"/>
              <a:t>?&gt;</a:t>
            </a:r>
          </a:p>
          <a:p>
            <a:pPr marL="0" indent="0">
              <a:buNone/>
            </a:pPr>
            <a:r>
              <a:rPr lang="en-US" sz="2800" dirty="0"/>
              <a:t>testing</a:t>
            </a:r>
          </a:p>
          <a:p>
            <a:endParaRPr lang="en-US" dirty="0"/>
          </a:p>
        </p:txBody>
      </p:sp>
    </p:spTree>
    <p:extLst>
      <p:ext uri="{BB962C8B-B14F-4D97-AF65-F5344CB8AC3E}">
        <p14:creationId xmlns:p14="http://schemas.microsoft.com/office/powerpoint/2010/main" val="28039335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 to the rescue</a:t>
            </a:r>
            <a:endParaRPr lang="en-US" dirty="0"/>
          </a:p>
        </p:txBody>
      </p:sp>
      <p:sp>
        <p:nvSpPr>
          <p:cNvPr id="3" name="Content Placeholder 2"/>
          <p:cNvSpPr>
            <a:spLocks noGrp="1"/>
          </p:cNvSpPr>
          <p:nvPr>
            <p:ph idx="1"/>
          </p:nvPr>
        </p:nvSpPr>
        <p:spPr/>
        <p:txBody>
          <a:bodyPr/>
          <a:lstStyle/>
          <a:p>
            <a:r>
              <a:rPr lang="en-US" dirty="0" smtClean="0"/>
              <a:t>PHP system function</a:t>
            </a:r>
          </a:p>
          <a:p>
            <a:r>
              <a:rPr lang="en-US" dirty="0" smtClean="0"/>
              <a:t>Will stop any PHP immediately</a:t>
            </a:r>
          </a:p>
          <a:p>
            <a:r>
              <a:rPr lang="en-US" dirty="0" smtClean="0"/>
              <a:t>Process to find errors</a:t>
            </a:r>
          </a:p>
          <a:p>
            <a:pPr lvl="1"/>
            <a:r>
              <a:rPr lang="en-US" dirty="0" smtClean="0"/>
              <a:t>Start with error message, may be simple</a:t>
            </a:r>
          </a:p>
          <a:p>
            <a:pPr lvl="1"/>
            <a:r>
              <a:rPr lang="en-US" dirty="0" smtClean="0"/>
              <a:t>Put a die statement at top of page</a:t>
            </a:r>
          </a:p>
          <a:p>
            <a:pPr lvl="1"/>
            <a:r>
              <a:rPr lang="en-US" dirty="0" smtClean="0"/>
              <a:t>Move down page section by section</a:t>
            </a:r>
          </a:p>
          <a:p>
            <a:pPr lvl="1"/>
            <a:r>
              <a:rPr lang="en-US" dirty="0" smtClean="0"/>
              <a:t>When die no longer works, have found error</a:t>
            </a:r>
          </a:p>
          <a:p>
            <a:pPr lvl="1"/>
            <a:r>
              <a:rPr lang="en-US" dirty="0" smtClean="0"/>
              <a:t>Error is in the last block of code you past</a:t>
            </a:r>
          </a:p>
          <a:p>
            <a:endParaRPr lang="en-US" dirty="0"/>
          </a:p>
        </p:txBody>
      </p:sp>
    </p:spTree>
    <p:extLst>
      <p:ext uri="{BB962C8B-B14F-4D97-AF65-F5344CB8AC3E}">
        <p14:creationId xmlns:p14="http://schemas.microsoft.com/office/powerpoint/2010/main" val="75881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lstStyle/>
          <a:p>
            <a:r>
              <a:rPr lang="en-US" dirty="0" smtClean="0"/>
              <a:t>Location</a:t>
            </a:r>
          </a:p>
          <a:p>
            <a:pPr lvl="1"/>
            <a:r>
              <a:rPr lang="en-US" dirty="0">
                <a:hlinkClick r:id="rId3"/>
              </a:rPr>
              <a:t>http://webmasters.unc.edu/presentations</a:t>
            </a:r>
            <a:r>
              <a:rPr lang="en-US" dirty="0" smtClean="0">
                <a:hlinkClick r:id="rId3"/>
              </a:rPr>
              <a:t>/</a:t>
            </a:r>
            <a:endParaRPr lang="en-US" dirty="0" smtClean="0"/>
          </a:p>
          <a:p>
            <a:pPr lvl="1"/>
            <a:r>
              <a:rPr lang="en-US" dirty="0" smtClean="0"/>
              <a:t>ZIP file of all materials (</a:t>
            </a:r>
            <a:r>
              <a:rPr lang="en-US" dirty="0" err="1" smtClean="0"/>
              <a:t>ppt</a:t>
            </a:r>
            <a:r>
              <a:rPr lang="en-US" dirty="0" smtClean="0"/>
              <a:t>, handout, code)</a:t>
            </a:r>
          </a:p>
          <a:p>
            <a:r>
              <a:rPr lang="en-US" dirty="0" smtClean="0"/>
              <a:t>Handout</a:t>
            </a:r>
          </a:p>
          <a:p>
            <a:pPr lvl="1"/>
            <a:r>
              <a:rPr lang="en-US" dirty="0" smtClean="0"/>
              <a:t>Terms, tips, Google search strategies</a:t>
            </a:r>
          </a:p>
          <a:p>
            <a:r>
              <a:rPr lang="en-US" dirty="0" smtClean="0"/>
              <a:t>PowerPoint</a:t>
            </a:r>
          </a:p>
          <a:p>
            <a:r>
              <a:rPr lang="en-US" dirty="0" smtClean="0"/>
              <a:t>Video</a:t>
            </a:r>
          </a:p>
          <a:p>
            <a:pPr lvl="1"/>
            <a:endParaRPr lang="en-US" dirty="0"/>
          </a:p>
        </p:txBody>
      </p:sp>
    </p:spTree>
    <p:extLst>
      <p:ext uri="{BB962C8B-B14F-4D97-AF65-F5344CB8AC3E}">
        <p14:creationId xmlns:p14="http://schemas.microsoft.com/office/powerpoint/2010/main" val="55914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die();</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smtClean="0"/>
              <a:t>php</a:t>
            </a:r>
            <a:endParaRPr lang="en-US" sz="2800" dirty="0" smtClean="0"/>
          </a:p>
          <a:p>
            <a:pPr marL="0" indent="0">
              <a:buNone/>
            </a:pPr>
            <a:r>
              <a:rPr lang="en-US" sz="2800" dirty="0"/>
              <a:t>	</a:t>
            </a:r>
            <a:r>
              <a:rPr lang="en-US" sz="2800" dirty="0" smtClean="0"/>
              <a:t>die(‘testing1’);</a:t>
            </a:r>
            <a:endParaRPr lang="en-US" sz="2800" dirty="0"/>
          </a:p>
          <a:p>
            <a:pPr marL="0" indent="0">
              <a:buNone/>
            </a:pPr>
            <a:r>
              <a:rPr lang="en-US" sz="2800" dirty="0"/>
              <a:t>	</a:t>
            </a:r>
            <a:r>
              <a:rPr lang="en-US" sz="2800" dirty="0" err="1"/>
              <a:t>ini_set</a:t>
            </a:r>
            <a:r>
              <a:rPr lang="en-US" sz="2800" dirty="0"/>
              <a:t>('display_errors',1);</a:t>
            </a:r>
          </a:p>
          <a:p>
            <a:pPr marL="0" indent="0">
              <a:buNone/>
            </a:pPr>
            <a:r>
              <a:rPr lang="en-US" sz="2800" dirty="0"/>
              <a:t>	</a:t>
            </a:r>
            <a:r>
              <a:rPr lang="en-US" sz="2800" dirty="0" smtClean="0"/>
              <a:t>echo </a:t>
            </a:r>
            <a:r>
              <a:rPr lang="en-US" sz="2800" dirty="0"/>
              <a:t>"works</a:t>
            </a:r>
            <a:r>
              <a:rPr lang="en-US" sz="2800" dirty="0" smtClean="0"/>
              <a:t>";</a:t>
            </a:r>
          </a:p>
          <a:p>
            <a:pPr marL="0" indent="0">
              <a:buNone/>
            </a:pPr>
            <a:r>
              <a:rPr lang="en-US" sz="2800" dirty="0"/>
              <a:t>	echo </a:t>
            </a:r>
            <a:r>
              <a:rPr lang="en-US" sz="2800" dirty="0" smtClean="0"/>
              <a:t>"broke"</a:t>
            </a:r>
            <a:endParaRPr lang="en-US" sz="2800" dirty="0"/>
          </a:p>
          <a:p>
            <a:pPr marL="0" indent="0">
              <a:buNone/>
            </a:pPr>
            <a:r>
              <a:rPr lang="en-US" sz="2800" dirty="0"/>
              <a:t>?&gt;</a:t>
            </a:r>
          </a:p>
          <a:p>
            <a:pPr marL="0" indent="0">
              <a:buNone/>
            </a:pPr>
            <a:r>
              <a:rPr lang="en-US" sz="2800" dirty="0"/>
              <a:t>testing</a:t>
            </a:r>
          </a:p>
          <a:p>
            <a:endParaRPr lang="en-US" dirty="0"/>
          </a:p>
        </p:txBody>
      </p:sp>
    </p:spTree>
    <p:extLst>
      <p:ext uri="{BB962C8B-B14F-4D97-AF65-F5344CB8AC3E}">
        <p14:creationId xmlns:p14="http://schemas.microsoft.com/office/powerpoint/2010/main" val="23701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die();</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smtClean="0"/>
              <a:t>php</a:t>
            </a:r>
            <a:endParaRPr lang="en-US" sz="2800" dirty="0" smtClean="0"/>
          </a:p>
          <a:p>
            <a:pPr marL="0" indent="0">
              <a:buNone/>
            </a:pPr>
            <a:r>
              <a:rPr lang="en-US" sz="2800" dirty="0"/>
              <a:t>	</a:t>
            </a:r>
            <a:r>
              <a:rPr lang="en-US" sz="2800" dirty="0" err="1" smtClean="0"/>
              <a:t>ini_set</a:t>
            </a:r>
            <a:r>
              <a:rPr lang="en-US" sz="2800" dirty="0"/>
              <a:t>('display_errors',1</a:t>
            </a:r>
            <a:r>
              <a:rPr lang="en-US" sz="2800" dirty="0" smtClean="0"/>
              <a:t>);</a:t>
            </a:r>
          </a:p>
          <a:p>
            <a:pPr marL="0" indent="0">
              <a:buNone/>
            </a:pPr>
            <a:r>
              <a:rPr lang="en-US" sz="2800" dirty="0"/>
              <a:t>	die(‘testing1’);</a:t>
            </a:r>
          </a:p>
          <a:p>
            <a:pPr marL="0" indent="0">
              <a:buNone/>
            </a:pPr>
            <a:r>
              <a:rPr lang="en-US" sz="2800" dirty="0"/>
              <a:t>	</a:t>
            </a:r>
            <a:r>
              <a:rPr lang="en-US" sz="2800" dirty="0" smtClean="0"/>
              <a:t>echo </a:t>
            </a:r>
            <a:r>
              <a:rPr lang="en-US" sz="2800" dirty="0"/>
              <a:t>“works</a:t>
            </a:r>
            <a:r>
              <a:rPr lang="en-US" sz="2800" dirty="0" smtClean="0"/>
              <a:t>";</a:t>
            </a:r>
          </a:p>
          <a:p>
            <a:pPr marL="0" indent="0">
              <a:buNone/>
            </a:pPr>
            <a:r>
              <a:rPr lang="en-US" sz="2800" dirty="0"/>
              <a:t>	echo “broke</a:t>
            </a:r>
            <a:r>
              <a:rPr lang="en-US" sz="2800" dirty="0" smtClean="0"/>
              <a:t>“</a:t>
            </a:r>
            <a:endParaRPr lang="en-US" sz="2800" dirty="0"/>
          </a:p>
          <a:p>
            <a:pPr marL="0" indent="0">
              <a:buNone/>
            </a:pPr>
            <a:r>
              <a:rPr lang="en-US" sz="2800" dirty="0"/>
              <a:t>?&gt;</a:t>
            </a:r>
          </a:p>
          <a:p>
            <a:pPr marL="0" indent="0">
              <a:buNone/>
            </a:pPr>
            <a:r>
              <a:rPr lang="en-US" sz="2800" dirty="0"/>
              <a:t>testing</a:t>
            </a:r>
          </a:p>
          <a:p>
            <a:endParaRPr lang="en-US" dirty="0"/>
          </a:p>
        </p:txBody>
      </p:sp>
    </p:spTree>
    <p:extLst>
      <p:ext uri="{BB962C8B-B14F-4D97-AF65-F5344CB8AC3E}">
        <p14:creationId xmlns:p14="http://schemas.microsoft.com/office/powerpoint/2010/main" val="23914915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die();</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smtClean="0"/>
              <a:t>php</a:t>
            </a:r>
            <a:endParaRPr lang="en-US" sz="2800" dirty="0" smtClean="0"/>
          </a:p>
          <a:p>
            <a:pPr marL="0" indent="0">
              <a:buNone/>
            </a:pPr>
            <a:r>
              <a:rPr lang="en-US" sz="2800" dirty="0"/>
              <a:t>	</a:t>
            </a:r>
            <a:r>
              <a:rPr lang="en-US" sz="2800" dirty="0" err="1" smtClean="0"/>
              <a:t>ini_set</a:t>
            </a:r>
            <a:r>
              <a:rPr lang="en-US" sz="2800" dirty="0"/>
              <a:t>('display_errors',1</a:t>
            </a:r>
            <a:r>
              <a:rPr lang="en-US" sz="2800" dirty="0" smtClean="0"/>
              <a:t>);</a:t>
            </a:r>
          </a:p>
          <a:p>
            <a:pPr marL="0" indent="0">
              <a:buNone/>
            </a:pPr>
            <a:r>
              <a:rPr lang="en-US" sz="2800" dirty="0"/>
              <a:t>	</a:t>
            </a:r>
            <a:r>
              <a:rPr lang="en-US" sz="2800" dirty="0" smtClean="0"/>
              <a:t>echo </a:t>
            </a:r>
            <a:r>
              <a:rPr lang="en-US" sz="2800" dirty="0"/>
              <a:t>“works</a:t>
            </a:r>
            <a:r>
              <a:rPr lang="en-US" sz="2800" dirty="0" smtClean="0"/>
              <a:t>";</a:t>
            </a:r>
          </a:p>
          <a:p>
            <a:pPr marL="0" indent="0">
              <a:buNone/>
            </a:pPr>
            <a:r>
              <a:rPr lang="en-US" sz="2800" dirty="0" smtClean="0"/>
              <a:t>	die</a:t>
            </a:r>
            <a:r>
              <a:rPr lang="en-US" sz="2800" dirty="0"/>
              <a:t>(‘testing1’);</a:t>
            </a:r>
            <a:endParaRPr lang="en-US" sz="2800" dirty="0" smtClean="0"/>
          </a:p>
          <a:p>
            <a:pPr marL="0" indent="0">
              <a:buNone/>
            </a:pPr>
            <a:r>
              <a:rPr lang="en-US" sz="2800" dirty="0"/>
              <a:t>	echo “broke</a:t>
            </a:r>
            <a:r>
              <a:rPr lang="en-US" sz="2800" dirty="0" smtClean="0"/>
              <a:t>“</a:t>
            </a:r>
            <a:endParaRPr lang="en-US" sz="2800" dirty="0"/>
          </a:p>
          <a:p>
            <a:pPr marL="0" indent="0">
              <a:buNone/>
            </a:pPr>
            <a:r>
              <a:rPr lang="en-US" sz="2800" dirty="0"/>
              <a:t>?&gt;</a:t>
            </a:r>
          </a:p>
          <a:p>
            <a:pPr marL="0" indent="0">
              <a:buNone/>
            </a:pPr>
            <a:r>
              <a:rPr lang="en-US" sz="2800" dirty="0"/>
              <a:t>testing</a:t>
            </a:r>
          </a:p>
          <a:p>
            <a:endParaRPr lang="en-US" dirty="0"/>
          </a:p>
        </p:txBody>
      </p:sp>
    </p:spTree>
    <p:extLst>
      <p:ext uri="{BB962C8B-B14F-4D97-AF65-F5344CB8AC3E}">
        <p14:creationId xmlns:p14="http://schemas.microsoft.com/office/powerpoint/2010/main" val="20856801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die();</a:t>
            </a:r>
            <a:endParaRPr lang="en-US" dirty="0"/>
          </a:p>
        </p:txBody>
      </p:sp>
      <p:sp>
        <p:nvSpPr>
          <p:cNvPr id="3" name="Content Placeholder 2"/>
          <p:cNvSpPr>
            <a:spLocks noGrp="1"/>
          </p:cNvSpPr>
          <p:nvPr>
            <p:ph idx="1"/>
          </p:nvPr>
        </p:nvSpPr>
        <p:spPr/>
        <p:txBody>
          <a:bodyPr/>
          <a:lstStyle/>
          <a:p>
            <a:pPr marL="0" indent="0">
              <a:buNone/>
            </a:pPr>
            <a:r>
              <a:rPr lang="en-US" sz="2800" dirty="0"/>
              <a:t>&lt;?</a:t>
            </a:r>
            <a:r>
              <a:rPr lang="en-US" sz="2800" dirty="0" err="1" smtClean="0"/>
              <a:t>php</a:t>
            </a:r>
            <a:endParaRPr lang="en-US" sz="2800" dirty="0" smtClean="0"/>
          </a:p>
          <a:p>
            <a:pPr marL="0" indent="0">
              <a:buNone/>
            </a:pPr>
            <a:r>
              <a:rPr lang="en-US" sz="2800" dirty="0"/>
              <a:t>	</a:t>
            </a:r>
            <a:r>
              <a:rPr lang="en-US" sz="2800" dirty="0" err="1" smtClean="0"/>
              <a:t>ini_set</a:t>
            </a:r>
            <a:r>
              <a:rPr lang="en-US" sz="2800" dirty="0"/>
              <a:t>('display_errors',1</a:t>
            </a:r>
            <a:r>
              <a:rPr lang="en-US" sz="2800" dirty="0" smtClean="0"/>
              <a:t>);</a:t>
            </a:r>
          </a:p>
          <a:p>
            <a:pPr marL="0" indent="0">
              <a:buNone/>
            </a:pPr>
            <a:r>
              <a:rPr lang="en-US" sz="2800" dirty="0"/>
              <a:t>	</a:t>
            </a:r>
            <a:r>
              <a:rPr lang="en-US" sz="2800" dirty="0" smtClean="0"/>
              <a:t>echo </a:t>
            </a:r>
            <a:r>
              <a:rPr lang="en-US" sz="2800" dirty="0"/>
              <a:t>“works</a:t>
            </a:r>
            <a:r>
              <a:rPr lang="en-US" sz="2800" dirty="0" smtClean="0"/>
              <a:t>";</a:t>
            </a:r>
          </a:p>
          <a:p>
            <a:pPr marL="0" indent="0">
              <a:buNone/>
            </a:pPr>
            <a:r>
              <a:rPr lang="en-US" sz="2800" dirty="0" smtClean="0"/>
              <a:t>	echo </a:t>
            </a:r>
            <a:r>
              <a:rPr lang="en-US" sz="2800" dirty="0"/>
              <a:t>“broke</a:t>
            </a:r>
            <a:r>
              <a:rPr lang="en-US" sz="2800" dirty="0" smtClean="0"/>
              <a:t>“</a:t>
            </a:r>
          </a:p>
          <a:p>
            <a:pPr marL="0" indent="0">
              <a:buNone/>
            </a:pPr>
            <a:r>
              <a:rPr lang="en-US" sz="2800" dirty="0" smtClean="0"/>
              <a:t>	die</a:t>
            </a:r>
            <a:r>
              <a:rPr lang="en-US" sz="2800" dirty="0"/>
              <a:t>(‘testing1’);</a:t>
            </a:r>
          </a:p>
          <a:p>
            <a:pPr marL="0" indent="0">
              <a:buNone/>
            </a:pPr>
            <a:r>
              <a:rPr lang="en-US" sz="2800" dirty="0"/>
              <a:t>?&gt;</a:t>
            </a:r>
          </a:p>
          <a:p>
            <a:pPr marL="0" indent="0">
              <a:buNone/>
            </a:pPr>
            <a:r>
              <a:rPr lang="en-US" sz="2800" dirty="0"/>
              <a:t>testing</a:t>
            </a:r>
          </a:p>
          <a:p>
            <a:endParaRPr lang="en-US" dirty="0"/>
          </a:p>
        </p:txBody>
      </p:sp>
    </p:spTree>
    <p:extLst>
      <p:ext uri="{BB962C8B-B14F-4D97-AF65-F5344CB8AC3E}">
        <p14:creationId xmlns:p14="http://schemas.microsoft.com/office/powerpoint/2010/main" val="36102435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Debugging PHP</a:t>
            </a:r>
            <a:endParaRPr lang="en-US" dirty="0"/>
          </a:p>
        </p:txBody>
      </p:sp>
      <p:sp>
        <p:nvSpPr>
          <p:cNvPr id="3" name="Content Placeholder 2"/>
          <p:cNvSpPr>
            <a:spLocks noGrp="1"/>
          </p:cNvSpPr>
          <p:nvPr>
            <p:ph idx="1"/>
          </p:nvPr>
        </p:nvSpPr>
        <p:spPr/>
        <p:txBody>
          <a:bodyPr/>
          <a:lstStyle/>
          <a:p>
            <a:r>
              <a:rPr lang="en-US" dirty="0" smtClean="0"/>
              <a:t>Errors are fun </a:t>
            </a:r>
            <a:r>
              <a:rPr lang="en-US" dirty="0" smtClean="0">
                <a:sym typeface="Wingdings" pitchFamily="2" charset="2"/>
              </a:rPr>
              <a:t></a:t>
            </a:r>
          </a:p>
          <a:p>
            <a:r>
              <a:rPr lang="en-US" dirty="0" smtClean="0"/>
              <a:t>Common Mistakes</a:t>
            </a:r>
          </a:p>
          <a:p>
            <a:r>
              <a:rPr lang="en-US" dirty="0" smtClean="0"/>
              <a:t>Comment Code</a:t>
            </a:r>
          </a:p>
          <a:p>
            <a:r>
              <a:rPr lang="en-US" dirty="0" smtClean="0"/>
              <a:t>Die function</a:t>
            </a:r>
          </a:p>
          <a:p>
            <a:r>
              <a:rPr lang="en-US" dirty="0" smtClean="0"/>
              <a:t>Process for finding errors</a:t>
            </a:r>
            <a:endParaRPr lang="en-US" dirty="0"/>
          </a:p>
        </p:txBody>
      </p:sp>
    </p:spTree>
    <p:extLst>
      <p:ext uri="{BB962C8B-B14F-4D97-AF65-F5344CB8AC3E}">
        <p14:creationId xmlns:p14="http://schemas.microsoft.com/office/powerpoint/2010/main" val="169147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Final words on PHP</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744902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take</a:t>
            </a:r>
            <a:endParaRPr lang="en-US" dirty="0"/>
          </a:p>
        </p:txBody>
      </p:sp>
      <p:sp>
        <p:nvSpPr>
          <p:cNvPr id="3" name="Content Placeholder 2"/>
          <p:cNvSpPr>
            <a:spLocks noGrp="1"/>
          </p:cNvSpPr>
          <p:nvPr>
            <p:ph idx="1"/>
          </p:nvPr>
        </p:nvSpPr>
        <p:spPr/>
        <p:txBody>
          <a:bodyPr/>
          <a:lstStyle/>
          <a:p>
            <a:r>
              <a:rPr lang="en-US" dirty="0" smtClean="0"/>
              <a:t>PHP highly powerful, useful web tool</a:t>
            </a:r>
          </a:p>
          <a:p>
            <a:pPr lvl="1"/>
            <a:r>
              <a:rPr lang="en-US" dirty="0" smtClean="0"/>
              <a:t>Can do everything I need efficiently</a:t>
            </a:r>
          </a:p>
          <a:p>
            <a:pPr lvl="1"/>
            <a:r>
              <a:rPr lang="en-US" dirty="0" smtClean="0"/>
              <a:t>Unique properties great bonus</a:t>
            </a:r>
          </a:p>
          <a:p>
            <a:pPr lvl="1"/>
            <a:r>
              <a:rPr lang="en-US" dirty="0" smtClean="0"/>
              <a:t>PHP my favorite by far</a:t>
            </a:r>
          </a:p>
          <a:p>
            <a:r>
              <a:rPr lang="en-US" dirty="0" smtClean="0"/>
              <a:t>Use what you like</a:t>
            </a:r>
          </a:p>
          <a:p>
            <a:pPr lvl="1"/>
            <a:r>
              <a:rPr lang="en-US" dirty="0" smtClean="0"/>
              <a:t>Make sure its open source if you can</a:t>
            </a:r>
          </a:p>
          <a:p>
            <a:pPr lvl="1"/>
            <a:r>
              <a:rPr lang="en-US" dirty="0" smtClean="0"/>
              <a:t>Coding should be challenging but fun</a:t>
            </a:r>
          </a:p>
          <a:p>
            <a:r>
              <a:rPr lang="en-US" dirty="0" smtClean="0"/>
              <a:t>Big picture, how programming can help</a:t>
            </a:r>
            <a:endParaRPr lang="en-US" dirty="0"/>
          </a:p>
        </p:txBody>
      </p:sp>
    </p:spTree>
    <p:extLst>
      <p:ext uri="{BB962C8B-B14F-4D97-AF65-F5344CB8AC3E}">
        <p14:creationId xmlns:p14="http://schemas.microsoft.com/office/powerpoint/2010/main" val="418690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4840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PHP or not to PHP?  The Pros</a:t>
            </a:r>
            <a:endParaRPr lang="en-US" dirty="0"/>
          </a:p>
        </p:txBody>
      </p:sp>
      <p:sp>
        <p:nvSpPr>
          <p:cNvPr id="3" name="Content Placeholder 2"/>
          <p:cNvSpPr>
            <a:spLocks noGrp="1"/>
          </p:cNvSpPr>
          <p:nvPr>
            <p:ph idx="1"/>
          </p:nvPr>
        </p:nvSpPr>
        <p:spPr/>
        <p:txBody>
          <a:bodyPr>
            <a:normAutofit/>
          </a:bodyPr>
          <a:lstStyle/>
          <a:p>
            <a:r>
              <a:rPr lang="en-US" dirty="0"/>
              <a:t>Great Documentation</a:t>
            </a:r>
          </a:p>
          <a:p>
            <a:r>
              <a:rPr lang="en-US" dirty="0"/>
              <a:t>Allows coding to modern standards </a:t>
            </a:r>
          </a:p>
          <a:p>
            <a:r>
              <a:rPr lang="en-US" dirty="0" smtClean="0"/>
              <a:t>Open Source</a:t>
            </a:r>
          </a:p>
          <a:p>
            <a:r>
              <a:rPr lang="en-US" dirty="0" smtClean="0"/>
              <a:t>Global and Diverse Developer Community</a:t>
            </a:r>
          </a:p>
          <a:p>
            <a:r>
              <a:rPr lang="en-US" dirty="0" smtClean="0"/>
              <a:t>Don’t have to reinvent the wheel</a:t>
            </a:r>
          </a:p>
          <a:p>
            <a:r>
              <a:rPr lang="en-US" dirty="0" smtClean="0"/>
              <a:t>Total Programmer Control</a:t>
            </a:r>
          </a:p>
          <a:p>
            <a:r>
              <a:rPr lang="en-US" dirty="0" smtClean="0"/>
              <a:t>Easy to deploy</a:t>
            </a:r>
          </a:p>
          <a:p>
            <a:endParaRPr lang="en-US" dirty="0" smtClean="0"/>
          </a:p>
          <a:p>
            <a:endParaRPr lang="en-US" dirty="0"/>
          </a:p>
        </p:txBody>
      </p:sp>
    </p:spTree>
    <p:extLst>
      <p:ext uri="{BB962C8B-B14F-4D97-AF65-F5344CB8AC3E}">
        <p14:creationId xmlns:p14="http://schemas.microsoft.com/office/powerpoint/2010/main" val="49913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PHP or not to PHP?  The Cons</a:t>
            </a:r>
            <a:endParaRPr lang="en-US" dirty="0"/>
          </a:p>
        </p:txBody>
      </p:sp>
      <p:sp>
        <p:nvSpPr>
          <p:cNvPr id="3" name="Content Placeholder 2"/>
          <p:cNvSpPr>
            <a:spLocks noGrp="1"/>
          </p:cNvSpPr>
          <p:nvPr>
            <p:ph idx="1"/>
          </p:nvPr>
        </p:nvSpPr>
        <p:spPr/>
        <p:txBody>
          <a:bodyPr/>
          <a:lstStyle/>
          <a:p>
            <a:r>
              <a:rPr lang="en-US" dirty="0" smtClean="0"/>
              <a:t>Inconsistent function names</a:t>
            </a:r>
          </a:p>
          <a:p>
            <a:r>
              <a:rPr lang="en-US" dirty="0" smtClean="0"/>
              <a:t>Only Basic scoping</a:t>
            </a:r>
          </a:p>
          <a:p>
            <a:r>
              <a:rPr lang="en-US" dirty="0" smtClean="0"/>
              <a:t>Constantly Evolving</a:t>
            </a:r>
          </a:p>
          <a:p>
            <a:r>
              <a:rPr lang="en-US" dirty="0" smtClean="0"/>
              <a:t>Total Programmer Control</a:t>
            </a:r>
          </a:p>
          <a:p>
            <a:r>
              <a:rPr lang="en-US" dirty="0" smtClean="0"/>
              <a:t>Not most efficient language</a:t>
            </a:r>
          </a:p>
          <a:p>
            <a:endParaRPr lang="en-US" dirty="0" smtClean="0"/>
          </a:p>
          <a:p>
            <a:endParaRPr lang="en-US" dirty="0"/>
          </a:p>
        </p:txBody>
      </p:sp>
    </p:spTree>
    <p:extLst>
      <p:ext uri="{BB962C8B-B14F-4D97-AF65-F5344CB8AC3E}">
        <p14:creationId xmlns:p14="http://schemas.microsoft.com/office/powerpoint/2010/main" val="36253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TS">
  <a:themeElements>
    <a:clrScheme name="ITS_v2 13">
      <a:dk1>
        <a:srgbClr val="5F5F5F"/>
      </a:dk1>
      <a:lt1>
        <a:srgbClr val="EFEFE7"/>
      </a:lt1>
      <a:dk2>
        <a:srgbClr val="FFFF66"/>
      </a:dk2>
      <a:lt2>
        <a:srgbClr val="336699"/>
      </a:lt2>
      <a:accent1>
        <a:srgbClr val="99CCFF"/>
      </a:accent1>
      <a:accent2>
        <a:srgbClr val="336699"/>
      </a:accent2>
      <a:accent3>
        <a:srgbClr val="F6F6F1"/>
      </a:accent3>
      <a:accent4>
        <a:srgbClr val="505050"/>
      </a:accent4>
      <a:accent5>
        <a:srgbClr val="CAE2FF"/>
      </a:accent5>
      <a:accent6>
        <a:srgbClr val="2D5C8A"/>
      </a:accent6>
      <a:hlink>
        <a:srgbClr val="6699CC"/>
      </a:hlink>
      <a:folHlink>
        <a:srgbClr val="003366"/>
      </a:folHlink>
    </a:clrScheme>
    <a:fontScheme name="ITS_v2">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S_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S_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S_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S_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S_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S_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S_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S_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S_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S_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S_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S_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TS_v2 13">
        <a:dk1>
          <a:srgbClr val="5F5F5F"/>
        </a:dk1>
        <a:lt1>
          <a:srgbClr val="EFEFE7"/>
        </a:lt1>
        <a:dk2>
          <a:srgbClr val="FFFF66"/>
        </a:dk2>
        <a:lt2>
          <a:srgbClr val="336699"/>
        </a:lt2>
        <a:accent1>
          <a:srgbClr val="99CCFF"/>
        </a:accent1>
        <a:accent2>
          <a:srgbClr val="336699"/>
        </a:accent2>
        <a:accent3>
          <a:srgbClr val="F6F6F1"/>
        </a:accent3>
        <a:accent4>
          <a:srgbClr val="505050"/>
        </a:accent4>
        <a:accent5>
          <a:srgbClr val="CAE2FF"/>
        </a:accent5>
        <a:accent6>
          <a:srgbClr val="2D5C8A"/>
        </a:accent6>
        <a:hlink>
          <a:srgbClr val="6699CC"/>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ITS</Template>
  <TotalTime>8086</TotalTime>
  <Words>5685</Words>
  <Application>Microsoft Office PowerPoint</Application>
  <PresentationFormat>On-screen Show (4:3)</PresentationFormat>
  <Paragraphs>1295</Paragraphs>
  <Slides>77</Slides>
  <Notes>55</Notes>
  <HiddenSlides>12</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ITS</vt:lpstr>
      <vt:lpstr>Introduction to PHP development</vt:lpstr>
      <vt:lpstr>My Assumptions</vt:lpstr>
      <vt:lpstr>Outline</vt:lpstr>
      <vt:lpstr>Introduction</vt:lpstr>
      <vt:lpstr>Questions for you</vt:lpstr>
      <vt:lpstr>UNC Web Masters Group</vt:lpstr>
      <vt:lpstr>Materials</vt:lpstr>
      <vt:lpstr>To PHP or not to PHP?  The Pros</vt:lpstr>
      <vt:lpstr>To PHP or not to PHP?  The Cons</vt:lpstr>
      <vt:lpstr>Google it !!!!!</vt:lpstr>
      <vt:lpstr>Programming Philosophy</vt:lpstr>
      <vt:lpstr>Programming Tips</vt:lpstr>
      <vt:lpstr>PHP Basics</vt:lpstr>
      <vt:lpstr>Client/Server</vt:lpstr>
      <vt:lpstr>What can one do with PHP?</vt:lpstr>
      <vt:lpstr>Topics for Today</vt:lpstr>
      <vt:lpstr>What you need</vt:lpstr>
      <vt:lpstr>Programming PHP</vt:lpstr>
      <vt:lpstr>Writing Clean Code</vt:lpstr>
      <vt:lpstr>PHP file, &lt;?php tag, &amp; ‘;’</vt:lpstr>
      <vt:lpstr>Example – php_tags</vt:lpstr>
      <vt:lpstr>Errors and Error Messages</vt:lpstr>
      <vt:lpstr>Example – php_errors</vt:lpstr>
      <vt:lpstr>PHP Programming – Hello World</vt:lpstr>
      <vt:lpstr>Example – Hello World</vt:lpstr>
      <vt:lpstr>What are Variables ?</vt:lpstr>
      <vt:lpstr>PHP Variable Syntax</vt:lpstr>
      <vt:lpstr>Manipulating Variables</vt:lpstr>
      <vt:lpstr>And Arrays?</vt:lpstr>
      <vt:lpstr>PHP Array Syntax</vt:lpstr>
      <vt:lpstr>Conditionals – If/Then/Else</vt:lpstr>
      <vt:lpstr>Conditionals – PHP Syntax</vt:lpstr>
      <vt:lpstr>PHP Programming – Functions</vt:lpstr>
      <vt:lpstr>Review – PHP Basics</vt:lpstr>
      <vt:lpstr>PHP topics – basic PHP and HTML</vt:lpstr>
      <vt:lpstr>Adding Dynamic Content</vt:lpstr>
      <vt:lpstr>Example – hello_world2</vt:lpstr>
      <vt:lpstr>Creating HTML with PHP</vt:lpstr>
      <vt:lpstr>Display HTML uniformity</vt:lpstr>
      <vt:lpstr>Review – PHP and HTML</vt:lpstr>
      <vt:lpstr>PHP topics – PHP form processing and validation</vt:lpstr>
      <vt:lpstr>PHP and form submission</vt:lpstr>
      <vt:lpstr>Getting data from your request</vt:lpstr>
      <vt:lpstr>Example - get</vt:lpstr>
      <vt:lpstr>EXAMPLE – contact_form</vt:lpstr>
      <vt:lpstr>Validation Options</vt:lpstr>
      <vt:lpstr>Using PHP for validation</vt:lpstr>
      <vt:lpstr>EXAMPLE – contact_form (above form)</vt:lpstr>
      <vt:lpstr>Redisplay and Error notification</vt:lpstr>
      <vt:lpstr>Process for Validation</vt:lpstr>
      <vt:lpstr>Review – PHP and Forms</vt:lpstr>
      <vt:lpstr>PHP topics – PHP and databases</vt:lpstr>
      <vt:lpstr>Connecting to a database</vt:lpstr>
      <vt:lpstr>Interaction with the database</vt:lpstr>
      <vt:lpstr>PHP and Oracle syntax</vt:lpstr>
      <vt:lpstr>Example – oracle_php </vt:lpstr>
      <vt:lpstr>Getting database information</vt:lpstr>
      <vt:lpstr>Displaying Database Information</vt:lpstr>
      <vt:lpstr>Example – oracle_php2 </vt:lpstr>
      <vt:lpstr>Cleaning</vt:lpstr>
      <vt:lpstr>Inserting Information</vt:lpstr>
      <vt:lpstr>Review – PHP and Databases</vt:lpstr>
      <vt:lpstr>PHP topics – Debugging Errors</vt:lpstr>
      <vt:lpstr>The fun of errors</vt:lpstr>
      <vt:lpstr>Common mistakes</vt:lpstr>
      <vt:lpstr>Commenting Code</vt:lpstr>
      <vt:lpstr>Example - comments</vt:lpstr>
      <vt:lpstr>Example – comments</vt:lpstr>
      <vt:lpstr>die(); to the rescue</vt:lpstr>
      <vt:lpstr>Example – die();</vt:lpstr>
      <vt:lpstr>Example – die();</vt:lpstr>
      <vt:lpstr>Example – die();</vt:lpstr>
      <vt:lpstr>Example – die();</vt:lpstr>
      <vt:lpstr>Review – Debugging PHP</vt:lpstr>
      <vt:lpstr>Final words on PHP</vt:lpstr>
      <vt:lpstr>My take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Buenviaje, Jeremy (ITS)</dc:creator>
  <cp:lastModifiedBy>hermes</cp:lastModifiedBy>
  <cp:revision>822</cp:revision>
  <dcterms:created xsi:type="dcterms:W3CDTF">2007-09-12T18:36:46Z</dcterms:created>
  <dcterms:modified xsi:type="dcterms:W3CDTF">2011-02-03T05:59:15Z</dcterms:modified>
</cp:coreProperties>
</file>